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3"/>
  </p:notesMasterIdLst>
  <p:handoutMasterIdLst>
    <p:handoutMasterId r:id="rId34"/>
  </p:handoutMasterIdLst>
  <p:sldIdLst>
    <p:sldId id="901" r:id="rId3"/>
    <p:sldId id="530" r:id="rId4"/>
    <p:sldId id="1315" r:id="rId5"/>
    <p:sldId id="1265" r:id="rId6"/>
    <p:sldId id="1309" r:id="rId7"/>
    <p:sldId id="1372" r:id="rId8"/>
    <p:sldId id="1568" r:id="rId9"/>
    <p:sldId id="1569" r:id="rId10"/>
    <p:sldId id="1580" r:id="rId11"/>
    <p:sldId id="1570" r:id="rId12"/>
    <p:sldId id="1581" r:id="rId13"/>
    <p:sldId id="757" r:id="rId14"/>
    <p:sldId id="1284" r:id="rId15"/>
    <p:sldId id="1572" r:id="rId16"/>
    <p:sldId id="1571" r:id="rId17"/>
    <p:sldId id="1582" r:id="rId18"/>
    <p:sldId id="1322" r:id="rId19"/>
    <p:sldId id="1462" r:id="rId20"/>
    <p:sldId id="1573" r:id="rId21"/>
    <p:sldId id="1565" r:id="rId22"/>
    <p:sldId id="1577" r:id="rId23"/>
    <p:sldId id="1578" r:id="rId24"/>
    <p:sldId id="1579" r:id="rId25"/>
    <p:sldId id="1583" r:id="rId26"/>
    <p:sldId id="1584" r:id="rId27"/>
    <p:sldId id="1585" r:id="rId28"/>
    <p:sldId id="1370" r:id="rId29"/>
    <p:sldId id="542" r:id="rId30"/>
    <p:sldId id="1371" r:id="rId31"/>
    <p:sldId id="269" r:id="rId32"/>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2" autoAdjust="0"/>
    <p:restoredTop sz="93476" autoAdjust="0"/>
  </p:normalViewPr>
  <p:slideViewPr>
    <p:cSldViewPr>
      <p:cViewPr varScale="1">
        <p:scale>
          <a:sx n="72" d="100"/>
          <a:sy n="72" d="100"/>
        </p:scale>
        <p:origin x="1242" y="54"/>
      </p:cViewPr>
      <p:guideLst>
        <p:guide orient="horz" pos="2160"/>
        <p:guide pos="2880"/>
      </p:guideLst>
    </p:cSldViewPr>
  </p:slideViewPr>
  <p:outlineViewPr>
    <p:cViewPr>
      <p:scale>
        <a:sx n="33" d="100"/>
        <a:sy n="33" d="100"/>
      </p:scale>
      <p:origin x="48" y="108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8/10/2014</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1468573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708353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56232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50521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72151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28</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642399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29</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30</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151496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156585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156585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1468573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8/10/2014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microsoft.com/office/2007/relationships/hdphoto" Target="../media/hdphoto5.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0748" r="8644"/>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a:t>
            </a:r>
            <a:r>
              <a:rPr kumimoji="0" lang="es-PR" sz="3600" b="0" i="0" u="none" strike="noStrike" kern="1200" cap="none" spc="0" normalizeH="0" dirty="0" smtClean="0">
                <a:ln>
                  <a:noFill/>
                </a:ln>
                <a:solidFill>
                  <a:schemeClr val="tx2"/>
                </a:solidFill>
                <a:effectLst/>
                <a:uLnTx/>
                <a:uFillTx/>
                <a:latin typeface="Candara" pitchFamily="34" charset="0"/>
                <a:ea typeface="+mn-ea"/>
                <a:cs typeface="+mn-cs"/>
              </a:rPr>
              <a:t> 10</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a:t>
            </a:r>
            <a:r>
              <a:rPr lang="es-PR" sz="3600" dirty="0" smtClean="0">
                <a:solidFill>
                  <a:schemeClr val="tx2"/>
                </a:solidFill>
                <a:latin typeface="Candara" pitchFamily="34" charset="0"/>
              </a:rPr>
              <a:t>¿Por qué sufren los humanos?</a:t>
            </a:r>
            <a:endPar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endParaRP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lang="es-PR" sz="3600" dirty="0" smtClean="0">
                <a:solidFill>
                  <a:schemeClr val="tx2"/>
                </a:solidFill>
                <a:effectLst>
                  <a:outerShdw blurRad="38100" dist="38100" dir="2700000" algn="tl">
                    <a:srgbClr val="000000">
                      <a:alpha val="43137"/>
                    </a:srgbClr>
                  </a:outerShdw>
                </a:effectLst>
                <a:latin typeface="Candara" pitchFamily="34" charset="0"/>
                <a:cs typeface="+mn-cs"/>
              </a:rPr>
              <a:t>Es</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tudio 41:</a:t>
            </a:r>
          </a:p>
          <a:p>
            <a:pPr lvl="0" algn="ctr" fontAlgn="auto">
              <a:spcBef>
                <a:spcPct val="20000"/>
              </a:spcBef>
              <a:spcAft>
                <a:spcPts val="0"/>
              </a:spcAf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a:t>
            </a:r>
            <a:r>
              <a:rPr lang="en-US" sz="4400" dirty="0" err="1" smtClean="0"/>
              <a:t>Satanás</a:t>
            </a:r>
            <a:r>
              <a:rPr lang="en-US" sz="4400" dirty="0" smtClean="0"/>
              <a:t> y el </a:t>
            </a:r>
            <a:r>
              <a:rPr lang="en-US" sz="4400" dirty="0" err="1" smtClean="0"/>
              <a:t>sufrimiento</a:t>
            </a:r>
            <a:r>
              <a:rPr lang="en-US" sz="4400" dirty="0" smtClean="0"/>
              <a:t> </a:t>
            </a:r>
            <a:r>
              <a:rPr lang="en-US" sz="4400" dirty="0" err="1" smtClean="0"/>
              <a:t>humano</a:t>
            </a:r>
            <a:r>
              <a:rPr kumimoji="0" lang="en-US" sz="4400" b="0" i="0" u="none" strike="noStrike" kern="1200" cap="none" spc="0" normalizeH="0" dirty="0" smtClean="0">
                <a:ln>
                  <a:noFill/>
                </a:ln>
                <a:solidFill>
                  <a:schemeClr val="tx2"/>
                </a:solidFill>
                <a:effectLst/>
                <a:uLnTx/>
                <a:uFillTx/>
                <a:latin typeface="Candara" pitchFamily="34" charset="0"/>
                <a:ea typeface="+mn-ea"/>
                <a:cs typeface="+mn-cs"/>
              </a:rPr>
              <a:t>”</a:t>
            </a:r>
          </a:p>
          <a:p>
            <a:pPr lvl="0" algn="ctr" fontAlgn="auto">
              <a:spcBef>
                <a:spcPct val="20000"/>
              </a:spcBef>
              <a:spcAft>
                <a:spcPts val="0"/>
              </a:spcAft>
              <a:defRPr/>
            </a:pP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Job 2:1-13</a:t>
            </a:r>
            <a:r>
              <a:rPr kumimoji="0" lang="es-PR" sz="40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5 </a:t>
            </a:r>
            <a:r>
              <a:rPr lang="es-PR" sz="3600" dirty="0" smtClean="0">
                <a:solidFill>
                  <a:schemeClr val="tx2"/>
                </a:solidFill>
                <a:latin typeface="Candara" pitchFamily="34" charset="0"/>
                <a:cs typeface="+mn-cs"/>
              </a:rPr>
              <a:t>de </a:t>
            </a:r>
            <a:r>
              <a:rPr lang="es-PR" sz="3600" dirty="0" smtClean="0">
                <a:solidFill>
                  <a:schemeClr val="tx2"/>
                </a:solidFill>
                <a:latin typeface="Candara" pitchFamily="34" charset="0"/>
                <a:cs typeface="+mn-cs"/>
              </a:rPr>
              <a:t>agosto </a:t>
            </a:r>
            <a:r>
              <a:rPr lang="es-PR" sz="3600" dirty="0" smtClean="0">
                <a:solidFill>
                  <a:schemeClr val="tx2"/>
                </a:solidFill>
                <a:latin typeface="Candara" pitchFamily="34" charset="0"/>
                <a:cs typeface="+mn-cs"/>
              </a:rPr>
              <a:t>de </a:t>
            </a:r>
            <a:r>
              <a:rPr lang="es-PR" sz="3600" dirty="0" smtClean="0">
                <a:solidFill>
                  <a:schemeClr val="tx2"/>
                </a:solidFill>
                <a:latin typeface="Candara" pitchFamily="34" charset="0"/>
                <a:cs typeface="+mn-cs"/>
              </a:rPr>
              <a:t>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8839200" cy="4648200"/>
          </a:xfrm>
        </p:spPr>
        <p:txBody>
          <a:bodyPr/>
          <a:lstStyle/>
          <a:p>
            <a:r>
              <a:rPr lang="es-ES" dirty="0" smtClean="0"/>
              <a:t>“Porque mis pensamientos no son vuestros pensamientos, ni vuestros caminos mis caminos, dijo Jehová. Como son más altos los cielos que la tierra, así son mis caminos más altos que vuestros caminos, y mis pensamientos más que vuestros pensamientos.”</a:t>
            </a:r>
          </a:p>
          <a:p>
            <a:endParaRPr lang="es-ES" dirty="0" smtClean="0"/>
          </a:p>
          <a:p>
            <a:pPr>
              <a:buNone/>
            </a:pPr>
            <a:r>
              <a:rPr lang="es-ES" dirty="0" smtClean="0"/>
              <a:t>							</a:t>
            </a:r>
            <a:r>
              <a:rPr lang="es-ES" dirty="0" smtClean="0">
                <a:solidFill>
                  <a:srgbClr val="FF0000"/>
                </a:solidFill>
              </a:rPr>
              <a:t>(Isaías 55:8-9)</a:t>
            </a:r>
            <a:endParaRPr lang="es-ES" dirty="0" smtClean="0"/>
          </a:p>
          <a:p>
            <a:pPr marL="0" indent="0">
              <a:buNone/>
            </a:pP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extLst>
      <p:ext uri="{BB962C8B-B14F-4D97-AF65-F5344CB8AC3E}">
        <p14:creationId xmlns:p14="http://schemas.microsoft.com/office/powerpoint/2010/main" val="378983535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8839200" cy="4648200"/>
          </a:xfrm>
        </p:spPr>
        <p:txBody>
          <a:bodyPr/>
          <a:lstStyle/>
          <a:p>
            <a:r>
              <a:rPr lang="es-ES" dirty="0" smtClean="0"/>
              <a:t>“Y sabemos que a los que aman a Dios, todas las cosas les ayudan a bien, esto es, a los que conforme a su propósito son llamados.”</a:t>
            </a:r>
          </a:p>
          <a:p>
            <a:pPr>
              <a:buNone/>
            </a:pPr>
            <a:r>
              <a:rPr lang="es-ES" dirty="0" smtClean="0">
                <a:solidFill>
                  <a:srgbClr val="FF0000"/>
                </a:solidFill>
              </a:rPr>
              <a:t>							(Romanos 8:28)</a:t>
            </a:r>
          </a:p>
          <a:p>
            <a:pPr>
              <a:buNone/>
            </a:pPr>
            <a:r>
              <a:rPr lang="es-ES" dirty="0" smtClean="0">
                <a:solidFill>
                  <a:srgbClr val="FF0000"/>
                </a:solidFill>
              </a:rPr>
              <a:t>  </a:t>
            </a:r>
            <a:r>
              <a:rPr lang="es-ES" dirty="0" smtClean="0"/>
              <a:t>La prueba de nuestra fe demostrará si verdaderamente estamos confiando en esta promesa, o si dudamos de la providencia de Dios.</a:t>
            </a:r>
          </a:p>
          <a:p>
            <a:pPr marL="0" indent="0">
              <a:buNone/>
            </a:pP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extLst>
      <p:ext uri="{BB962C8B-B14F-4D97-AF65-F5344CB8AC3E}">
        <p14:creationId xmlns:p14="http://schemas.microsoft.com/office/powerpoint/2010/main" val="378983535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Dios </a:t>
            </a:r>
            <a:r>
              <a:rPr lang="en-US" dirty="0" err="1" smtClean="0"/>
              <a:t>permite</a:t>
            </a:r>
            <a:r>
              <a:rPr lang="en-US" dirty="0" smtClean="0"/>
              <a:t> el </a:t>
            </a:r>
            <a:r>
              <a:rPr lang="en-US" dirty="0" err="1" smtClean="0"/>
              <a:t>sufrimiento</a:t>
            </a:r>
            <a:r>
              <a:rPr lang="en-US" dirty="0" smtClean="0"/>
              <a:t> de Job </a:t>
            </a:r>
            <a:r>
              <a:rPr lang="es-PR" dirty="0" smtClean="0"/>
              <a:t>(Job 2:4-6)</a:t>
            </a:r>
            <a:endParaRPr lang="es-PR" dirty="0"/>
          </a:p>
        </p:txBody>
      </p:sp>
      <p:pic>
        <p:nvPicPr>
          <p:cNvPr id="29698" name="Picture 2" descr="http://www.gospelherald.com/data/images/full/4142/job.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990600" y="2133600"/>
            <a:ext cx="7277100" cy="4454585"/>
          </a:xfrm>
          <a:prstGeom prst="rect">
            <a:avLst/>
          </a:prstGeom>
          <a:noFill/>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05000"/>
            <a:ext cx="8839200" cy="4800600"/>
          </a:xfrm>
        </p:spPr>
        <p:txBody>
          <a:bodyPr/>
          <a:lstStyle/>
          <a:p>
            <a:r>
              <a:rPr lang="es-ES" dirty="0" smtClean="0"/>
              <a:t>“Respondiendo Satanás, dijo a Jehová: Piel por piel, todo lo que el hombre tiene dará por su vida. Pero extiende ahora tu mano, y toca su hueso y su carne, y verás si no blasfema contra ti en tu misma presencia. Y Jehová dijo a Satanás: He aquí, él está en tu mano; mas guarda su vida.”</a:t>
            </a:r>
          </a:p>
          <a:p>
            <a:endParaRPr lang="es-ES" dirty="0" smtClean="0"/>
          </a:p>
          <a:p>
            <a:pPr>
              <a:buNone/>
            </a:pPr>
            <a:r>
              <a:rPr lang="es-ES" dirty="0" smtClean="0"/>
              <a:t>							</a:t>
            </a:r>
            <a:r>
              <a:rPr lang="es-ES" dirty="0" smtClean="0">
                <a:solidFill>
                  <a:srgbClr val="FF0000"/>
                </a:solidFill>
              </a:rPr>
              <a:t>(Job 2:4-6)</a:t>
            </a:r>
            <a:endParaRPr lang="es-ES" dirty="0" smtClean="0"/>
          </a:p>
          <a:p>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Dios </a:t>
            </a:r>
            <a:r>
              <a:rPr lang="en-US" dirty="0" err="1" smtClean="0"/>
              <a:t>permite</a:t>
            </a:r>
            <a:r>
              <a:rPr lang="en-US" dirty="0" smtClean="0"/>
              <a:t> el </a:t>
            </a:r>
            <a:r>
              <a:rPr lang="en-US" dirty="0" err="1" smtClean="0"/>
              <a:t>sufrimiento</a:t>
            </a:r>
            <a:r>
              <a:rPr lang="en-US" dirty="0" smtClean="0"/>
              <a:t> de Job </a:t>
            </a:r>
            <a:r>
              <a:rPr lang="es-PR" dirty="0" smtClean="0"/>
              <a:t>(Job 2:4-6)</a:t>
            </a:r>
            <a:endParaRPr lang="es-PR" dirty="0"/>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1981200"/>
            <a:ext cx="4876800" cy="3657600"/>
          </a:xfrm>
        </p:spPr>
        <p:txBody>
          <a:bodyPr/>
          <a:lstStyle/>
          <a:p>
            <a:r>
              <a:rPr lang="en-US" dirty="0" err="1" smtClean="0"/>
              <a:t>Viendo</a:t>
            </a:r>
            <a:r>
              <a:rPr lang="en-US" dirty="0" smtClean="0"/>
              <a:t> </a:t>
            </a:r>
            <a:r>
              <a:rPr lang="en-US" dirty="0" err="1" smtClean="0"/>
              <a:t>que</a:t>
            </a:r>
            <a:r>
              <a:rPr lang="en-US" dirty="0" smtClean="0"/>
              <a:t> </a:t>
            </a:r>
            <a:r>
              <a:rPr lang="en-US" dirty="0" err="1" smtClean="0"/>
              <a:t>su</a:t>
            </a:r>
            <a:r>
              <a:rPr lang="en-US" dirty="0" smtClean="0"/>
              <a:t> </a:t>
            </a:r>
            <a:r>
              <a:rPr lang="en-US" dirty="0" err="1" smtClean="0"/>
              <a:t>previa</a:t>
            </a:r>
            <a:r>
              <a:rPr lang="en-US" dirty="0" smtClean="0"/>
              <a:t> </a:t>
            </a:r>
            <a:r>
              <a:rPr lang="en-US" dirty="0" err="1" smtClean="0"/>
              <a:t>acusación</a:t>
            </a:r>
            <a:r>
              <a:rPr lang="en-US" dirty="0" smtClean="0"/>
              <a:t> contra Job </a:t>
            </a:r>
            <a:r>
              <a:rPr lang="en-US" dirty="0" err="1" smtClean="0"/>
              <a:t>fue</a:t>
            </a:r>
            <a:r>
              <a:rPr lang="en-US" dirty="0" smtClean="0"/>
              <a:t> en </a:t>
            </a:r>
            <a:r>
              <a:rPr lang="en-US" dirty="0" err="1" smtClean="0"/>
              <a:t>vano</a:t>
            </a:r>
            <a:r>
              <a:rPr lang="en-US" dirty="0" smtClean="0"/>
              <a:t>, </a:t>
            </a:r>
            <a:r>
              <a:rPr lang="en-US" dirty="0" err="1" smtClean="0"/>
              <a:t>Satanás</a:t>
            </a:r>
            <a:r>
              <a:rPr lang="en-US" dirty="0" smtClean="0"/>
              <a:t> </a:t>
            </a:r>
            <a:r>
              <a:rPr lang="en-US" dirty="0" err="1" smtClean="0"/>
              <a:t>intenta</a:t>
            </a:r>
            <a:r>
              <a:rPr lang="en-US" dirty="0" smtClean="0"/>
              <a:t> </a:t>
            </a:r>
            <a:r>
              <a:rPr lang="en-US" dirty="0" err="1" smtClean="0"/>
              <a:t>insultar</a:t>
            </a:r>
            <a:r>
              <a:rPr lang="en-US" dirty="0" smtClean="0"/>
              <a:t> a Dios de </a:t>
            </a:r>
            <a:r>
              <a:rPr lang="en-US" dirty="0" err="1" smtClean="0"/>
              <a:t>nuevo</a:t>
            </a:r>
            <a:r>
              <a:rPr lang="en-US" dirty="0" smtClean="0"/>
              <a:t>, al </a:t>
            </a:r>
            <a:r>
              <a:rPr lang="en-US" dirty="0" err="1" smtClean="0"/>
              <a:t>tratar</a:t>
            </a:r>
            <a:r>
              <a:rPr lang="en-US" dirty="0" smtClean="0"/>
              <a:t> de </a:t>
            </a:r>
            <a:r>
              <a:rPr lang="en-US" dirty="0" err="1" smtClean="0"/>
              <a:t>mostrarle</a:t>
            </a:r>
            <a:r>
              <a:rPr lang="en-US" dirty="0" smtClean="0"/>
              <a:t> </a:t>
            </a:r>
            <a:r>
              <a:rPr lang="en-US" dirty="0" err="1" smtClean="0"/>
              <a:t>que</a:t>
            </a:r>
            <a:r>
              <a:rPr lang="en-US" dirty="0" smtClean="0"/>
              <a:t> Job no </a:t>
            </a:r>
            <a:r>
              <a:rPr lang="en-US" dirty="0" err="1" smtClean="0"/>
              <a:t>amaba</a:t>
            </a:r>
            <a:r>
              <a:rPr lang="en-US" dirty="0" smtClean="0"/>
              <a:t> a Dios, </a:t>
            </a:r>
            <a:r>
              <a:rPr lang="en-US" dirty="0" err="1" smtClean="0"/>
              <a:t>sino</a:t>
            </a:r>
            <a:r>
              <a:rPr lang="en-US" dirty="0" smtClean="0"/>
              <a:t> </a:t>
            </a:r>
            <a:r>
              <a:rPr lang="en-US" dirty="0" err="1" smtClean="0"/>
              <a:t>las</a:t>
            </a:r>
            <a:r>
              <a:rPr lang="en-US" dirty="0" smtClean="0"/>
              <a:t> </a:t>
            </a:r>
            <a:r>
              <a:rPr lang="en-US" dirty="0" err="1" smtClean="0"/>
              <a:t>cosas</a:t>
            </a:r>
            <a:r>
              <a:rPr lang="en-US" dirty="0" smtClean="0"/>
              <a:t> </a:t>
            </a:r>
            <a:r>
              <a:rPr lang="en-US" dirty="0" err="1" smtClean="0"/>
              <a:t>que</a:t>
            </a:r>
            <a:r>
              <a:rPr lang="en-US" dirty="0" smtClean="0"/>
              <a:t> Dios le </a:t>
            </a:r>
            <a:r>
              <a:rPr lang="en-US" dirty="0" err="1" smtClean="0"/>
              <a:t>había</a:t>
            </a:r>
            <a:r>
              <a:rPr lang="en-US" dirty="0" smtClean="0"/>
              <a:t> dado.</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Dios </a:t>
            </a:r>
            <a:r>
              <a:rPr lang="en-US" dirty="0" err="1" smtClean="0"/>
              <a:t>permite</a:t>
            </a:r>
            <a:r>
              <a:rPr lang="en-US" dirty="0" smtClean="0"/>
              <a:t> el </a:t>
            </a:r>
            <a:r>
              <a:rPr lang="en-US" dirty="0" err="1" smtClean="0"/>
              <a:t>sufrimiento</a:t>
            </a:r>
            <a:r>
              <a:rPr lang="en-US" dirty="0" smtClean="0"/>
              <a:t> de Job </a:t>
            </a:r>
            <a:r>
              <a:rPr lang="es-PR" dirty="0" smtClean="0"/>
              <a:t>(Job 2:4-6)</a:t>
            </a:r>
            <a:endParaRPr lang="es-PR" dirty="0"/>
          </a:p>
        </p:txBody>
      </p:sp>
      <p:pic>
        <p:nvPicPr>
          <p:cNvPr id="25602" name="Picture 2" descr="http://biblestudyoutlines.org/wp-content/uploads/2013/09/job.jpg"/>
          <p:cNvPicPr>
            <a:picLocks noChangeAspect="1" noChangeArrowheads="1"/>
          </p:cNvPicPr>
          <p:nvPr/>
        </p:nvPicPr>
        <p:blipFill>
          <a:blip r:embed="rId3" cstate="print"/>
          <a:srcRect/>
          <a:stretch>
            <a:fillRect/>
          </a:stretch>
        </p:blipFill>
        <p:spPr bwMode="auto">
          <a:xfrm>
            <a:off x="4775200" y="2133600"/>
            <a:ext cx="4368800" cy="3276600"/>
          </a:xfrm>
          <a:prstGeom prst="rect">
            <a:avLst/>
          </a:prstGeom>
          <a:noFill/>
        </p:spPr>
      </p:pic>
    </p:spTree>
    <p:extLst>
      <p:ext uri="{BB962C8B-B14F-4D97-AF65-F5344CB8AC3E}">
        <p14:creationId xmlns:p14="http://schemas.microsoft.com/office/powerpoint/2010/main" val="124219918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4495800"/>
          </a:xfrm>
        </p:spPr>
        <p:txBody>
          <a:bodyPr/>
          <a:lstStyle/>
          <a:p>
            <a:pPr marL="0" indent="0">
              <a:buNone/>
            </a:pPr>
            <a:r>
              <a:rPr lang="es-ES" dirty="0" smtClean="0"/>
              <a:t>“Vosotros sois de vuestro padre el diablo, y los deseos de vuestro padre queréis hacer. El ha sido homicida desde el principio, y no ha permanecido en la verdad, porque no hay verdad en él. Cuando habla mentira, de suyo habla; porque es mentiroso, y padre de mentira.”</a:t>
            </a:r>
          </a:p>
          <a:p>
            <a:pPr marL="0" indent="0">
              <a:buNone/>
            </a:pPr>
            <a:endParaRPr lang="es-ES" dirty="0" smtClean="0"/>
          </a:p>
          <a:p>
            <a:pPr marL="0" indent="0">
              <a:buNone/>
            </a:pPr>
            <a:r>
              <a:rPr lang="es-ES" dirty="0" smtClean="0"/>
              <a:t>						</a:t>
            </a:r>
            <a:r>
              <a:rPr lang="es-ES" dirty="0" smtClean="0">
                <a:solidFill>
                  <a:srgbClr val="FF0000"/>
                </a:solidFill>
              </a:rPr>
              <a:t>(Juan 8:44)</a:t>
            </a:r>
            <a:endParaRPr lang="es-ES" dirty="0" smtClean="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Dios </a:t>
            </a:r>
            <a:r>
              <a:rPr lang="en-US" dirty="0" err="1" smtClean="0"/>
              <a:t>permite</a:t>
            </a:r>
            <a:r>
              <a:rPr lang="en-US" dirty="0" smtClean="0"/>
              <a:t> el </a:t>
            </a:r>
            <a:r>
              <a:rPr lang="en-US" dirty="0" err="1" smtClean="0"/>
              <a:t>sufrimiento</a:t>
            </a:r>
            <a:r>
              <a:rPr lang="en-US" dirty="0" smtClean="0"/>
              <a:t> de Job </a:t>
            </a:r>
            <a:r>
              <a:rPr lang="es-PR" dirty="0" smtClean="0"/>
              <a:t>(Job 2:4-6)</a:t>
            </a:r>
            <a:endParaRPr lang="es-PR" dirty="0"/>
          </a:p>
        </p:txBody>
      </p:sp>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4495800"/>
          </a:xfrm>
        </p:spPr>
        <p:txBody>
          <a:bodyPr/>
          <a:lstStyle/>
          <a:p>
            <a:pPr marL="0" indent="0">
              <a:buNone/>
            </a:pPr>
            <a:r>
              <a:rPr lang="es-ES" dirty="0" smtClean="0"/>
              <a:t>Satanás tenía celo de Dios y del amor de Job para Dios. Quería tirar en tierra la realidad de que Dios tiene una relación de confianza y amor con todos los que le sirven.</a:t>
            </a:r>
          </a:p>
          <a:p>
            <a:pPr marL="0" indent="0">
              <a:buNone/>
            </a:pPr>
            <a:r>
              <a:rPr lang="es-ES" dirty="0" smtClean="0"/>
              <a:t>Satanás solo controla a sus súbditos bajo intimidación, o bajo la apariencia de piedad. </a:t>
            </a:r>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Dios </a:t>
            </a:r>
            <a:r>
              <a:rPr lang="en-US" dirty="0" err="1" smtClean="0"/>
              <a:t>permite</a:t>
            </a:r>
            <a:r>
              <a:rPr lang="en-US" dirty="0" smtClean="0"/>
              <a:t> el </a:t>
            </a:r>
            <a:r>
              <a:rPr lang="en-US" dirty="0" err="1" smtClean="0"/>
              <a:t>sufrimiento</a:t>
            </a:r>
            <a:r>
              <a:rPr lang="en-US" dirty="0" smtClean="0"/>
              <a:t> de Job </a:t>
            </a:r>
            <a:r>
              <a:rPr lang="es-PR" dirty="0" smtClean="0"/>
              <a:t>(Job 2:4-6)</a:t>
            </a:r>
            <a:endParaRPr lang="es-PR" dirty="0"/>
          </a:p>
        </p:txBody>
      </p:sp>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La </a:t>
            </a:r>
            <a:r>
              <a:rPr lang="en-US" dirty="0" err="1" smtClean="0"/>
              <a:t>realidad</a:t>
            </a:r>
            <a:r>
              <a:rPr lang="en-US" dirty="0" smtClean="0"/>
              <a:t> del </a:t>
            </a:r>
            <a:r>
              <a:rPr lang="en-US" dirty="0" err="1" smtClean="0"/>
              <a:t>sufrimiento</a:t>
            </a:r>
            <a:r>
              <a:rPr lang="en-US" dirty="0" smtClean="0"/>
              <a:t> de Job </a:t>
            </a:r>
            <a:r>
              <a:rPr lang="es-PR" dirty="0" smtClean="0"/>
              <a:t>(Job 2:7,8)</a:t>
            </a:r>
          </a:p>
        </p:txBody>
      </p:sp>
      <p:pic>
        <p:nvPicPr>
          <p:cNvPr id="8" name="Picture 2" descr="http://upload.wikimedia.org/wikipedia/commons/1/11/Book_of_Job_Chapter_42-1_(Bible_Illustrations_by_Sweet_Media).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rcRect/>
          <a:stretch>
            <a:fillRect/>
          </a:stretch>
        </p:blipFill>
        <p:spPr bwMode="auto">
          <a:xfrm>
            <a:off x="609600" y="1888524"/>
            <a:ext cx="7896225" cy="4953000"/>
          </a:xfrm>
          <a:prstGeom prst="rect">
            <a:avLst/>
          </a:prstGeom>
          <a:noFill/>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2133600"/>
            <a:ext cx="8686800" cy="4495800"/>
          </a:xfrm>
        </p:spPr>
        <p:txBody>
          <a:bodyPr/>
          <a:lstStyle/>
          <a:p>
            <a:r>
              <a:rPr lang="es-ES" dirty="0" smtClean="0"/>
              <a:t>“Entonces salió Satanás de la presencia de Jehová, e hirió a Job con una sarna maligna desde la planta del pie hasta la coronilla de la cabeza. Y tomaba Job un tiesto para rascarse con él, y estaba sentado en medio de ceniza.”</a:t>
            </a:r>
          </a:p>
          <a:p>
            <a:endParaRPr lang="es-ES" dirty="0" smtClean="0"/>
          </a:p>
          <a:p>
            <a:pPr>
              <a:buNone/>
            </a:pPr>
            <a:r>
              <a:rPr lang="es-ES" dirty="0"/>
              <a:t> </a:t>
            </a:r>
            <a:r>
              <a:rPr lang="es-ES" dirty="0" smtClean="0"/>
              <a:t>                                             </a:t>
            </a:r>
            <a:r>
              <a:rPr lang="es-ES" dirty="0" smtClean="0">
                <a:solidFill>
                  <a:srgbClr val="FF0000"/>
                </a:solidFill>
              </a:rPr>
              <a:t>(Job 2:7-8)</a:t>
            </a:r>
            <a:endParaRPr lang="es-ES"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La </a:t>
            </a:r>
            <a:r>
              <a:rPr lang="en-US" dirty="0" err="1" smtClean="0"/>
              <a:t>realidad</a:t>
            </a:r>
            <a:r>
              <a:rPr lang="en-US" dirty="0" smtClean="0"/>
              <a:t> del </a:t>
            </a:r>
            <a:r>
              <a:rPr lang="en-US" dirty="0" err="1" smtClean="0"/>
              <a:t>sufrimiento</a:t>
            </a:r>
            <a:r>
              <a:rPr lang="en-US" dirty="0" smtClean="0"/>
              <a:t> de Job </a:t>
            </a:r>
            <a:r>
              <a:rPr lang="es-PR" dirty="0" smtClean="0"/>
              <a:t>(Job 2:7,8)</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1981200"/>
            <a:ext cx="8077200" cy="4876800"/>
          </a:xfrm>
        </p:spPr>
        <p:txBody>
          <a:bodyPr/>
          <a:lstStyle/>
          <a:p>
            <a:pPr marL="0" indent="0">
              <a:buNone/>
            </a:pPr>
            <a:r>
              <a:rPr lang="es-ES" dirty="0" smtClean="0"/>
              <a:t>Satanás de nuevo aflige a Job sin causa, para intentar de probar ser más listo que Dios. </a:t>
            </a:r>
          </a:p>
          <a:p>
            <a:pPr marL="0" indent="0">
              <a:buNone/>
            </a:pPr>
            <a:r>
              <a:rPr lang="es-ES" dirty="0" smtClean="0"/>
              <a:t>Sin embargo, como veremos, Job duda de lo que le ha ocurrido en varias ocasiones a través del resto del libro, pero no niega a Dios.</a:t>
            </a:r>
          </a:p>
          <a:p>
            <a:pPr marL="0" indent="0">
              <a:buNone/>
            </a:pPr>
            <a:r>
              <a:rPr lang="es-ES" dirty="0" smtClean="0"/>
              <a:t>Probó ser honrado. </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La </a:t>
            </a:r>
            <a:r>
              <a:rPr lang="en-US" dirty="0" err="1" smtClean="0"/>
              <a:t>realidad</a:t>
            </a:r>
            <a:r>
              <a:rPr lang="en-US" dirty="0" smtClean="0"/>
              <a:t> del </a:t>
            </a:r>
            <a:r>
              <a:rPr lang="en-US" dirty="0" err="1" smtClean="0"/>
              <a:t>sufrimiento</a:t>
            </a:r>
            <a:r>
              <a:rPr lang="en-US" dirty="0" smtClean="0"/>
              <a:t> de Job </a:t>
            </a:r>
            <a:r>
              <a:rPr lang="es-PR" dirty="0" smtClean="0"/>
              <a:t>(Job 2:7,8)</a:t>
            </a:r>
          </a:p>
        </p:txBody>
      </p:sp>
    </p:spTree>
    <p:extLst>
      <p:ext uri="{BB962C8B-B14F-4D97-AF65-F5344CB8AC3E}">
        <p14:creationId xmlns:p14="http://schemas.microsoft.com/office/powerpoint/2010/main" val="3409423879"/>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0" y="2057400"/>
            <a:ext cx="4114800" cy="3886200"/>
          </a:xfrm>
        </p:spPr>
        <p:txBody>
          <a:bodyPr/>
          <a:lstStyle/>
          <a:p>
            <a:pPr eaLnBrk="1" hangingPunct="1"/>
            <a:r>
              <a:rPr lang="es-PR" dirty="0" smtClean="0"/>
              <a:t>Job 2:1-13</a:t>
            </a:r>
          </a:p>
          <a:p>
            <a:r>
              <a:rPr lang="es-PR" dirty="0" smtClean="0"/>
              <a:t>Texto básico:</a:t>
            </a:r>
          </a:p>
          <a:p>
            <a:pPr lvl="1"/>
            <a:r>
              <a:rPr lang="es-PR" dirty="0" smtClean="0"/>
              <a:t>Job 2:1-10</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52800" y="2667000"/>
            <a:ext cx="5410200" cy="3276600"/>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114800"/>
          </a:xfrm>
        </p:spPr>
        <p:txBody>
          <a:bodyPr/>
          <a:lstStyle/>
          <a:p>
            <a:r>
              <a:rPr lang="es-ES" dirty="0" smtClean="0"/>
              <a:t>Job lo había perdido todo; ahora, también había perdido la salud. Ahora se rascaba con un tiesto, sin decir nada. </a:t>
            </a:r>
          </a:p>
          <a:p>
            <a:r>
              <a:rPr lang="es-ES" dirty="0" smtClean="0"/>
              <a:t>Posiblemente, su fe había sido probada al punto de que dudaba del propósito de todo lo ocurrido, aun si no dudaba de la soberanía de Dios.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La </a:t>
            </a:r>
            <a:r>
              <a:rPr lang="en-US" dirty="0" err="1" smtClean="0"/>
              <a:t>realidad</a:t>
            </a:r>
            <a:r>
              <a:rPr lang="en-US" dirty="0" smtClean="0"/>
              <a:t> del </a:t>
            </a:r>
            <a:r>
              <a:rPr lang="en-US" dirty="0" err="1" smtClean="0"/>
              <a:t>sufrimiento</a:t>
            </a:r>
            <a:r>
              <a:rPr lang="en-US" dirty="0" smtClean="0"/>
              <a:t> de Job </a:t>
            </a:r>
            <a:r>
              <a:rPr lang="es-PR" dirty="0" smtClean="0"/>
              <a:t>(Job 2:7,8)</a:t>
            </a:r>
          </a:p>
        </p:txBody>
      </p:sp>
    </p:spTree>
    <p:extLst>
      <p:ext uri="{BB962C8B-B14F-4D97-AF65-F5344CB8AC3E}">
        <p14:creationId xmlns:p14="http://schemas.microsoft.com/office/powerpoint/2010/main" val="266290271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pic>
        <p:nvPicPr>
          <p:cNvPr id="3074" name="Picture 2" descr="http://distantshoresmedia.org/images/rg/18/display/18_Jb_02_03_RG.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914400" y="1981200"/>
            <a:ext cx="7277100" cy="4876800"/>
          </a:xfrm>
          <a:prstGeom prst="rect">
            <a:avLst/>
          </a:prstGeom>
          <a:noFill/>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3" name="Content Placeholder 2"/>
          <p:cNvSpPr>
            <a:spLocks noGrp="1"/>
          </p:cNvSpPr>
          <p:nvPr>
            <p:ph idx="1"/>
          </p:nvPr>
        </p:nvSpPr>
        <p:spPr>
          <a:xfrm>
            <a:off x="0" y="2057399"/>
            <a:ext cx="8955088" cy="4572001"/>
          </a:xfrm>
        </p:spPr>
        <p:txBody>
          <a:bodyPr/>
          <a:lstStyle/>
          <a:p>
            <a:r>
              <a:rPr lang="es-ES" dirty="0" smtClean="0"/>
              <a:t>“Entonces le dijo su mujer: ¿Aún retienes tu integridad? Maldice a Dios, y muérete. Y él le dijo: Como suele hablar cualquiera de las mujeres fatuas, has hablado. ¿Qué? ¿Recibiremos de Dios el bien, y el mal no lo recibiremos? En todo esto no pecó Job con sus labios.”</a:t>
            </a:r>
          </a:p>
          <a:p>
            <a:endParaRPr lang="es-ES" dirty="0" smtClean="0"/>
          </a:p>
          <a:p>
            <a:pPr>
              <a:buNone/>
            </a:pPr>
            <a:r>
              <a:rPr lang="es-ES" dirty="0" smtClean="0"/>
              <a:t>							</a:t>
            </a:r>
            <a:r>
              <a:rPr lang="es-ES" dirty="0" smtClean="0">
                <a:solidFill>
                  <a:srgbClr val="FF0000"/>
                </a:solidFill>
              </a:rPr>
              <a:t>(Job 2:9-10)</a:t>
            </a:r>
            <a:endParaRPr lang="es-ES"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3" name="Content Placeholder 2"/>
          <p:cNvSpPr>
            <a:spLocks noGrp="1"/>
          </p:cNvSpPr>
          <p:nvPr>
            <p:ph idx="1"/>
          </p:nvPr>
        </p:nvSpPr>
        <p:spPr>
          <a:xfrm>
            <a:off x="381000" y="2057399"/>
            <a:ext cx="8574088" cy="4075113"/>
          </a:xfrm>
        </p:spPr>
        <p:txBody>
          <a:bodyPr/>
          <a:lstStyle/>
          <a:p>
            <a:r>
              <a:rPr lang="en-US" dirty="0" err="1" smtClean="0"/>
              <a:t>Esta</a:t>
            </a:r>
            <a:r>
              <a:rPr lang="en-US" dirty="0" smtClean="0"/>
              <a:t> </a:t>
            </a:r>
            <a:r>
              <a:rPr lang="en-US" dirty="0" err="1" smtClean="0"/>
              <a:t>porción</a:t>
            </a:r>
            <a:r>
              <a:rPr lang="en-US" dirty="0" smtClean="0"/>
              <a:t> resume </a:t>
            </a:r>
            <a:r>
              <a:rPr lang="en-US" dirty="0" err="1" smtClean="0"/>
              <a:t>brevemente</a:t>
            </a:r>
            <a:r>
              <a:rPr lang="en-US" dirty="0" smtClean="0"/>
              <a:t> la </a:t>
            </a:r>
            <a:r>
              <a:rPr lang="en-US" dirty="0" err="1" smtClean="0"/>
              <a:t>visión</a:t>
            </a:r>
            <a:r>
              <a:rPr lang="en-US" dirty="0" smtClean="0"/>
              <a:t> </a:t>
            </a:r>
            <a:r>
              <a:rPr lang="en-US" dirty="0" err="1" smtClean="0"/>
              <a:t>que</a:t>
            </a:r>
            <a:r>
              <a:rPr lang="en-US" dirty="0" smtClean="0"/>
              <a:t> </a:t>
            </a:r>
            <a:r>
              <a:rPr lang="en-US" dirty="0" err="1" smtClean="0"/>
              <a:t>todo</a:t>
            </a:r>
            <a:r>
              <a:rPr lang="en-US" dirty="0" smtClean="0"/>
              <a:t> </a:t>
            </a:r>
            <a:r>
              <a:rPr lang="en-US" dirty="0" err="1" smtClean="0"/>
              <a:t>cristiano</a:t>
            </a:r>
            <a:r>
              <a:rPr lang="en-US" dirty="0" smtClean="0"/>
              <a:t> </a:t>
            </a:r>
            <a:r>
              <a:rPr lang="en-US" dirty="0" err="1" smtClean="0"/>
              <a:t>debería</a:t>
            </a:r>
            <a:r>
              <a:rPr lang="en-US" dirty="0" smtClean="0"/>
              <a:t> </a:t>
            </a:r>
            <a:r>
              <a:rPr lang="en-US" dirty="0" err="1" smtClean="0"/>
              <a:t>tener</a:t>
            </a:r>
            <a:r>
              <a:rPr lang="en-US" dirty="0" smtClean="0"/>
              <a:t>.</a:t>
            </a:r>
          </a:p>
          <a:p>
            <a:r>
              <a:rPr lang="en-US" dirty="0" smtClean="0"/>
              <a:t>Dios </a:t>
            </a:r>
            <a:r>
              <a:rPr lang="en-US" dirty="0" err="1" smtClean="0"/>
              <a:t>sí</a:t>
            </a:r>
            <a:r>
              <a:rPr lang="en-US" dirty="0" smtClean="0"/>
              <a:t> </a:t>
            </a:r>
            <a:r>
              <a:rPr lang="en-US" dirty="0" err="1" smtClean="0"/>
              <a:t>nos</a:t>
            </a:r>
            <a:r>
              <a:rPr lang="en-US" dirty="0" smtClean="0"/>
              <a:t> </a:t>
            </a:r>
            <a:r>
              <a:rPr lang="en-US" dirty="0" err="1" smtClean="0"/>
              <a:t>ama</a:t>
            </a:r>
            <a:r>
              <a:rPr lang="en-US" dirty="0" smtClean="0"/>
              <a:t>, </a:t>
            </a:r>
            <a:r>
              <a:rPr lang="en-US" dirty="0" err="1" smtClean="0"/>
              <a:t>pero</a:t>
            </a:r>
            <a:r>
              <a:rPr lang="en-US" dirty="0" smtClean="0"/>
              <a:t> la </a:t>
            </a:r>
            <a:r>
              <a:rPr lang="en-US" dirty="0" err="1" smtClean="0"/>
              <a:t>realidad</a:t>
            </a:r>
            <a:r>
              <a:rPr lang="en-US" dirty="0" smtClean="0"/>
              <a:t> </a:t>
            </a:r>
            <a:r>
              <a:rPr lang="en-US" dirty="0" err="1" smtClean="0"/>
              <a:t>es</a:t>
            </a:r>
            <a:r>
              <a:rPr lang="en-US" dirty="0" smtClean="0"/>
              <a:t> </a:t>
            </a:r>
            <a:r>
              <a:rPr lang="en-US" dirty="0" err="1" smtClean="0"/>
              <a:t>que</a:t>
            </a:r>
            <a:r>
              <a:rPr lang="en-US" dirty="0" smtClean="0"/>
              <a:t> Dios </a:t>
            </a:r>
            <a:r>
              <a:rPr lang="en-US" dirty="0" err="1" smtClean="0"/>
              <a:t>es</a:t>
            </a:r>
            <a:r>
              <a:rPr lang="en-US" dirty="0" smtClean="0"/>
              <a:t> </a:t>
            </a:r>
            <a:r>
              <a:rPr lang="en-US" dirty="0" err="1" smtClean="0"/>
              <a:t>soberano</a:t>
            </a:r>
            <a:r>
              <a:rPr lang="en-US" dirty="0" smtClean="0"/>
              <a:t>; </a:t>
            </a:r>
            <a:r>
              <a:rPr lang="en-US" dirty="0" err="1" smtClean="0"/>
              <a:t>Él</a:t>
            </a:r>
            <a:r>
              <a:rPr lang="en-US" dirty="0" smtClean="0"/>
              <a:t> </a:t>
            </a:r>
            <a:r>
              <a:rPr lang="en-US" dirty="0" err="1" smtClean="0"/>
              <a:t>puede</a:t>
            </a:r>
            <a:r>
              <a:rPr lang="en-US" dirty="0" smtClean="0"/>
              <a:t> </a:t>
            </a:r>
            <a:r>
              <a:rPr lang="en-US" dirty="0" err="1" smtClean="0"/>
              <a:t>hacer</a:t>
            </a:r>
            <a:r>
              <a:rPr lang="en-US" dirty="0" smtClean="0"/>
              <a:t> lo </a:t>
            </a:r>
            <a:r>
              <a:rPr lang="en-US" dirty="0" err="1" smtClean="0"/>
              <a:t>que</a:t>
            </a:r>
            <a:r>
              <a:rPr lang="en-US" dirty="0" smtClean="0"/>
              <a:t> </a:t>
            </a:r>
            <a:r>
              <a:rPr lang="en-US" dirty="0" err="1" smtClean="0"/>
              <a:t>Él</a:t>
            </a:r>
            <a:r>
              <a:rPr lang="en-US" dirty="0" smtClean="0"/>
              <a:t> </a:t>
            </a:r>
            <a:r>
              <a:rPr lang="en-US" dirty="0" err="1" smtClean="0"/>
              <a:t>quiera</a:t>
            </a:r>
            <a:r>
              <a:rPr lang="en-US" dirty="0" smtClean="0"/>
              <a:t> con </a:t>
            </a:r>
            <a:r>
              <a:rPr lang="en-US" dirty="0" err="1" smtClean="0"/>
              <a:t>su</a:t>
            </a:r>
            <a:r>
              <a:rPr lang="en-US" dirty="0" smtClean="0"/>
              <a:t> </a:t>
            </a:r>
            <a:r>
              <a:rPr lang="en-US" dirty="0" err="1" smtClean="0"/>
              <a:t>creación</a:t>
            </a:r>
            <a:r>
              <a:rPr lang="en-US" dirty="0" smtClean="0"/>
              <a:t>.</a:t>
            </a:r>
          </a:p>
          <a:p>
            <a:r>
              <a:rPr lang="en-US" dirty="0" smtClean="0"/>
              <a:t>Job </a:t>
            </a:r>
            <a:r>
              <a:rPr lang="en-US" dirty="0" err="1" smtClean="0"/>
              <a:t>reconocía</a:t>
            </a:r>
            <a:r>
              <a:rPr lang="en-US" dirty="0" smtClean="0"/>
              <a:t> </a:t>
            </a:r>
            <a:r>
              <a:rPr lang="en-US" dirty="0" err="1" smtClean="0"/>
              <a:t>que</a:t>
            </a:r>
            <a:r>
              <a:rPr lang="en-US" dirty="0" smtClean="0"/>
              <a:t> Dios </a:t>
            </a:r>
            <a:r>
              <a:rPr lang="en-US" dirty="0" err="1" smtClean="0"/>
              <a:t>está</a:t>
            </a:r>
            <a:r>
              <a:rPr lang="en-US" dirty="0" smtClean="0"/>
              <a:t> en control de </a:t>
            </a:r>
            <a:r>
              <a:rPr lang="en-US" dirty="0" err="1" smtClean="0"/>
              <a:t>absolutamente</a:t>
            </a:r>
            <a:r>
              <a:rPr lang="en-US" dirty="0" smtClean="0"/>
              <a:t> </a:t>
            </a:r>
            <a:r>
              <a:rPr lang="en-US" dirty="0" err="1" smtClean="0"/>
              <a:t>todo</a:t>
            </a:r>
            <a:r>
              <a:rPr lang="en-US" dirty="0" smtClean="0"/>
              <a:t>, </a:t>
            </a:r>
            <a:r>
              <a:rPr lang="en-US" dirty="0" err="1" smtClean="0"/>
              <a:t>aun</a:t>
            </a:r>
            <a:r>
              <a:rPr lang="en-US" dirty="0" smtClean="0"/>
              <a:t> de </a:t>
            </a:r>
            <a:r>
              <a:rPr lang="en-US" dirty="0" err="1" smtClean="0"/>
              <a:t>las</a:t>
            </a:r>
            <a:r>
              <a:rPr lang="en-US" dirty="0" smtClean="0"/>
              <a:t> </a:t>
            </a:r>
            <a:r>
              <a:rPr lang="en-US" dirty="0" err="1" smtClean="0"/>
              <a:t>tragedias</a:t>
            </a:r>
            <a:r>
              <a:rPr lang="en-US" dirty="0" smtClean="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3" name="Content Placeholder 2"/>
          <p:cNvSpPr>
            <a:spLocks noGrp="1"/>
          </p:cNvSpPr>
          <p:nvPr>
            <p:ph idx="1"/>
          </p:nvPr>
        </p:nvSpPr>
        <p:spPr>
          <a:xfrm>
            <a:off x="381000" y="2057399"/>
            <a:ext cx="8574088" cy="4075113"/>
          </a:xfrm>
        </p:spPr>
        <p:txBody>
          <a:bodyPr/>
          <a:lstStyle/>
          <a:p>
            <a:r>
              <a:rPr lang="en-US" dirty="0" err="1" smtClean="0"/>
              <a:t>Aun</a:t>
            </a:r>
            <a:r>
              <a:rPr lang="en-US" dirty="0" smtClean="0"/>
              <a:t> </a:t>
            </a:r>
            <a:r>
              <a:rPr lang="en-US" dirty="0" err="1" smtClean="0"/>
              <a:t>siendo</a:t>
            </a:r>
            <a:r>
              <a:rPr lang="en-US" dirty="0" smtClean="0"/>
              <a:t> </a:t>
            </a:r>
            <a:r>
              <a:rPr lang="en-US" dirty="0" err="1" smtClean="0"/>
              <a:t>desamparado</a:t>
            </a:r>
            <a:r>
              <a:rPr lang="en-US" dirty="0" smtClean="0"/>
              <a:t> </a:t>
            </a:r>
            <a:r>
              <a:rPr lang="en-US" dirty="0" err="1" smtClean="0"/>
              <a:t>por</a:t>
            </a:r>
            <a:r>
              <a:rPr lang="en-US" dirty="0" smtClean="0"/>
              <a:t> </a:t>
            </a:r>
            <a:r>
              <a:rPr lang="en-US" dirty="0" err="1" smtClean="0"/>
              <a:t>su</a:t>
            </a:r>
            <a:r>
              <a:rPr lang="en-US" dirty="0" smtClean="0"/>
              <a:t> </a:t>
            </a:r>
            <a:r>
              <a:rPr lang="en-US" dirty="0" err="1" smtClean="0"/>
              <a:t>esposa</a:t>
            </a:r>
            <a:r>
              <a:rPr lang="en-US" dirty="0" smtClean="0"/>
              <a:t>, la </a:t>
            </a:r>
            <a:r>
              <a:rPr lang="en-US" dirty="0" err="1" smtClean="0"/>
              <a:t>mujer</a:t>
            </a:r>
            <a:r>
              <a:rPr lang="en-US" dirty="0" smtClean="0"/>
              <a:t> de </a:t>
            </a:r>
            <a:r>
              <a:rPr lang="en-US" dirty="0" err="1" smtClean="0"/>
              <a:t>su</a:t>
            </a:r>
            <a:r>
              <a:rPr lang="en-US" dirty="0" smtClean="0"/>
              <a:t> </a:t>
            </a:r>
            <a:r>
              <a:rPr lang="en-US" dirty="0" err="1" smtClean="0"/>
              <a:t>confianza</a:t>
            </a:r>
            <a:r>
              <a:rPr lang="en-US" dirty="0" smtClean="0"/>
              <a:t>, no </a:t>
            </a:r>
            <a:r>
              <a:rPr lang="en-US" dirty="0" err="1" smtClean="0"/>
              <a:t>renegó</a:t>
            </a:r>
            <a:r>
              <a:rPr lang="en-US" dirty="0" smtClean="0"/>
              <a:t> a Dios, </a:t>
            </a:r>
            <a:r>
              <a:rPr lang="en-US" dirty="0" err="1" smtClean="0"/>
              <a:t>sino</a:t>
            </a:r>
            <a:r>
              <a:rPr lang="en-US" dirty="0" smtClean="0"/>
              <a:t> </a:t>
            </a:r>
            <a:r>
              <a:rPr lang="en-US" dirty="0" err="1" smtClean="0"/>
              <a:t>que</a:t>
            </a:r>
            <a:r>
              <a:rPr lang="en-US" dirty="0" smtClean="0"/>
              <a:t> </a:t>
            </a:r>
            <a:r>
              <a:rPr lang="en-US" dirty="0" err="1" smtClean="0"/>
              <a:t>confió</a:t>
            </a:r>
            <a:r>
              <a:rPr lang="en-US" dirty="0" smtClean="0"/>
              <a:t> en un </a:t>
            </a:r>
            <a:r>
              <a:rPr lang="en-US" dirty="0" err="1" smtClean="0"/>
              <a:t>propósito</a:t>
            </a:r>
            <a:r>
              <a:rPr lang="en-US" dirty="0" smtClean="0"/>
              <a:t> </a:t>
            </a:r>
            <a:r>
              <a:rPr lang="en-US" dirty="0" err="1" smtClean="0"/>
              <a:t>que</a:t>
            </a:r>
            <a:r>
              <a:rPr lang="en-US" dirty="0" smtClean="0"/>
              <a:t> </a:t>
            </a:r>
            <a:r>
              <a:rPr lang="en-US" dirty="0" err="1" smtClean="0"/>
              <a:t>todavía</a:t>
            </a:r>
            <a:r>
              <a:rPr lang="en-US" dirty="0" smtClean="0"/>
              <a:t> no </a:t>
            </a:r>
            <a:r>
              <a:rPr lang="en-US" dirty="0" err="1" smtClean="0"/>
              <a:t>había</a:t>
            </a:r>
            <a:r>
              <a:rPr lang="en-US" dirty="0" smtClean="0"/>
              <a:t> </a:t>
            </a:r>
            <a:r>
              <a:rPr lang="en-US" dirty="0" err="1" smtClean="0"/>
              <a:t>sido</a:t>
            </a:r>
            <a:r>
              <a:rPr lang="en-US" dirty="0" smtClean="0"/>
              <a:t> </a:t>
            </a:r>
            <a:r>
              <a:rPr lang="en-US" dirty="0" err="1" smtClean="0"/>
              <a:t>revelado</a:t>
            </a:r>
            <a:r>
              <a:rPr lang="en-US" dirty="0" smtClean="0"/>
              <a:t>.</a:t>
            </a:r>
          </a:p>
          <a:p>
            <a:r>
              <a:rPr lang="en-US" dirty="0" err="1" smtClean="0"/>
              <a:t>Luego</a:t>
            </a:r>
            <a:r>
              <a:rPr lang="en-US" dirty="0" smtClean="0"/>
              <a:t> </a:t>
            </a:r>
            <a:r>
              <a:rPr lang="en-US" dirty="0" err="1" smtClean="0"/>
              <a:t>vendrían</a:t>
            </a:r>
            <a:r>
              <a:rPr lang="en-US" dirty="0" smtClean="0"/>
              <a:t> </a:t>
            </a:r>
            <a:r>
              <a:rPr lang="en-US" dirty="0" err="1" smtClean="0"/>
              <a:t>unos</a:t>
            </a:r>
            <a:r>
              <a:rPr lang="en-US" dirty="0" smtClean="0"/>
              <a:t> amigos con </a:t>
            </a:r>
            <a:r>
              <a:rPr lang="en-US" dirty="0" err="1" smtClean="0"/>
              <a:t>intención</a:t>
            </a:r>
            <a:r>
              <a:rPr lang="en-US" dirty="0" smtClean="0"/>
              <a:t> de </a:t>
            </a:r>
            <a:r>
              <a:rPr lang="en-US" dirty="0" err="1" smtClean="0"/>
              <a:t>consolarlo</a:t>
            </a:r>
            <a:r>
              <a:rPr lang="en-US" dirty="0" smtClean="0"/>
              <a:t>, </a:t>
            </a:r>
            <a:r>
              <a:rPr lang="en-US" dirty="0" err="1" smtClean="0"/>
              <a:t>pero</a:t>
            </a:r>
            <a:r>
              <a:rPr lang="en-US" dirty="0" smtClean="0"/>
              <a:t> </a:t>
            </a:r>
            <a:r>
              <a:rPr lang="en-US" dirty="0" err="1" smtClean="0"/>
              <a:t>eso</a:t>
            </a:r>
            <a:r>
              <a:rPr lang="en-US" dirty="0" smtClean="0"/>
              <a:t> </a:t>
            </a:r>
            <a:r>
              <a:rPr lang="en-US" dirty="0" err="1" smtClean="0"/>
              <a:t>sería</a:t>
            </a:r>
            <a:r>
              <a:rPr lang="en-US" dirty="0" smtClean="0"/>
              <a:t> lo </a:t>
            </a:r>
            <a:r>
              <a:rPr lang="en-US" dirty="0" err="1" smtClean="0"/>
              <a:t>menos</a:t>
            </a:r>
            <a:r>
              <a:rPr lang="en-US" dirty="0" smtClean="0"/>
              <a:t> </a:t>
            </a:r>
            <a:r>
              <a:rPr lang="en-US" dirty="0" err="1" smtClean="0"/>
              <a:t>que</a:t>
            </a:r>
            <a:r>
              <a:rPr lang="en-US" dirty="0" smtClean="0"/>
              <a:t> </a:t>
            </a:r>
            <a:r>
              <a:rPr lang="en-US" dirty="0" err="1" smtClean="0"/>
              <a:t>iban</a:t>
            </a:r>
            <a:r>
              <a:rPr lang="en-US" dirty="0" smtClean="0"/>
              <a:t> a </a:t>
            </a:r>
            <a:r>
              <a:rPr lang="en-US" dirty="0" err="1" smtClean="0"/>
              <a:t>hacer</a:t>
            </a:r>
            <a:r>
              <a:rPr lang="en-U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dirty="0" smtClean="0"/>
              <a:t>No os afanéis, pues, diciendo: ¿Qué comeremos, o qué beberemos, o qué vestiremos? Porque los gentiles buscan todas estas cosas; pero vuestro Padre celestial sabe que tenéis necesidad de todas estas cosas. Mas buscad primeramente el reino de Dios y su justicia, y todas estas cosas os serán añadidas. Así que, no os afanéis por el día de mañana, porque el día de mañana traerá su afán. Basta a cada día su propio mal. </a:t>
            </a:r>
          </a:p>
          <a:p>
            <a:pPr>
              <a:buNone/>
            </a:pPr>
            <a:r>
              <a:rPr lang="es-ES" sz="3000" dirty="0" smtClean="0"/>
              <a:t>							</a:t>
            </a:r>
            <a:r>
              <a:rPr lang="es-ES" sz="3000" dirty="0" smtClean="0">
                <a:solidFill>
                  <a:srgbClr val="FF0000"/>
                </a:solidFill>
              </a:rPr>
              <a:t>(Mateo 6:31-34)</a:t>
            </a:r>
            <a:endParaRPr lang="es-ES" sz="3000" dirty="0" smtClean="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25</a:t>
            </a:fld>
            <a:endParaRPr lang="en-US" dirty="0"/>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La </a:t>
            </a:r>
            <a:r>
              <a:rPr lang="en-US" dirty="0" err="1" smtClean="0"/>
              <a:t>evidencia</a:t>
            </a:r>
            <a:r>
              <a:rPr lang="en-US" dirty="0" smtClean="0"/>
              <a:t> de la </a:t>
            </a:r>
            <a:r>
              <a:rPr lang="en-US" dirty="0" err="1" smtClean="0"/>
              <a:t>integridad</a:t>
            </a:r>
            <a:r>
              <a:rPr lang="en-US" dirty="0" smtClean="0"/>
              <a:t> de Job (Job 2:9-10)</a:t>
            </a:r>
            <a:endParaRPr lang="es-PR" dirty="0"/>
          </a:p>
        </p:txBody>
      </p:sp>
      <p:sp>
        <p:nvSpPr>
          <p:cNvPr id="3" name="Content Placeholder 2"/>
          <p:cNvSpPr>
            <a:spLocks noGrp="1"/>
          </p:cNvSpPr>
          <p:nvPr>
            <p:ph idx="1"/>
          </p:nvPr>
        </p:nvSpPr>
        <p:spPr>
          <a:xfrm>
            <a:off x="0" y="1905000"/>
            <a:ext cx="4114800" cy="4953000"/>
          </a:xfrm>
        </p:spPr>
        <p:txBody>
          <a:bodyPr/>
          <a:lstStyle/>
          <a:p>
            <a:r>
              <a:rPr lang="es-ES" sz="3000" dirty="0" smtClean="0"/>
              <a:t>Al entender las pruebas de Job, esta porción de la Escritura cobra más significado, ya que nos enseña a confiar en cómo la mano de Dios irá guiando nuestras vidas.</a:t>
            </a:r>
          </a:p>
          <a:p>
            <a:pPr>
              <a:buNone/>
            </a:pPr>
            <a:endParaRPr lang="es-ES" sz="3000" dirty="0" smtClean="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26</a:t>
            </a:fld>
            <a:endParaRPr lang="en-US" dirty="0"/>
          </a:p>
        </p:txBody>
      </p:sp>
      <p:pic>
        <p:nvPicPr>
          <p:cNvPr id="83970" name="Picture 2" descr="http://4.bp.blogspot.com/-VTXlzfmt1_w/UKrgVVCFvMI/AAAAAAAABwc/BIPOm9u-kYk/s1600/Ancient+of+Days.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4158828" y="2057400"/>
            <a:ext cx="4985172" cy="3505200"/>
          </a:xfrm>
          <a:prstGeom prst="rect">
            <a:avLst/>
          </a:prstGeom>
          <a:noFill/>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n-US" sz="3600" dirty="0" smtClean="0"/>
              <a:t>1. Las </a:t>
            </a:r>
            <a:r>
              <a:rPr lang="en-US" sz="3600" dirty="0" err="1" smtClean="0"/>
              <a:t>tragedias</a:t>
            </a:r>
            <a:r>
              <a:rPr lang="en-US" sz="3600" dirty="0" smtClean="0"/>
              <a:t> no se </a:t>
            </a:r>
            <a:r>
              <a:rPr lang="en-US" sz="3600" dirty="0" err="1" smtClean="0"/>
              <a:t>pueden</a:t>
            </a:r>
            <a:r>
              <a:rPr lang="en-US" sz="3600" dirty="0" smtClean="0"/>
              <a:t> </a:t>
            </a:r>
            <a:r>
              <a:rPr lang="en-US" sz="3600" dirty="0" err="1" smtClean="0"/>
              <a:t>explicar</a:t>
            </a:r>
            <a:endParaRPr lang="en-US" sz="3600" dirty="0" smtClean="0"/>
          </a:p>
          <a:p>
            <a:pPr>
              <a:spcAft>
                <a:spcPts val="600"/>
              </a:spcAft>
            </a:pPr>
            <a:r>
              <a:rPr lang="en-US" sz="3600" dirty="0" smtClean="0"/>
              <a:t>2. Hay </a:t>
            </a:r>
            <a:r>
              <a:rPr lang="en-US" sz="3600" dirty="0" err="1" smtClean="0"/>
              <a:t>que</a:t>
            </a:r>
            <a:r>
              <a:rPr lang="en-US" sz="3600" dirty="0" smtClean="0"/>
              <a:t> </a:t>
            </a:r>
            <a:r>
              <a:rPr lang="en-US" sz="3600" dirty="0" err="1" smtClean="0"/>
              <a:t>utilizar</a:t>
            </a:r>
            <a:r>
              <a:rPr lang="en-US" sz="3600" dirty="0" smtClean="0"/>
              <a:t> </a:t>
            </a:r>
            <a:r>
              <a:rPr lang="en-US" sz="3600" dirty="0" err="1" smtClean="0"/>
              <a:t>sabiduría</a:t>
            </a:r>
            <a:r>
              <a:rPr lang="en-US" sz="3600" dirty="0" smtClean="0"/>
              <a:t> al </a:t>
            </a:r>
            <a:r>
              <a:rPr lang="en-US" sz="3600" dirty="0" err="1" smtClean="0"/>
              <a:t>visitar</a:t>
            </a:r>
            <a:r>
              <a:rPr lang="en-US" sz="3600" dirty="0" smtClean="0"/>
              <a:t> a los </a:t>
            </a:r>
            <a:r>
              <a:rPr lang="en-US" sz="3600" dirty="0" err="1" smtClean="0"/>
              <a:t>que</a:t>
            </a:r>
            <a:r>
              <a:rPr lang="en-US" sz="3600" dirty="0" smtClean="0"/>
              <a:t> </a:t>
            </a:r>
            <a:r>
              <a:rPr lang="en-US" sz="3600" dirty="0" err="1" smtClean="0"/>
              <a:t>sufren</a:t>
            </a:r>
            <a:r>
              <a:rPr lang="en-US" sz="3600" dirty="0" smtClean="0"/>
              <a:t>.</a:t>
            </a:r>
          </a:p>
          <a:p>
            <a:pPr>
              <a:spcAft>
                <a:spcPts val="600"/>
              </a:spcAft>
            </a:pPr>
            <a:r>
              <a:rPr lang="en-US" sz="3600" dirty="0" smtClean="0"/>
              <a:t>3. ¿</a:t>
            </a:r>
            <a:r>
              <a:rPr lang="en-US" sz="3600" dirty="0" err="1" smtClean="0"/>
              <a:t>Debemos</a:t>
            </a:r>
            <a:r>
              <a:rPr lang="en-US" sz="3600" dirty="0" smtClean="0"/>
              <a:t> </a:t>
            </a:r>
            <a:r>
              <a:rPr lang="en-US" sz="3600" dirty="0" err="1" smtClean="0"/>
              <a:t>aligerar</a:t>
            </a:r>
            <a:r>
              <a:rPr lang="en-US" sz="3600" dirty="0" smtClean="0"/>
              <a:t> la </a:t>
            </a:r>
            <a:r>
              <a:rPr lang="en-US" sz="3600" dirty="0" err="1" smtClean="0"/>
              <a:t>muerte</a:t>
            </a:r>
            <a:r>
              <a:rPr lang="en-US" sz="3600" dirty="0" smtClean="0"/>
              <a:t> de los </a:t>
            </a:r>
            <a:r>
              <a:rPr lang="en-US" sz="3600" dirty="0" err="1" smtClean="0"/>
              <a:t>que</a:t>
            </a:r>
            <a:r>
              <a:rPr lang="en-US" sz="3600" dirty="0" smtClean="0"/>
              <a:t> </a:t>
            </a:r>
            <a:r>
              <a:rPr lang="en-US" sz="3600" dirty="0" err="1" smtClean="0"/>
              <a:t>sufren</a:t>
            </a:r>
            <a:r>
              <a:rPr lang="en-US" sz="3600" dirty="0" smtClean="0"/>
              <a:t>? </a:t>
            </a:r>
          </a:p>
          <a:p>
            <a:pPr>
              <a:spcAft>
                <a:spcPts val="600"/>
              </a:spcAft>
            </a:pPr>
            <a:r>
              <a:rPr lang="en-US" sz="3600" dirty="0" smtClean="0"/>
              <a:t>4. No </a:t>
            </a:r>
            <a:r>
              <a:rPr lang="en-US" sz="3600" dirty="0" err="1" smtClean="0"/>
              <a:t>debemos</a:t>
            </a:r>
            <a:r>
              <a:rPr lang="en-US" sz="3600" dirty="0" smtClean="0"/>
              <a:t> </a:t>
            </a:r>
            <a:r>
              <a:rPr lang="en-US" sz="3600" dirty="0" err="1" smtClean="0"/>
              <a:t>atribuir</a:t>
            </a:r>
            <a:r>
              <a:rPr lang="en-US" sz="3600" dirty="0" smtClean="0"/>
              <a:t> </a:t>
            </a:r>
            <a:r>
              <a:rPr lang="en-US" sz="3600" dirty="0" err="1" smtClean="0"/>
              <a:t>causa</a:t>
            </a:r>
            <a:r>
              <a:rPr lang="en-US" sz="3600" dirty="0" smtClean="0"/>
              <a:t> a los </a:t>
            </a:r>
            <a:r>
              <a:rPr lang="en-US" sz="3600" dirty="0" err="1" smtClean="0"/>
              <a:t>sufrimientos</a:t>
            </a:r>
            <a:r>
              <a:rPr lang="en-US" sz="3600" dirty="0" smtClean="0"/>
              <a:t>.</a:t>
            </a:r>
            <a:endParaRPr lang="es-PR" sz="3600"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400" dirty="0" err="1"/>
              <a:t>Bartley</a:t>
            </a:r>
            <a:r>
              <a:rPr lang="es-ES" sz="1400" dirty="0"/>
              <a:t>, James et al. Comentario </a:t>
            </a:r>
            <a:r>
              <a:rPr lang="es-ES" sz="1400" dirty="0" err="1"/>
              <a:t>bı́blico</a:t>
            </a:r>
            <a:r>
              <a:rPr lang="es-ES" sz="1400" dirty="0"/>
              <a:t> mundo hispano: Juan. 1. ed. El Paso, TX: Editorial Mundo Hispano, </a:t>
            </a:r>
            <a:r>
              <a:rPr lang="es-ES" sz="1400" dirty="0" smtClean="0"/>
              <a:t>2004</a:t>
            </a:r>
            <a:r>
              <a:rPr lang="es-ES" sz="1400" dirty="0"/>
              <a:t>.</a:t>
            </a:r>
          </a:p>
          <a:p>
            <a:pPr marL="342900" lvl="1" indent="-342900">
              <a:lnSpc>
                <a:spcPct val="80000"/>
              </a:lnSpc>
              <a:spcAft>
                <a:spcPts val="600"/>
              </a:spcAft>
              <a:buClr>
                <a:schemeClr val="folHlink"/>
              </a:buClr>
              <a:buSzPct val="60000"/>
              <a:buNone/>
            </a:pPr>
            <a:r>
              <a:rPr lang="es-ES" sz="1400" dirty="0" smtClean="0"/>
              <a:t>Carson</a:t>
            </a:r>
            <a:r>
              <a:rPr lang="es-ES" sz="1400" dirty="0"/>
              <a:t>, D.A. et al. Nuevo comentario </a:t>
            </a:r>
            <a:r>
              <a:rPr lang="es-ES" sz="1400" dirty="0" err="1"/>
              <a:t>Bı́blico</a:t>
            </a:r>
            <a:r>
              <a:rPr lang="es-ES" sz="1400" dirty="0"/>
              <a:t>: Siglo veintiuno. </a:t>
            </a:r>
            <a:r>
              <a:rPr lang="es-ES" sz="1400" dirty="0" err="1"/>
              <a:t>electronic</a:t>
            </a:r>
            <a:r>
              <a:rPr lang="es-ES" sz="1400" dirty="0"/>
              <a:t> ed. Miami: Sociedades </a:t>
            </a:r>
            <a:r>
              <a:rPr lang="es-ES" sz="1400" dirty="0" err="1"/>
              <a:t>Bı́blicas</a:t>
            </a:r>
            <a:r>
              <a:rPr lang="es-ES" sz="1400" dirty="0"/>
              <a:t> Unidas, 2000</a:t>
            </a:r>
            <a:r>
              <a:rPr lang="es-ES" sz="1400" dirty="0" smtClean="0"/>
              <a:t>.</a:t>
            </a:r>
            <a:endParaRPr lang="es-ES" sz="1400" dirty="0"/>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marL="342900" lvl="1" indent="-342900">
              <a:lnSpc>
                <a:spcPct val="80000"/>
              </a:lnSpc>
              <a:spcAft>
                <a:spcPts val="600"/>
              </a:spcAft>
              <a:buClr>
                <a:schemeClr val="folHlink"/>
              </a:buClr>
              <a:buSzPct val="60000"/>
              <a:buNone/>
            </a:pPr>
            <a:r>
              <a:rPr lang="es-ES" sz="1400" dirty="0" err="1"/>
              <a:t>Hendriksen</a:t>
            </a:r>
            <a:r>
              <a:rPr lang="es-ES" sz="1400" dirty="0"/>
              <a:t>, William. Comentario al Nuevo Testamento: El Evangelio </a:t>
            </a:r>
            <a:r>
              <a:rPr lang="es-ES" sz="1400" dirty="0" err="1"/>
              <a:t>según</a:t>
            </a:r>
            <a:r>
              <a:rPr lang="es-ES" sz="1400" dirty="0"/>
              <a:t> San Juan. Grand Rapids, MI: Libros </a:t>
            </a:r>
            <a:r>
              <a:rPr lang="es-ES" sz="1400" dirty="0" err="1"/>
              <a:t>Desafío</a:t>
            </a:r>
            <a:r>
              <a:rPr lang="es-ES" sz="1400" dirty="0"/>
              <a:t>, 1981.</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s-ES" sz="1400" dirty="0" err="1" smtClean="0"/>
              <a:t>Palau</a:t>
            </a:r>
            <a:r>
              <a:rPr lang="es-ES" sz="1400" dirty="0"/>
              <a:t>, Luis. </a:t>
            </a:r>
            <a:r>
              <a:rPr lang="es-ES" sz="1400" i="1" dirty="0"/>
              <a:t>Comentario </a:t>
            </a:r>
            <a:r>
              <a:rPr lang="es-ES" sz="1400" i="1" dirty="0" err="1"/>
              <a:t>bı́blico</a:t>
            </a:r>
            <a:r>
              <a:rPr lang="es-ES" sz="1400" i="1" dirty="0"/>
              <a:t> del continente nuevo: San Juan I.</a:t>
            </a:r>
            <a:r>
              <a:rPr lang="es-ES" sz="1400" dirty="0"/>
              <a:t> Miami, FL: Editorial </a:t>
            </a:r>
            <a:r>
              <a:rPr lang="es-ES" sz="1400" dirty="0" err="1"/>
              <a:t>Unilit</a:t>
            </a:r>
            <a:r>
              <a:rPr lang="es-ES" sz="1400" dirty="0"/>
              <a:t>, </a:t>
            </a:r>
            <a:r>
              <a:rPr lang="es-ES" sz="1400" dirty="0" smtClean="0"/>
              <a:t>1991</a:t>
            </a:r>
            <a:r>
              <a:rPr lang="es-ES" sz="1400" dirty="0"/>
              <a:t>.</a:t>
            </a:r>
          </a:p>
          <a:p>
            <a:pPr marL="342900" lvl="1" indent="-342900">
              <a:lnSpc>
                <a:spcPct val="80000"/>
              </a:lnSpc>
              <a:spcAft>
                <a:spcPts val="600"/>
              </a:spcAft>
              <a:buClr>
                <a:schemeClr val="folHlink"/>
              </a:buClr>
              <a:buSzPct val="60000"/>
              <a:buNone/>
            </a:pPr>
            <a:r>
              <a:rPr lang="es-ES" sz="1400" dirty="0" err="1"/>
              <a:t>Platt</a:t>
            </a:r>
            <a:r>
              <a:rPr lang="es-ES" sz="1400" dirty="0"/>
              <a:t>, Alberto T. Estudios </a:t>
            </a:r>
            <a:r>
              <a:rPr lang="es-ES" sz="1400" dirty="0" err="1"/>
              <a:t>Bı́blicos</a:t>
            </a:r>
            <a:r>
              <a:rPr lang="es-ES" sz="1400" dirty="0"/>
              <a:t> ELA: Para que </a:t>
            </a:r>
            <a:r>
              <a:rPr lang="es-ES" sz="1400" dirty="0" err="1"/>
              <a:t>creáis</a:t>
            </a:r>
            <a:r>
              <a:rPr lang="es-ES" sz="1400" dirty="0"/>
              <a:t> (Juan). Puebla, Pue., </a:t>
            </a:r>
            <a:r>
              <a:rPr lang="es-ES" sz="1400" dirty="0" err="1"/>
              <a:t>México</a:t>
            </a:r>
            <a:r>
              <a:rPr lang="es-ES" sz="1400" dirty="0"/>
              <a:t>: Ediciones Las </a:t>
            </a:r>
            <a:r>
              <a:rPr lang="es-ES" sz="1400" dirty="0" err="1"/>
              <a:t>Américas</a:t>
            </a:r>
            <a:r>
              <a:rPr lang="es-ES" sz="1400" dirty="0"/>
              <a:t>, A. C., 1995.</a:t>
            </a:r>
          </a:p>
          <a:p>
            <a:pPr>
              <a:lnSpc>
                <a:spcPct val="80000"/>
              </a:lnSpc>
              <a:spcAft>
                <a:spcPts val="600"/>
              </a:spcAft>
              <a:buNone/>
            </a:pPr>
            <a:r>
              <a:rPr lang="es-PR" sz="1400" dirty="0" err="1" smtClean="0"/>
              <a:t>Stanton</a:t>
            </a:r>
            <a:r>
              <a:rPr lang="es-PR" sz="1400" dirty="0"/>
              <a:t>, Ted O., et al, eds. </a:t>
            </a:r>
            <a:r>
              <a:rPr lang="es-PR" sz="1400" i="1" dirty="0"/>
              <a:t>El Expositor Bíblico: La Biblia, Libro por Libro</a:t>
            </a:r>
            <a:r>
              <a:rPr lang="es-PR" sz="1400" dirty="0"/>
              <a:t>, Maestros de jóvenes y Adultos, Volumen 7. 3ra Ed. El Paso, Texas: Casa Bautista de Publicaciones, 2001, c1997. </a:t>
            </a:r>
            <a:r>
              <a:rPr lang="es-PR" sz="1400" dirty="0" smtClean="0"/>
              <a:t>161-167.</a:t>
            </a:r>
            <a:endParaRPr lang="es-PR" sz="1400" dirty="0"/>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28</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29</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smtClean="0"/>
              <a:t>Próximo Estudio (Libro 7)</a:t>
            </a:r>
            <a:endParaRPr lang="es-PR" dirty="0"/>
          </a:p>
        </p:txBody>
      </p:sp>
      <p:sp>
        <p:nvSpPr>
          <p:cNvPr id="238596" name="Rectangle 4"/>
          <p:cNvSpPr>
            <a:spLocks noGrp="1" noChangeArrowheads="1"/>
          </p:cNvSpPr>
          <p:nvPr>
            <p:ph type="body" sz="half" idx="4294967295"/>
          </p:nvPr>
        </p:nvSpPr>
        <p:spPr>
          <a:xfrm>
            <a:off x="685800" y="1371600"/>
            <a:ext cx="7772400" cy="50292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10: ¿Por qué sufren los humanos?</a:t>
            </a:r>
          </a:p>
          <a:p>
            <a:pPr marL="0" indent="0" algn="ctr">
              <a:spcAft>
                <a:spcPts val="600"/>
              </a:spcAft>
              <a:buFontTx/>
              <a:buNone/>
            </a:pPr>
            <a:r>
              <a:rPr lang="es-PR" sz="4000" dirty="0" smtClean="0">
                <a:effectLst>
                  <a:outerShdw blurRad="38100" dist="38100" dir="2700000" algn="tl">
                    <a:srgbClr val="000000">
                      <a:alpha val="43137"/>
                    </a:srgbClr>
                  </a:outerShdw>
                </a:effectLst>
              </a:rPr>
              <a:t>Estudio 42:                                         “Lamentaciones de alguien que sufre”</a:t>
            </a:r>
            <a:r>
              <a:rPr lang="es-PR" sz="3600" dirty="0" smtClean="0">
                <a:effectLst>
                  <a:outerShdw blurRad="38100" dist="38100" dir="2700000" algn="tl">
                    <a:srgbClr val="000000">
                      <a:alpha val="43137"/>
                    </a:srgbClr>
                  </a:outerShdw>
                </a:effectLst>
              </a:rPr>
              <a:t>     </a:t>
            </a:r>
          </a:p>
          <a:p>
            <a:pPr marL="0" indent="0" algn="ctr">
              <a:spcAft>
                <a:spcPts val="600"/>
              </a:spcAft>
              <a:buFontTx/>
              <a:buNone/>
            </a:pPr>
            <a:r>
              <a:rPr lang="es-PR" sz="3600" dirty="0" smtClean="0">
                <a:effectLst>
                  <a:outerShdw blurRad="38100" dist="38100" dir="2700000" algn="tl">
                    <a:srgbClr val="000000">
                      <a:alpha val="43137"/>
                    </a:srgbClr>
                  </a:outerShdw>
                </a:effectLst>
              </a:rPr>
              <a:t>(</a:t>
            </a:r>
            <a:r>
              <a:rPr lang="es-PR" dirty="0" smtClean="0">
                <a:effectLst>
                  <a:outerShdw blurRad="38100" dist="38100" dir="2700000" algn="tl">
                    <a:srgbClr val="000000">
                      <a:alpha val="43137"/>
                    </a:srgbClr>
                  </a:outerShdw>
                </a:effectLst>
              </a:rPr>
              <a:t>Job 3:1-26)                                    </a:t>
            </a:r>
          </a:p>
          <a:p>
            <a:pPr marL="0" indent="0" algn="ctr">
              <a:spcAft>
                <a:spcPts val="600"/>
              </a:spcAft>
              <a:buFontTx/>
              <a:buNone/>
            </a:pPr>
            <a:r>
              <a:rPr lang="es-PR" dirty="0" smtClean="0">
                <a:effectLst>
                  <a:outerShdw blurRad="38100" dist="38100" dir="2700000" algn="tl">
                    <a:srgbClr val="000000">
                      <a:alpha val="43137"/>
                    </a:srgbClr>
                  </a:outerShdw>
                </a:effectLst>
              </a:rPr>
              <a:t>  5 de agosto de 2014</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3" end="3"/>
                                            </p:txEl>
                                          </p:spTgt>
                                        </p:tgtEl>
                                        <p:attrNameLst>
                                          <p:attrName>style.visibility</p:attrName>
                                        </p:attrNameLst>
                                      </p:cBhvr>
                                      <p:to>
                                        <p:strVal val="visible"/>
                                      </p:to>
                                    </p:set>
                                    <p:animEffect transition="in" filter="fade">
                                      <p:cBhvr>
                                        <p:cTn id="22" dur="2000"/>
                                        <p:tgtEl>
                                          <p:spTgt spid="2385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209800"/>
            <a:ext cx="3810000" cy="2362200"/>
          </a:xfrm>
        </p:spPr>
        <p:txBody>
          <a:bodyPr/>
          <a:lstStyle/>
          <a:p>
            <a:pPr marL="0" indent="0">
              <a:buNone/>
            </a:pPr>
            <a:r>
              <a:rPr lang="es-ES" sz="2800" dirty="0" smtClean="0"/>
              <a:t>“Y él le dijo: Como suele hablar cualquiera de las mujeres fatuas, has hablado. ¿Qué? ¿Recibiremos de Dios el bien, y el mal no lo recibiremos? En todo esto no pecó Job con sus labios.” (</a:t>
            </a:r>
            <a:r>
              <a:rPr lang="es-ES" sz="2800" dirty="0" smtClean="0">
                <a:solidFill>
                  <a:schemeClr val="tx2"/>
                </a:solidFill>
              </a:rPr>
              <a:t>Job 2:10, RVR60</a:t>
            </a:r>
            <a:r>
              <a:rPr lang="es-ES" sz="2800" dirty="0" smtClean="0"/>
              <a:t>) </a:t>
            </a:r>
            <a:endParaRPr lang="es-ES" sz="28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pic>
        <p:nvPicPr>
          <p:cNvPr id="50178" name="Picture 2" descr="http://3.bp.blogspot.com/_49HGdSY_6JE/TUDe2nYGg5I/AAAAAAAAE8M/XIWw1UND0KM/s400/JOB%2BY%2BESPOS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17000" contrast="20000"/>
                    </a14:imgEffect>
                  </a14:imgLayer>
                </a14:imgProps>
              </a:ext>
            </a:extLst>
          </a:blip>
          <a:srcRect/>
          <a:stretch>
            <a:fillRect/>
          </a:stretch>
        </p:blipFill>
        <p:spPr bwMode="auto">
          <a:xfrm>
            <a:off x="4343400" y="2286000"/>
            <a:ext cx="4648200" cy="3859341"/>
          </a:xfrm>
          <a:prstGeom prst="rect">
            <a:avLst/>
          </a:prstGeom>
          <a:noFill/>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914400" y="609600"/>
            <a:ext cx="7543800" cy="608892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1143000" y="228600"/>
            <a:ext cx="7793037" cy="1462087"/>
          </a:xfrm>
        </p:spPr>
        <p:txBody>
          <a:bodyPr/>
          <a:lstStyle/>
          <a:p>
            <a:r>
              <a:rPr lang="es-PR" dirty="0" smtClean="0"/>
              <a:t>Bosquejo del Estudio</a:t>
            </a:r>
            <a:endParaRPr lang="es-PR" dirty="0"/>
          </a:p>
        </p:txBody>
      </p:sp>
      <p:sp>
        <p:nvSpPr>
          <p:cNvPr id="317443" name="Rectangle 3"/>
          <p:cNvSpPr>
            <a:spLocks noGrp="1" noChangeArrowheads="1"/>
          </p:cNvSpPr>
          <p:nvPr>
            <p:ph type="body" idx="1"/>
          </p:nvPr>
        </p:nvSpPr>
        <p:spPr>
          <a:xfrm>
            <a:off x="228600" y="2057400"/>
            <a:ext cx="8610600" cy="4800600"/>
          </a:xfrm>
        </p:spPr>
        <p:txBody>
          <a:bodyPr>
            <a:noAutofit/>
          </a:bodyPr>
          <a:lstStyle/>
          <a:p>
            <a:pPr>
              <a:spcBef>
                <a:spcPts val="600"/>
              </a:spcBef>
              <a:spcAft>
                <a:spcPts val="0"/>
              </a:spcAft>
              <a:buSzPct val="80000"/>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endParaRPr lang="en-US" dirty="0"/>
          </a:p>
          <a:p>
            <a:pPr lvl="1">
              <a:spcBef>
                <a:spcPts val="600"/>
              </a:spcBef>
              <a:spcAft>
                <a:spcPts val="0"/>
              </a:spcAft>
              <a:buSzPct val="80000"/>
            </a:pPr>
            <a:r>
              <a:rPr lang="es-PR" dirty="0" smtClean="0"/>
              <a:t>(</a:t>
            </a:r>
            <a:r>
              <a:rPr lang="es-PR" dirty="0" smtClean="0">
                <a:solidFill>
                  <a:schemeClr val="tx2"/>
                </a:solidFill>
              </a:rPr>
              <a:t>Job 2:1-3</a:t>
            </a:r>
            <a:r>
              <a:rPr lang="es-PR" dirty="0" smtClean="0"/>
              <a:t>)</a:t>
            </a:r>
          </a:p>
          <a:p>
            <a:pPr>
              <a:spcBef>
                <a:spcPts val="600"/>
              </a:spcBef>
              <a:spcAft>
                <a:spcPts val="0"/>
              </a:spcAft>
              <a:buSzPct val="80000"/>
            </a:pPr>
            <a:r>
              <a:rPr lang="en-US" dirty="0" smtClean="0"/>
              <a:t>Dios </a:t>
            </a:r>
            <a:r>
              <a:rPr lang="en-US" dirty="0" err="1" smtClean="0"/>
              <a:t>permite</a:t>
            </a:r>
            <a:r>
              <a:rPr lang="en-US" dirty="0" smtClean="0"/>
              <a:t> el </a:t>
            </a:r>
            <a:r>
              <a:rPr lang="en-US" dirty="0" err="1" smtClean="0"/>
              <a:t>sufrimiento</a:t>
            </a:r>
            <a:r>
              <a:rPr lang="en-US" dirty="0" smtClean="0"/>
              <a:t> de Job</a:t>
            </a:r>
          </a:p>
          <a:p>
            <a:pPr lvl="1">
              <a:spcBef>
                <a:spcPts val="600"/>
              </a:spcBef>
              <a:spcAft>
                <a:spcPts val="0"/>
              </a:spcAft>
              <a:buSzPct val="80000"/>
            </a:pPr>
            <a:r>
              <a:rPr lang="es-PR" dirty="0" smtClean="0"/>
              <a:t>(</a:t>
            </a:r>
            <a:r>
              <a:rPr lang="es-PR" dirty="0" smtClean="0">
                <a:solidFill>
                  <a:schemeClr val="tx2"/>
                </a:solidFill>
              </a:rPr>
              <a:t>Job 2:4-6</a:t>
            </a:r>
            <a:r>
              <a:rPr lang="es-PR" dirty="0" smtClean="0"/>
              <a:t>)</a:t>
            </a:r>
          </a:p>
          <a:p>
            <a:pPr>
              <a:spcBef>
                <a:spcPts val="600"/>
              </a:spcBef>
              <a:spcAft>
                <a:spcPts val="0"/>
              </a:spcAft>
              <a:buSzPct val="80000"/>
            </a:pPr>
            <a:r>
              <a:rPr lang="en-US" dirty="0" smtClean="0"/>
              <a:t>La </a:t>
            </a:r>
            <a:r>
              <a:rPr lang="en-US" dirty="0" err="1" smtClean="0"/>
              <a:t>realidad</a:t>
            </a:r>
            <a:r>
              <a:rPr lang="en-US" dirty="0" smtClean="0"/>
              <a:t> del </a:t>
            </a:r>
            <a:r>
              <a:rPr lang="en-US" dirty="0" err="1" smtClean="0"/>
              <a:t>sufrimiento</a:t>
            </a:r>
            <a:r>
              <a:rPr lang="en-US" dirty="0" smtClean="0"/>
              <a:t> de Job</a:t>
            </a:r>
          </a:p>
          <a:p>
            <a:pPr lvl="1">
              <a:spcBef>
                <a:spcPts val="600"/>
              </a:spcBef>
              <a:spcAft>
                <a:spcPts val="0"/>
              </a:spcAft>
              <a:buSzPct val="80000"/>
            </a:pPr>
            <a:r>
              <a:rPr lang="es-PR" dirty="0" smtClean="0"/>
              <a:t>(</a:t>
            </a:r>
            <a:r>
              <a:rPr lang="es-PR" dirty="0" smtClean="0">
                <a:solidFill>
                  <a:schemeClr val="tx2"/>
                </a:solidFill>
              </a:rPr>
              <a:t>Job 2:7-8</a:t>
            </a:r>
            <a:r>
              <a:rPr lang="es-PR" dirty="0" smtClean="0"/>
              <a:t>)</a:t>
            </a:r>
          </a:p>
          <a:p>
            <a:pPr>
              <a:spcBef>
                <a:spcPts val="600"/>
              </a:spcBef>
              <a:spcAft>
                <a:spcPts val="0"/>
              </a:spcAft>
              <a:buSzPct val="80000"/>
            </a:pPr>
            <a:r>
              <a:rPr lang="en-US" dirty="0" smtClean="0"/>
              <a:t>La </a:t>
            </a:r>
            <a:r>
              <a:rPr lang="en-US" dirty="0" err="1" smtClean="0"/>
              <a:t>evidencia</a:t>
            </a:r>
            <a:r>
              <a:rPr lang="en-US" dirty="0" smtClean="0"/>
              <a:t> de la </a:t>
            </a:r>
            <a:r>
              <a:rPr lang="en-US" dirty="0" err="1" smtClean="0"/>
              <a:t>integridad</a:t>
            </a:r>
            <a:r>
              <a:rPr lang="en-US" dirty="0" smtClean="0"/>
              <a:t> de Job</a:t>
            </a:r>
          </a:p>
          <a:p>
            <a:pPr lvl="1">
              <a:spcBef>
                <a:spcPts val="600"/>
              </a:spcBef>
              <a:spcAft>
                <a:spcPts val="0"/>
              </a:spcAft>
              <a:buSzPct val="80000"/>
            </a:pPr>
            <a:r>
              <a:rPr lang="en-US" dirty="0" smtClean="0"/>
              <a:t>(</a:t>
            </a:r>
            <a:r>
              <a:rPr lang="en-US" dirty="0" smtClean="0">
                <a:solidFill>
                  <a:schemeClr val="tx2"/>
                </a:solidFill>
              </a:rPr>
              <a:t>Job 2:9-10</a:t>
            </a:r>
            <a:r>
              <a:rPr lang="en-US" dirty="0" smtClean="0"/>
              <a:t>)</a:t>
            </a:r>
          </a:p>
          <a:p>
            <a:pPr>
              <a:spcBef>
                <a:spcPts val="600"/>
              </a:spcBef>
              <a:spcAft>
                <a:spcPts val="0"/>
              </a:spcAft>
              <a:buSzPct val="80000"/>
            </a:pPr>
            <a:endParaRPr lang="en-US" dirty="0" smtClean="0"/>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17443">
                                            <p:txEl>
                                              <p:pRg st="5" end="5"/>
                                            </p:txEl>
                                          </p:spTgt>
                                        </p:tgtEl>
                                        <p:attrNameLst>
                                          <p:attrName>style.visibility</p:attrName>
                                        </p:attrNameLst>
                                      </p:cBhvr>
                                      <p:to>
                                        <p:strVal val="visible"/>
                                      </p:to>
                                    </p:set>
                                    <p:animEffect transition="in" filter="fade">
                                      <p:cBhvr>
                                        <p:cTn id="27" dur="2000"/>
                                        <p:tgtEl>
                                          <p:spTgt spid="317443">
                                            <p:txEl>
                                              <p:pRg st="5" end="5"/>
                                            </p:txEl>
                                          </p:spTgt>
                                        </p:tgtEl>
                                      </p:cBhvr>
                                    </p:animEffect>
                                  </p:childTnLst>
                                </p:cTn>
                              </p:par>
                            </p:childTnLst>
                          </p:cTn>
                        </p:par>
                        <p:par>
                          <p:cTn id="28" fill="hold">
                            <p:stCondLst>
                              <p:cond delay="12000"/>
                            </p:stCondLst>
                            <p:childTnLst>
                              <p:par>
                                <p:cTn id="29" presetID="10" presetClass="entr" presetSubtype="0" fill="hold" nodeType="afterEffect">
                                  <p:stCondLst>
                                    <p:cond delay="0"/>
                                  </p:stCondLst>
                                  <p:childTnLst>
                                    <p:set>
                                      <p:cBhvr>
                                        <p:cTn id="30" dur="1" fill="hold">
                                          <p:stCondLst>
                                            <p:cond delay="0"/>
                                          </p:stCondLst>
                                        </p:cTn>
                                        <p:tgtEl>
                                          <p:spTgt spid="317443">
                                            <p:txEl>
                                              <p:pRg st="6" end="6"/>
                                            </p:txEl>
                                          </p:spTgt>
                                        </p:tgtEl>
                                        <p:attrNameLst>
                                          <p:attrName>style.visibility</p:attrName>
                                        </p:attrNameLst>
                                      </p:cBhvr>
                                      <p:to>
                                        <p:strVal val="visible"/>
                                      </p:to>
                                    </p:set>
                                    <p:animEffect transition="in" filter="fade">
                                      <p:cBhvr>
                                        <p:cTn id="31" dur="2000"/>
                                        <p:tgtEl>
                                          <p:spTgt spid="317443">
                                            <p:txEl>
                                              <p:pRg st="6" end="6"/>
                                            </p:txEl>
                                          </p:spTgt>
                                        </p:tgtEl>
                                      </p:cBhvr>
                                    </p:animEffect>
                                  </p:childTnLst>
                                </p:cTn>
                              </p:par>
                            </p:childTnLst>
                          </p:cTn>
                        </p:par>
                        <p:par>
                          <p:cTn id="32" fill="hold">
                            <p:stCondLst>
                              <p:cond delay="14000"/>
                            </p:stCondLst>
                            <p:childTnLst>
                              <p:par>
                                <p:cTn id="33" presetID="10" presetClass="entr" presetSubtype="0" fill="hold" nodeType="afterEffect">
                                  <p:stCondLst>
                                    <p:cond delay="0"/>
                                  </p:stCondLst>
                                  <p:childTnLst>
                                    <p:set>
                                      <p:cBhvr>
                                        <p:cTn id="34" dur="1" fill="hold">
                                          <p:stCondLst>
                                            <p:cond delay="0"/>
                                          </p:stCondLst>
                                        </p:cTn>
                                        <p:tgtEl>
                                          <p:spTgt spid="317443">
                                            <p:txEl>
                                              <p:pRg st="7" end="7"/>
                                            </p:txEl>
                                          </p:spTgt>
                                        </p:tgtEl>
                                        <p:attrNameLst>
                                          <p:attrName>style.visibility</p:attrName>
                                        </p:attrNameLst>
                                      </p:cBhvr>
                                      <p:to>
                                        <p:strVal val="visible"/>
                                      </p:to>
                                    </p:set>
                                    <p:animEffect transition="in" filter="fade">
                                      <p:cBhvr>
                                        <p:cTn id="35" dur="2000"/>
                                        <p:tgtEl>
                                          <p:spTgt spid="3174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pic>
        <p:nvPicPr>
          <p:cNvPr id="44034" name="Picture 2" descr="http://1.bp.blogspot.com/_P0KkpUBx3Y8/TVC4lji1ciI/AAAAAAAABG4/C_bOrf8CGak/s1600/adam-eve-serpent.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2057400" y="1924952"/>
            <a:ext cx="4724400" cy="48006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a:buNone/>
            </a:pPr>
            <a:r>
              <a:rPr lang="es-ES" dirty="0" smtClean="0"/>
              <a:t>“Aconteció que otro día vinieron los hijos de Dios para presentarse delante de Jehová, y Satanás vino también entre ellos presentándose delante de Jehová. Y dijo Jehová a Satanás: ¿De dónde vienes? Respondió Satanás a Jehová, y dijo: De rodear la tierra, y de andar por ella…”</a:t>
            </a:r>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1981200"/>
            <a:ext cx="8458200" cy="4648200"/>
          </a:xfrm>
        </p:spPr>
        <p:txBody>
          <a:bodyPr/>
          <a:lstStyle/>
          <a:p>
            <a:pPr marL="0" indent="0">
              <a:buNone/>
            </a:pPr>
            <a:r>
              <a:rPr lang="es-ES" dirty="0" smtClean="0"/>
              <a:t>“...Y Jehová dijo a Satanás: ¿No has considerado a mi siervo Job, que no hay otro como él en la tierra, varón perfecto y recto, temeroso de Dios y apartado del mal, y que todavía retiene su integridad, aun cuando tú me incitaste contra él para que lo arruinara sin causa?”</a:t>
            </a:r>
          </a:p>
          <a:p>
            <a:pPr marL="0" indent="0">
              <a:buNone/>
            </a:pPr>
            <a:endParaRPr lang="es-ES" dirty="0" smtClean="0"/>
          </a:p>
          <a:p>
            <a:pPr marL="0" indent="0">
              <a:buNone/>
            </a:pPr>
            <a:r>
              <a:rPr lang="es-ES" dirty="0" smtClean="0"/>
              <a:t>					</a:t>
            </a:r>
            <a:r>
              <a:rPr lang="es-ES" dirty="0" smtClean="0">
                <a:solidFill>
                  <a:srgbClr val="FF0000"/>
                </a:solidFill>
              </a:rPr>
              <a:t>         (Job 2:1-3)</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extLst>
      <p:ext uri="{BB962C8B-B14F-4D97-AF65-F5344CB8AC3E}">
        <p14:creationId xmlns:p14="http://schemas.microsoft.com/office/powerpoint/2010/main" val="55160633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534400" cy="4800600"/>
          </a:xfrm>
        </p:spPr>
        <p:txBody>
          <a:bodyPr/>
          <a:lstStyle/>
          <a:p>
            <a:pPr marL="0" indent="0">
              <a:buNone/>
            </a:pPr>
            <a:r>
              <a:rPr lang="es-ES" dirty="0" smtClean="0"/>
              <a:t>En el capítulo 1 de Job vemos que Dios permitió que Satanás trajese todo tipo de calamidad sobre Job para probarlo. </a:t>
            </a:r>
          </a:p>
          <a:p>
            <a:pPr marL="0" indent="0">
              <a:buNone/>
            </a:pPr>
            <a:r>
              <a:rPr lang="es-ES" dirty="0" smtClean="0"/>
              <a:t>Job no cedió a la tentación de quejarse, permaneciendo firme en su fe.</a:t>
            </a:r>
          </a:p>
          <a:p>
            <a:pPr marL="0" indent="0">
              <a:buNone/>
            </a:pPr>
            <a:r>
              <a:rPr lang="es-ES" dirty="0" smtClean="0"/>
              <a:t>“</a:t>
            </a:r>
            <a:r>
              <a:rPr lang="es-ES" i="1" dirty="0" smtClean="0"/>
              <a:t>y dijo: Desnudo salí del vientre de mi madre, y desnudo volveré allá. Jehová dio, y Jehová quitó; sea el nombre de Jehová bendito.”</a:t>
            </a:r>
          </a:p>
          <a:p>
            <a:pPr marL="0" indent="0">
              <a:buNone/>
            </a:pPr>
            <a:r>
              <a:rPr lang="es-ES" i="1" dirty="0" smtClean="0"/>
              <a:t>                                               </a:t>
            </a:r>
            <a:r>
              <a:rPr lang="es-ES" dirty="0" smtClean="0"/>
              <a:t> </a:t>
            </a:r>
            <a:r>
              <a:rPr lang="es-ES" dirty="0" smtClean="0">
                <a:solidFill>
                  <a:srgbClr val="FF0000"/>
                </a:solidFill>
              </a:rPr>
              <a:t>(Job 1.21)</a:t>
            </a:r>
            <a:endParaRPr lang="es-ES" dirty="0" smtClean="0"/>
          </a:p>
          <a:p>
            <a:pPr marL="0" indent="0">
              <a:buNone/>
            </a:pP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extLst>
      <p:ext uri="{BB962C8B-B14F-4D97-AF65-F5344CB8AC3E}">
        <p14:creationId xmlns:p14="http://schemas.microsoft.com/office/powerpoint/2010/main" val="2541266859"/>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534400" cy="4800600"/>
          </a:xfrm>
        </p:spPr>
        <p:txBody>
          <a:bodyPr/>
          <a:lstStyle/>
          <a:p>
            <a:pPr marL="0" indent="0">
              <a:buNone/>
            </a:pPr>
            <a:r>
              <a:rPr lang="es-ES" dirty="0" smtClean="0"/>
              <a:t>El ejemplo de Job nos ayuda a reconocer que muchas veces nos quejamos por nimiedades, sin fijarnos en la grandes bendiciones que tenemos.</a:t>
            </a:r>
          </a:p>
          <a:p>
            <a:pPr marL="0" indent="0">
              <a:buNone/>
            </a:pPr>
            <a:r>
              <a:rPr lang="es-ES" dirty="0" smtClean="0"/>
              <a:t>Es difícil comprender qué significa perder absolutamente todo. Sin embargo, aun así Job permaneció fiel a Dios. Entendía que Dios sabía más que él (!) y estaba dispuesto a dejar las cosas en las manos Dios.</a:t>
            </a:r>
          </a:p>
          <a:p>
            <a:pPr marL="0" indent="0">
              <a:buNone/>
            </a:pP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n-US" dirty="0" err="1" smtClean="0"/>
              <a:t>Satanás</a:t>
            </a:r>
            <a:r>
              <a:rPr lang="en-US" dirty="0" smtClean="0"/>
              <a:t> </a:t>
            </a:r>
            <a:r>
              <a:rPr lang="en-US" dirty="0" err="1" smtClean="0"/>
              <a:t>tiene</a:t>
            </a:r>
            <a:r>
              <a:rPr lang="en-US" dirty="0" smtClean="0"/>
              <a:t> </a:t>
            </a:r>
            <a:r>
              <a:rPr lang="en-US" dirty="0" err="1" smtClean="0"/>
              <a:t>poder</a:t>
            </a:r>
            <a:r>
              <a:rPr lang="en-US" dirty="0" smtClean="0"/>
              <a:t> </a:t>
            </a:r>
            <a:r>
              <a:rPr lang="en-US" dirty="0" err="1" smtClean="0"/>
              <a:t>limitado</a:t>
            </a:r>
            <a:r>
              <a:rPr lang="en-US" dirty="0" smtClean="0"/>
              <a:t> </a:t>
            </a:r>
            <a:r>
              <a:rPr lang="es-PR" dirty="0" smtClean="0"/>
              <a:t>(Job 2:1-3)</a:t>
            </a:r>
            <a:endParaRPr lang="es-PR" dirty="0"/>
          </a:p>
        </p:txBody>
      </p:sp>
    </p:spTree>
    <p:extLst>
      <p:ext uri="{BB962C8B-B14F-4D97-AF65-F5344CB8AC3E}">
        <p14:creationId xmlns:p14="http://schemas.microsoft.com/office/powerpoint/2010/main" val="2541266859"/>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88052</TotalTime>
  <Words>1823</Words>
  <Application>Microsoft Office PowerPoint</Application>
  <PresentationFormat>On-screen Show (4:3)</PresentationFormat>
  <Paragraphs>197</Paragraphs>
  <Slides>30</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Candara</vt:lpstr>
      <vt:lpstr>Tahoma</vt:lpstr>
      <vt:lpstr>Wingdings</vt:lpstr>
      <vt:lpstr>Blends</vt:lpstr>
      <vt:lpstr>Office Theme</vt:lpstr>
      <vt:lpstr>PowerPoint Presentation</vt:lpstr>
      <vt:lpstr>Contexto</vt:lpstr>
      <vt:lpstr>Texto clave</vt:lpstr>
      <vt:lpstr>Bosquejo del Estudio</vt:lpstr>
      <vt:lpstr>Satanás tiene poder limitado (Job 2:1-3)</vt:lpstr>
      <vt:lpstr>Satanás tiene poder limitado (Job 2:1-3)</vt:lpstr>
      <vt:lpstr>Satanás tiene poder limitado (Job 2:1-3)</vt:lpstr>
      <vt:lpstr>Satanás tiene poder limitado (Job 2:1-3)</vt:lpstr>
      <vt:lpstr>Satanás tiene poder limitado (Job 2:1-3)</vt:lpstr>
      <vt:lpstr>Satanás tiene poder limitado (Job 2:1-3)</vt:lpstr>
      <vt:lpstr>Satanás tiene poder limitado (Job 2:1-3)</vt:lpstr>
      <vt:lpstr>Dios permite el sufrimiento de Job (Job 2:4-6)</vt:lpstr>
      <vt:lpstr>Dios permite el sufrimiento de Job (Job 2:4-6)</vt:lpstr>
      <vt:lpstr>Dios permite el sufrimiento de Job (Job 2:4-6)</vt:lpstr>
      <vt:lpstr>Dios permite el sufrimiento de Job (Job 2:4-6)</vt:lpstr>
      <vt:lpstr>Dios permite el sufrimiento de Job (Job 2:4-6)</vt:lpstr>
      <vt:lpstr>La realidad del sufrimiento de Job (Job 2:7,8)</vt:lpstr>
      <vt:lpstr>La realidad del sufrimiento de Job (Job 2:7,8)</vt:lpstr>
      <vt:lpstr>La realidad del sufrimiento de Job (Job 2:7,8)</vt:lpstr>
      <vt:lpstr>La realidad del sufrimiento de Job (Job 2:7,8)</vt:lpstr>
      <vt:lpstr>4. La evidencia de la integridad de Job (Job 2:9-10)</vt:lpstr>
      <vt:lpstr>4. La evidencia de la integridad de Job (Job 2:9-10)</vt:lpstr>
      <vt:lpstr>4. La evidencia de la integridad de Job (Job 2:9-10)</vt:lpstr>
      <vt:lpstr>4. La evidencia de la integridad de Job (Job 2:9-10)</vt:lpstr>
      <vt:lpstr>4. La evidencia de la integridad de Job (Job 2:9-10)</vt:lpstr>
      <vt:lpstr>4. La evidencia de la integridad de Job (Job 2:9-10)</vt:lpstr>
      <vt:lpstr>Aplicaciones</vt:lpstr>
      <vt:lpstr>Bibliografía</vt:lpstr>
      <vt:lpstr>Próximo Estudio (Libro 7)</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dc:title>
  <dc:creator>Jose Luis Ortega</dc:creator>
  <cp:lastModifiedBy>Tito Ortega</cp:lastModifiedBy>
  <cp:revision>3110</cp:revision>
  <cp:lastPrinted>2013-09-24T20:44:31Z</cp:lastPrinted>
  <dcterms:created xsi:type="dcterms:W3CDTF">2007-01-24T21:53:34Z</dcterms:created>
  <dcterms:modified xsi:type="dcterms:W3CDTF">2014-08-10T23:55:14Z</dcterms:modified>
</cp:coreProperties>
</file>