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heme/themeOverride1.xml" ContentType="application/vnd.openxmlformats-officedocument.themeOverr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heme/themeOverride2.xml" ContentType="application/vnd.openxmlformats-officedocument.themeOverr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689" r:id="rId2"/>
  </p:sldMasterIdLst>
  <p:notesMasterIdLst>
    <p:notesMasterId r:id="rId41"/>
  </p:notesMasterIdLst>
  <p:handoutMasterIdLst>
    <p:handoutMasterId r:id="rId42"/>
  </p:handoutMasterIdLst>
  <p:sldIdLst>
    <p:sldId id="901" r:id="rId3"/>
    <p:sldId id="530" r:id="rId4"/>
    <p:sldId id="1315" r:id="rId5"/>
    <p:sldId id="1265" r:id="rId6"/>
    <p:sldId id="1479" r:id="rId7"/>
    <p:sldId id="1474" r:id="rId8"/>
    <p:sldId id="1475" r:id="rId9"/>
    <p:sldId id="1309" r:id="rId10"/>
    <p:sldId id="1372" r:id="rId11"/>
    <p:sldId id="1470" r:id="rId12"/>
    <p:sldId id="1476" r:id="rId13"/>
    <p:sldId id="1478" r:id="rId14"/>
    <p:sldId id="1477" r:id="rId15"/>
    <p:sldId id="757" r:id="rId16"/>
    <p:sldId id="1284" r:id="rId17"/>
    <p:sldId id="1461" r:id="rId18"/>
    <p:sldId id="1480" r:id="rId19"/>
    <p:sldId id="1481" r:id="rId20"/>
    <p:sldId id="1482" r:id="rId21"/>
    <p:sldId id="1322" r:id="rId22"/>
    <p:sldId id="1462" r:id="rId23"/>
    <p:sldId id="1473" r:id="rId24"/>
    <p:sldId id="1472" r:id="rId25"/>
    <p:sldId id="1483" r:id="rId26"/>
    <p:sldId id="1484" r:id="rId27"/>
    <p:sldId id="1485" r:id="rId28"/>
    <p:sldId id="1486" r:id="rId29"/>
    <p:sldId id="1464" r:id="rId30"/>
    <p:sldId id="1465" r:id="rId31"/>
    <p:sldId id="1466" r:id="rId32"/>
    <p:sldId id="1487" r:id="rId33"/>
    <p:sldId id="1488" r:id="rId34"/>
    <p:sldId id="1489" r:id="rId35"/>
    <p:sldId id="1490" r:id="rId36"/>
    <p:sldId id="1370" r:id="rId37"/>
    <p:sldId id="542" r:id="rId38"/>
    <p:sldId id="1371" r:id="rId39"/>
    <p:sldId id="269" r:id="rId40"/>
  </p:sldIdLst>
  <p:sldSz cx="9144000" cy="6858000" type="screen4x3"/>
  <p:notesSz cx="6858000" cy="9083675"/>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MES RIVERA" initials="JR"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5633"/>
    <a:srgbClr val="502604"/>
    <a:srgbClr val="660066"/>
    <a:srgbClr val="996633"/>
    <a:srgbClr val="104C2D"/>
    <a:srgbClr val="1D7D42"/>
    <a:srgbClr val="990099"/>
    <a:srgbClr val="336600"/>
    <a:srgbClr val="CC0000"/>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4" autoAdjust="0"/>
    <p:restoredTop sz="93419" autoAdjust="0"/>
  </p:normalViewPr>
  <p:slideViewPr>
    <p:cSldViewPr>
      <p:cViewPr varScale="1">
        <p:scale>
          <a:sx n="96" d="100"/>
          <a:sy n="96" d="100"/>
        </p:scale>
        <p:origin x="418"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184"/>
          </a:xfrm>
          <a:prstGeom prst="rect">
            <a:avLst/>
          </a:prstGeom>
        </p:spPr>
        <p:txBody>
          <a:bodyPr vert="horz" lIns="91961" tIns="45981" rIns="91961" bIns="45981" rtlCol="0"/>
          <a:lstStyle>
            <a:lvl1pPr algn="l">
              <a:defRPr sz="1200"/>
            </a:lvl1pPr>
          </a:lstStyle>
          <a:p>
            <a:endParaRPr lang="en-US"/>
          </a:p>
        </p:txBody>
      </p:sp>
      <p:sp>
        <p:nvSpPr>
          <p:cNvPr id="3" name="Date Placeholder 2"/>
          <p:cNvSpPr>
            <a:spLocks noGrp="1"/>
          </p:cNvSpPr>
          <p:nvPr>
            <p:ph type="dt" sz="quarter" idx="1"/>
          </p:nvPr>
        </p:nvSpPr>
        <p:spPr>
          <a:xfrm>
            <a:off x="3884614" y="0"/>
            <a:ext cx="2971800" cy="454184"/>
          </a:xfrm>
          <a:prstGeom prst="rect">
            <a:avLst/>
          </a:prstGeom>
        </p:spPr>
        <p:txBody>
          <a:bodyPr vert="horz" lIns="91961" tIns="45981" rIns="91961" bIns="45981" rtlCol="0"/>
          <a:lstStyle>
            <a:lvl1pPr algn="r">
              <a:defRPr sz="1200"/>
            </a:lvl1pPr>
          </a:lstStyle>
          <a:p>
            <a:fld id="{852B88E5-B5CA-42A6-8C8D-771217504241}" type="datetimeFigureOut">
              <a:rPr lang="en-US" smtClean="0"/>
              <a:pPr/>
              <a:t>10/16/2013</a:t>
            </a:fld>
            <a:endParaRPr lang="en-US"/>
          </a:p>
        </p:txBody>
      </p:sp>
      <p:sp>
        <p:nvSpPr>
          <p:cNvPr id="4" name="Footer Placeholder 3"/>
          <p:cNvSpPr>
            <a:spLocks noGrp="1"/>
          </p:cNvSpPr>
          <p:nvPr>
            <p:ph type="ftr" sz="quarter" idx="2"/>
          </p:nvPr>
        </p:nvSpPr>
        <p:spPr>
          <a:xfrm>
            <a:off x="0" y="8627914"/>
            <a:ext cx="2971800" cy="454184"/>
          </a:xfrm>
          <a:prstGeom prst="rect">
            <a:avLst/>
          </a:prstGeom>
        </p:spPr>
        <p:txBody>
          <a:bodyPr vert="horz" lIns="91961" tIns="45981" rIns="91961" bIns="45981" rtlCol="0" anchor="b"/>
          <a:lstStyle>
            <a:lvl1pPr algn="l">
              <a:defRPr sz="1200"/>
            </a:lvl1pPr>
          </a:lstStyle>
          <a:p>
            <a:endParaRPr lang="en-US"/>
          </a:p>
        </p:txBody>
      </p:sp>
      <p:sp>
        <p:nvSpPr>
          <p:cNvPr id="5" name="Slide Number Placeholder 4"/>
          <p:cNvSpPr>
            <a:spLocks noGrp="1"/>
          </p:cNvSpPr>
          <p:nvPr>
            <p:ph type="sldNum" sz="quarter" idx="3"/>
          </p:nvPr>
        </p:nvSpPr>
        <p:spPr>
          <a:xfrm>
            <a:off x="3884614" y="8627914"/>
            <a:ext cx="2971800" cy="454184"/>
          </a:xfrm>
          <a:prstGeom prst="rect">
            <a:avLst/>
          </a:prstGeom>
        </p:spPr>
        <p:txBody>
          <a:bodyPr vert="horz" lIns="91961" tIns="45981" rIns="91961" bIns="45981" rtlCol="0" anchor="b"/>
          <a:lstStyle>
            <a:lvl1pPr algn="r">
              <a:defRPr sz="1200"/>
            </a:lvl1pPr>
          </a:lstStyle>
          <a:p>
            <a:fld id="{FD945C08-F24C-4AF2-AD69-0EE14E38D764}" type="slidenum">
              <a:rPr lang="en-US" smtClean="0"/>
              <a:pPr/>
              <a:t>‹#›</a:t>
            </a:fld>
            <a:endParaRPr lang="en-US"/>
          </a:p>
        </p:txBody>
      </p:sp>
    </p:spTree>
    <p:extLst>
      <p:ext uri="{BB962C8B-B14F-4D97-AF65-F5344CB8AC3E}">
        <p14:creationId xmlns:p14="http://schemas.microsoft.com/office/powerpoint/2010/main" val="29973766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418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4" y="0"/>
            <a:ext cx="2971800" cy="45418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58875" y="682625"/>
            <a:ext cx="4540250" cy="3405188"/>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14746"/>
            <a:ext cx="5486400" cy="408765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27914"/>
            <a:ext cx="2971800" cy="454184"/>
          </a:xfrm>
          <a:prstGeom prst="rect">
            <a:avLst/>
          </a:prstGeom>
          <a:noFill/>
          <a:ln w="9525">
            <a:noFill/>
            <a:miter lim="800000"/>
            <a:headEnd/>
            <a:tailEnd/>
          </a:ln>
          <a:effectLst/>
        </p:spPr>
        <p:txBody>
          <a:bodyPr vert="horz" wrap="square" lIns="91961" tIns="45981" rIns="91961" bIns="45981"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4" y="8627914"/>
            <a:ext cx="2971800" cy="454184"/>
          </a:xfrm>
          <a:prstGeom prst="rect">
            <a:avLst/>
          </a:prstGeom>
          <a:noFill/>
          <a:ln w="9525">
            <a:noFill/>
            <a:miter lim="800000"/>
            <a:headEnd/>
            <a:tailEnd/>
          </a:ln>
          <a:effectLst/>
        </p:spPr>
        <p:txBody>
          <a:bodyPr vert="horz" wrap="square" lIns="91961" tIns="45981" rIns="91961" bIns="45981"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66039753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1</a:t>
            </a:fld>
            <a:endParaRPr lang="en-US" dirty="0" smtClean="0"/>
          </a:p>
        </p:txBody>
      </p:sp>
    </p:spTree>
    <p:extLst>
      <p:ext uri="{BB962C8B-B14F-4D97-AF65-F5344CB8AC3E}">
        <p14:creationId xmlns:p14="http://schemas.microsoft.com/office/powerpoint/2010/main" val="4690036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21885803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424552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32814205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18005537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40146949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7240865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1562323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42797200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4699990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15298793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dirty="0"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dirty="0" smtClean="0"/>
          </a:p>
        </p:txBody>
      </p:sp>
    </p:spTree>
    <p:extLst>
      <p:ext uri="{BB962C8B-B14F-4D97-AF65-F5344CB8AC3E}">
        <p14:creationId xmlns:p14="http://schemas.microsoft.com/office/powerpoint/2010/main" val="38762092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921036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3089371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17247998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28</a:t>
            </a:fld>
            <a:endParaRPr lang="en-US">
              <a:solidFill>
                <a:srgbClr val="000000"/>
              </a:solidFill>
            </a:endParaRPr>
          </a:p>
        </p:txBody>
      </p:sp>
    </p:spTree>
    <p:extLst>
      <p:ext uri="{BB962C8B-B14F-4D97-AF65-F5344CB8AC3E}">
        <p14:creationId xmlns:p14="http://schemas.microsoft.com/office/powerpoint/2010/main" val="5582819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42016117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14823715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17816453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1052981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16337318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34</a:t>
            </a:fld>
            <a:endParaRPr lang="en-US">
              <a:solidFill>
                <a:srgbClr val="000000"/>
              </a:solidFill>
            </a:endParaRPr>
          </a:p>
        </p:txBody>
      </p:sp>
    </p:spTree>
    <p:extLst>
      <p:ext uri="{BB962C8B-B14F-4D97-AF65-F5344CB8AC3E}">
        <p14:creationId xmlns:p14="http://schemas.microsoft.com/office/powerpoint/2010/main" val="22227333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dirty="0">
              <a:solidFill>
                <a:srgbClr val="000000"/>
              </a:solidFill>
            </a:endParaRPr>
          </a:p>
        </p:txBody>
      </p:sp>
    </p:spTree>
    <p:extLst>
      <p:ext uri="{BB962C8B-B14F-4D97-AF65-F5344CB8AC3E}">
        <p14:creationId xmlns:p14="http://schemas.microsoft.com/office/powerpoint/2010/main" val="12976332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884614" y="8627774"/>
            <a:ext cx="2971800" cy="454340"/>
          </a:xfrm>
          <a:prstGeom prst="rect">
            <a:avLst/>
          </a:prstGeom>
          <a:noFill/>
          <a:ln w="9525">
            <a:noFill/>
            <a:miter lim="800000"/>
            <a:headEnd/>
            <a:tailEnd/>
          </a:ln>
        </p:spPr>
        <p:txBody>
          <a:bodyPr lIns="91957" tIns="45979" rIns="91957" bIns="45979" anchor="b"/>
          <a:lstStyle/>
          <a:p>
            <a:pPr algn="r"/>
            <a:fld id="{A81C3BFB-BBE1-4283-851A-447CDD52158C}" type="slidenum">
              <a:rPr lang="en-US" sz="1200">
                <a:solidFill>
                  <a:srgbClr val="000000"/>
                </a:solidFill>
                <a:latin typeface="Arial" charset="0"/>
              </a:rPr>
              <a:pPr algn="r"/>
              <a:t>36</a:t>
            </a:fld>
            <a:endParaRPr lang="en-US" sz="1200" dirty="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6423993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37</a:t>
            </a:fld>
            <a:endParaRPr lang="en-US" smtClean="0"/>
          </a:p>
        </p:txBody>
      </p:sp>
    </p:spTree>
    <p:extLst>
      <p:ext uri="{BB962C8B-B14F-4D97-AF65-F5344CB8AC3E}">
        <p14:creationId xmlns:p14="http://schemas.microsoft.com/office/powerpoint/2010/main" val="5451941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38</a:t>
            </a:fld>
            <a:endParaRPr lang="en-US"/>
          </a:p>
        </p:txBody>
      </p:sp>
      <p:sp>
        <p:nvSpPr>
          <p:cNvPr id="18434" name="Rectangle 2"/>
          <p:cNvSpPr>
            <a:spLocks noGrp="1" noRot="1" noChangeAspect="1" noChangeArrowheads="1" noTextEdit="1"/>
          </p:cNvSpPr>
          <p:nvPr>
            <p:ph type="sldImg"/>
          </p:nvPr>
        </p:nvSpPr>
        <p:spPr>
          <a:xfrm>
            <a:off x="1158875" y="682625"/>
            <a:ext cx="4540250" cy="3405188"/>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4648304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3598240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dirty="0">
              <a:solidFill>
                <a:srgbClr val="000000"/>
              </a:solidFill>
            </a:endParaRPr>
          </a:p>
        </p:txBody>
      </p:sp>
    </p:spTree>
    <p:extLst>
      <p:ext uri="{BB962C8B-B14F-4D97-AF65-F5344CB8AC3E}">
        <p14:creationId xmlns:p14="http://schemas.microsoft.com/office/powerpoint/2010/main" val="28048810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dirty="0">
              <a:solidFill>
                <a:srgbClr val="000000"/>
              </a:solidFill>
            </a:endParaRPr>
          </a:p>
        </p:txBody>
      </p:sp>
    </p:spTree>
    <p:extLst>
      <p:ext uri="{BB962C8B-B14F-4D97-AF65-F5344CB8AC3E}">
        <p14:creationId xmlns:p14="http://schemas.microsoft.com/office/powerpoint/2010/main" val="38683995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dirty="0">
              <a:solidFill>
                <a:srgbClr val="000000"/>
              </a:solidFill>
            </a:endParaRPr>
          </a:p>
        </p:txBody>
      </p:sp>
    </p:spTree>
    <p:extLst>
      <p:ext uri="{BB962C8B-B14F-4D97-AF65-F5344CB8AC3E}">
        <p14:creationId xmlns:p14="http://schemas.microsoft.com/office/powerpoint/2010/main" val="7370082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dirty="0">
              <a:solidFill>
                <a:srgbClr val="000000"/>
              </a:solidFill>
            </a:endParaRPr>
          </a:p>
        </p:txBody>
      </p:sp>
    </p:spTree>
    <p:extLst>
      <p:ext uri="{BB962C8B-B14F-4D97-AF65-F5344CB8AC3E}">
        <p14:creationId xmlns:p14="http://schemas.microsoft.com/office/powerpoint/2010/main" val="4060165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27839226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pPr/>
              <a:t>10/16/2013</a:t>
            </a:fld>
            <a:endParaRPr lang="en-US"/>
          </a:p>
        </p:txBody>
      </p:sp>
      <p:sp>
        <p:nvSpPr>
          <p:cNvPr id="6" name="Rectangle 12"/>
          <p:cNvSpPr>
            <a:spLocks noGrp="1" noChangeArrowheads="1"/>
          </p:cNvSpPr>
          <p:nvPr>
            <p:ph type="ftr" sz="quarter" idx="11"/>
          </p:nvPr>
        </p:nvSpPr>
        <p:spPr>
          <a:ln/>
        </p:spPr>
        <p:txBody>
          <a:bodyPr/>
          <a:lstStyle>
            <a:lvl1pPr>
              <a:defRPr/>
            </a:lvl1pPr>
          </a:lstStyle>
          <a:p>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pPr>
                <a:defRPr/>
              </a:pPr>
              <a:t>‹#›</a:t>
            </a:fld>
            <a:endParaRPr lang="en-US"/>
          </a:p>
        </p:txBody>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 id="2147483688" r:id="rId13"/>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0.xml"/><Relationship Id="rId6" Type="http://schemas.openxmlformats.org/officeDocument/2006/relationships/image" Target="../media/image3.jpeg"/><Relationship Id="rId5" Type="http://schemas.openxmlformats.org/officeDocument/2006/relationships/image" Target="../media/image2.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9.jp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2.wdp"/></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www.dsmedia.org/resources/illustrations/sweet-publishing/" TargetMode="External"/><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hyperlink" Target="http://st-takla.org/Gallery/Bible/Illustrations/Bible-Slides/OT/Hosea.html"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1.xml"/><Relationship Id="rId1" Type="http://schemas.openxmlformats.org/officeDocument/2006/relationships/slideLayout" Target="../slideLayouts/slideLayout20.xml"/><Relationship Id="rId4" Type="http://schemas.microsoft.com/office/2007/relationships/hdphoto" Target="../media/hdphoto3.wdp"/></Relationships>
</file>

<file path=ppt/slides/_rels/slide3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p:blipFill>
        <p:spPr>
          <a:xfrm>
            <a:off x="381000" y="0"/>
            <a:ext cx="8331200" cy="6858000"/>
          </a:xfrm>
          <a:prstGeom prst="rect">
            <a:avLst/>
          </a:prstGeom>
        </p:spPr>
      </p:pic>
      <p:sp>
        <p:nvSpPr>
          <p:cNvPr id="5" name="Slide Number Placeholder 3"/>
          <p:cNvSpPr>
            <a:spLocks noGrp="1"/>
          </p:cNvSpPr>
          <p:nvPr>
            <p:ph type="sldNum" sz="quarter" idx="12"/>
          </p:nvPr>
        </p:nvSpPr>
        <p:spPr>
          <a:xfrm>
            <a:off x="7042151" y="6248400"/>
            <a:ext cx="1905000" cy="457200"/>
          </a:xfrm>
        </p:spPr>
        <p:txBody>
          <a:bodyPr/>
          <a:lstStyle/>
          <a:p>
            <a:fld id="{6168C845-AC6A-4CB1-AD25-7DB23307EAA9}" type="slidenum">
              <a:rPr lang="en-US"/>
              <a:pPr/>
              <a:t>1</a:t>
            </a:fld>
            <a:endParaRPr lang="en-US" dirty="0"/>
          </a:p>
        </p:txBody>
      </p:sp>
      <p:sp>
        <p:nvSpPr>
          <p:cNvPr id="8" name="Text Box 5"/>
          <p:cNvSpPr txBox="1">
            <a:spLocks noChangeArrowheads="1"/>
          </p:cNvSpPr>
          <p:nvPr/>
        </p:nvSpPr>
        <p:spPr bwMode="auto">
          <a:xfrm>
            <a:off x="0" y="6211669"/>
            <a:ext cx="3048000" cy="646331"/>
          </a:xfrm>
          <a:prstGeom prst="rect">
            <a:avLst/>
          </a:prstGeom>
          <a:noFill/>
          <a:ln w="9525">
            <a:noFill/>
            <a:miter lim="800000"/>
            <a:headEnd/>
            <a:tailEnd/>
          </a:ln>
          <a:effectLst/>
        </p:spPr>
        <p:txBody>
          <a:bodyPr wrap="square">
            <a:spAutoFit/>
          </a:bodyPr>
          <a:lstStyle/>
          <a:p>
            <a:pPr algn="ctr">
              <a:spcBef>
                <a:spcPct val="50000"/>
              </a:spcBef>
            </a:pPr>
            <a:r>
              <a:rPr lang="es-PR" dirty="0">
                <a:solidFill>
                  <a:schemeClr val="tx2"/>
                </a:solidFill>
                <a:latin typeface="Arial" charset="0"/>
              </a:rPr>
              <a:t>Iglesia Bíblica Bautista de </a:t>
            </a:r>
            <a:r>
              <a:rPr lang="es-PR" dirty="0" smtClean="0">
                <a:solidFill>
                  <a:schemeClr val="tx2"/>
                </a:solidFill>
                <a:latin typeface="Arial" charset="0"/>
              </a:rPr>
              <a:t>Aguadilla</a:t>
            </a:r>
            <a:endParaRPr lang="es-PR" dirty="0">
              <a:solidFill>
                <a:schemeClr val="tx2"/>
              </a:solidFill>
              <a:latin typeface="Arial" charset="0"/>
            </a:endParaRPr>
          </a:p>
        </p:txBody>
      </p:sp>
      <p:sp>
        <p:nvSpPr>
          <p:cNvPr id="9" name="Text Box 7"/>
          <p:cNvSpPr txBox="1">
            <a:spLocks noChangeArrowheads="1"/>
          </p:cNvSpPr>
          <p:nvPr/>
        </p:nvSpPr>
        <p:spPr bwMode="auto">
          <a:xfrm>
            <a:off x="5791200" y="6211669"/>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chemeClr val="tx2"/>
                </a:solidFill>
                <a:latin typeface="Arial" charset="0"/>
              </a:rPr>
              <a:t>La Biblia Libro por Libro, CBP</a:t>
            </a:r>
            <a:r>
              <a:rPr lang="en-US" i="1" baseline="30000" dirty="0">
                <a:solidFill>
                  <a:schemeClr val="tx2"/>
                </a:solidFill>
                <a:latin typeface="Arial" charset="0"/>
              </a:rPr>
              <a:t>®</a:t>
            </a:r>
            <a:endParaRPr lang="en-US" dirty="0">
              <a:solidFill>
                <a:schemeClr val="tx2"/>
              </a:solidFill>
              <a:latin typeface="Arial" charset="0"/>
            </a:endParaRPr>
          </a:p>
        </p:txBody>
      </p:sp>
      <p:pic>
        <p:nvPicPr>
          <p:cNvPr id="17" name="Picture 7" descr="jesus_fish_lg_clr"/>
          <p:cNvPicPr>
            <a:picLocks noChangeAspect="1" noChangeArrowheads="1"/>
          </p:cNvPicPr>
          <p:nvPr/>
        </p:nvPicPr>
        <p:blipFill>
          <a:blip r:embed="rId5" cstate="screen"/>
          <a:srcRect/>
          <a:stretch>
            <a:fillRect/>
          </a:stretch>
        </p:blipFill>
        <p:spPr bwMode="auto">
          <a:xfrm>
            <a:off x="2057400" y="6515100"/>
            <a:ext cx="685800" cy="342900"/>
          </a:xfrm>
          <a:prstGeom prst="rect">
            <a:avLst/>
          </a:prstGeom>
          <a:noFill/>
          <a:ln w="9525">
            <a:noFill/>
            <a:miter lim="800000"/>
            <a:headEnd/>
            <a:tailEnd/>
          </a:ln>
        </p:spPr>
      </p:pic>
      <p:pic>
        <p:nvPicPr>
          <p:cNvPr id="16" name="Picture 4"/>
          <p:cNvPicPr>
            <a:picLocks noChangeAspect="1" noChangeArrowheads="1"/>
          </p:cNvPicPr>
          <p:nvPr/>
        </p:nvPicPr>
        <p:blipFill>
          <a:blip r:embed="rId6" cstate="screen"/>
          <a:srcRect/>
          <a:stretch>
            <a:fillRect/>
          </a:stretch>
        </p:blipFill>
        <p:spPr bwMode="auto">
          <a:xfrm>
            <a:off x="0" y="0"/>
            <a:ext cx="647700" cy="552450"/>
          </a:xfrm>
          <a:prstGeom prst="rect">
            <a:avLst/>
          </a:prstGeom>
          <a:solidFill>
            <a:srgbClr val="4F81BD">
              <a:alpha val="42000"/>
            </a:srgbClr>
          </a:solidFill>
          <a:ln w="9525">
            <a:noFill/>
            <a:miter lim="800000"/>
            <a:headEnd/>
            <a:tailEnd/>
          </a:ln>
        </p:spPr>
      </p:pic>
      <p:sp>
        <p:nvSpPr>
          <p:cNvPr id="12" name="Rectangle 4"/>
          <p:cNvSpPr txBox="1">
            <a:spLocks noChangeArrowheads="1"/>
          </p:cNvSpPr>
          <p:nvPr/>
        </p:nvSpPr>
        <p:spPr>
          <a:xfrm>
            <a:off x="342900" y="990600"/>
            <a:ext cx="8458200" cy="4572000"/>
          </a:xfrm>
          <a:prstGeom prst="rect">
            <a:avLst/>
          </a:prstGeom>
          <a:solidFill>
            <a:schemeClr val="bg1">
              <a:lumMod val="95000"/>
              <a:lumOff val="5000"/>
              <a:alpha val="70000"/>
            </a:schemeClr>
          </a:solidFill>
          <a:ln>
            <a:noFill/>
          </a:ln>
          <a:effectLst>
            <a:softEdge rad="127000"/>
          </a:effectLst>
        </p:spPr>
        <p:txBody>
          <a:bodyPr vert="horz" lIns="91440" tIns="45720" rIns="91440" bIns="45720" rtlCol="0" anchor="ctr">
            <a:normAutofit/>
          </a:bodyPr>
          <a:lstStyle/>
          <a:p>
            <a:pPr lvl="0" algn="ctr" fontAlgn="auto">
              <a:spcBef>
                <a:spcPct val="20000"/>
              </a:spcBef>
              <a:spcAft>
                <a:spcPts val="0"/>
              </a:spcAft>
              <a:defRPr/>
            </a:pP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Unidad 12: Llamamiento a la defensa del evangelio</a:t>
            </a:r>
          </a:p>
          <a:p>
            <a:pPr lvl="0" algn="ctr" fontAlgn="auto">
              <a:spcBef>
                <a:spcPct val="20000"/>
              </a:spcBef>
              <a:spcAft>
                <a:spcPts val="0"/>
              </a:spcAft>
              <a:defRPr/>
            </a:pPr>
            <a:r>
              <a:rPr lang="es-PR" sz="3600" dirty="0" smtClean="0">
                <a:effectLst>
                  <a:outerShdw blurRad="38100" dist="38100" dir="2700000" algn="tl">
                    <a:srgbClr val="000000">
                      <a:alpha val="43137"/>
                    </a:srgbClr>
                  </a:outerShdw>
                </a:effectLst>
                <a:latin typeface="Candara" pitchFamily="34" charset="0"/>
              </a:rPr>
              <a:t> </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Estudio </a:t>
            </a:r>
            <a:r>
              <a:rPr lang="es-PR" sz="3600" dirty="0" smtClean="0">
                <a:solidFill>
                  <a:schemeClr val="tx2"/>
                </a:solidFill>
                <a:latin typeface="Candara" pitchFamily="34" charset="0"/>
                <a:cs typeface="+mn-cs"/>
              </a:rPr>
              <a:t>39</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a:t>
            </a:r>
          </a:p>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s-PR" sz="4400" b="0" i="0" u="none" strike="noStrike" kern="1200" cap="none" spc="0" normalizeH="0" baseline="0" dirty="0" smtClean="0">
                <a:ln>
                  <a:noFill/>
                </a:ln>
                <a:solidFill>
                  <a:schemeClr val="tx2"/>
                </a:solidFill>
                <a:effectLst/>
                <a:uLnTx/>
                <a:uFillTx/>
                <a:latin typeface="Candara" pitchFamily="34" charset="0"/>
                <a:ea typeface="+mn-ea"/>
                <a:cs typeface="+mn-cs"/>
              </a:rPr>
              <a:t>“Una carta de recomendación</a:t>
            </a:r>
            <a:r>
              <a:rPr kumimoji="0" lang="es-PR" sz="4400" b="0" i="0" u="none" strike="noStrike" kern="1200" cap="none" spc="0" normalizeH="0" dirty="0" smtClean="0">
                <a:ln>
                  <a:noFill/>
                </a:ln>
                <a:solidFill>
                  <a:schemeClr val="tx2"/>
                </a:solidFill>
                <a:effectLst/>
                <a:uLnTx/>
                <a:uFillTx/>
                <a:latin typeface="Candara" pitchFamily="34" charset="0"/>
                <a:ea typeface="+mn-ea"/>
                <a:cs typeface="+mn-cs"/>
              </a:rPr>
              <a:t>” </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(Filemón)</a:t>
            </a:r>
          </a:p>
          <a:p>
            <a:pPr marL="0" marR="0" lvl="0" indent="0" algn="ctr" defTabSz="914400" rtl="0" eaLnBrk="1" fontAlgn="auto" latinLnBrk="0" hangingPunct="1">
              <a:lnSpc>
                <a:spcPct val="100000"/>
              </a:lnSpc>
              <a:spcBef>
                <a:spcPct val="20000"/>
              </a:spcBef>
              <a:spcAft>
                <a:spcPts val="0"/>
              </a:spcAft>
              <a:buClrTx/>
              <a:buSzTx/>
              <a:buFontTx/>
              <a:buNone/>
              <a:tabLst/>
              <a:defRPr/>
            </a:pPr>
            <a:r>
              <a:rPr lang="es-PR" sz="3600" dirty="0" smtClean="0">
                <a:solidFill>
                  <a:schemeClr val="tx2"/>
                </a:solidFill>
                <a:latin typeface="Candara" pitchFamily="34" charset="0"/>
                <a:cs typeface="+mn-cs"/>
              </a:rPr>
              <a:t>15 de octubre</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 de 2013</a:t>
            </a:r>
            <a:endParaRPr kumimoji="0" lang="es-PR" sz="3600" b="0" i="0" u="none" strike="noStrike" kern="1200" cap="none" spc="0" normalizeH="0" baseline="0" dirty="0">
              <a:ln>
                <a:noFill/>
              </a:ln>
              <a:solidFill>
                <a:schemeClr val="tx2"/>
              </a:solidFill>
              <a:effectLst/>
              <a:uLnTx/>
              <a:uFillTx/>
              <a:latin typeface="Candara" pitchFamily="34" charset="0"/>
              <a:ea typeface="+mn-ea"/>
              <a:cs typeface="+mn-cs"/>
            </a:endParaRPr>
          </a:p>
        </p:txBody>
      </p:sp>
    </p:spTree>
  </p:cSld>
  <p:clrMapOvr>
    <a:overrideClrMapping bg1="dk1" tx1="lt1" bg2="dk2" tx2="lt2" accent1="accent1" accent2="accent2" accent3="accent3" accent4="accent4" accent5="accent5" accent6="accent6" hlink="hlink" folHlink="folHlink"/>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20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2000"/>
                                        <p:tgtEl>
                                          <p:spTgt spid="17"/>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2000"/>
                                        <p:tgtEl>
                                          <p:spTgt spid="16"/>
                                        </p:tgtEl>
                                      </p:cBhvr>
                                    </p:animEffect>
                                  </p:childTnLst>
                                </p:cTn>
                              </p:par>
                              <p:par>
                                <p:cTn id="17" presetID="10"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228600" y="1981200"/>
            <a:ext cx="8534400" cy="4495800"/>
          </a:xfrm>
        </p:spPr>
        <p:txBody>
          <a:bodyPr/>
          <a:lstStyle/>
          <a:p>
            <a:r>
              <a:rPr lang="es-ES" sz="2800" dirty="0"/>
              <a:t>¿Qué diferencia haría la presencia de Cristo en un hogar que vivía en medio de una sociedad donde el pan diario de la mayoría de la gente se conseguía por medio de la esclavitud? </a:t>
            </a:r>
            <a:endParaRPr lang="es-ES" sz="2800" dirty="0" smtClean="0"/>
          </a:p>
          <a:p>
            <a:r>
              <a:rPr lang="es-ES" sz="2800" dirty="0" smtClean="0"/>
              <a:t>¿</a:t>
            </a:r>
            <a:r>
              <a:rPr lang="es-ES" sz="2800" dirty="0"/>
              <a:t>Cómo se podría vivir como cristiano bajo tales circunstancias? ¿Deberían despedir a los esclavos? Entonces, ¿qué harían para comer? Si todos los cristianos decidieran hacer esto, todos los esclavos tendrían que ser vendidos a los paganos para sobrevivir. ¿Qué podría hacer un amo cristiano responsable</a:t>
            </a:r>
            <a:r>
              <a:rPr lang="es-ES" sz="2800" dirty="0" smtClean="0"/>
              <a:t>? (</a:t>
            </a:r>
            <a:r>
              <a:rPr lang="es-ES" sz="2800" dirty="0" err="1" smtClean="0"/>
              <a:t>Lloret</a:t>
            </a:r>
            <a:r>
              <a:rPr lang="es-ES" sz="2800" dirty="0" smtClean="0"/>
              <a:t>)</a:t>
            </a:r>
            <a:endParaRPr lang="es-ES" sz="2800" dirty="0"/>
          </a:p>
        </p:txBody>
      </p:sp>
      <p:sp>
        <p:nvSpPr>
          <p:cNvPr id="10" name="Rectangle 2"/>
          <p:cNvSpPr>
            <a:spLocks noGrp="1" noChangeArrowheads="1"/>
          </p:cNvSpPr>
          <p:nvPr>
            <p:ph type="title"/>
          </p:nvPr>
        </p:nvSpPr>
        <p:spPr>
          <a:xfrm>
            <a:off x="1524000" y="290513"/>
            <a:ext cx="7239000" cy="1462087"/>
          </a:xfrm>
        </p:spPr>
        <p:txBody>
          <a:bodyPr/>
          <a:lstStyle/>
          <a:p>
            <a:pPr marL="514350" indent="-514350">
              <a:spcBef>
                <a:spcPts val="600"/>
              </a:spcBef>
              <a:spcAft>
                <a:spcPts val="0"/>
              </a:spcAft>
              <a:buSzPct val="100000"/>
              <a:buFont typeface="+mj-lt"/>
              <a:buAutoNum type="arabicPeriod"/>
            </a:pPr>
            <a:r>
              <a:rPr lang="es-PR" dirty="0"/>
              <a:t>Intercesión en </a:t>
            </a:r>
            <a:r>
              <a:rPr lang="es-PR" dirty="0" smtClean="0"/>
              <a:t>amor         </a:t>
            </a:r>
            <a:r>
              <a:rPr lang="es-PR" dirty="0"/>
              <a:t>(Filemón 8-10</a:t>
            </a:r>
            <a:r>
              <a:rPr lang="es-PR" dirty="0" smtClean="0"/>
              <a:t>)</a:t>
            </a:r>
            <a:endParaRPr lang="es-PR" dirty="0"/>
          </a:p>
        </p:txBody>
      </p:sp>
    </p:spTree>
    <p:extLst>
      <p:ext uri="{BB962C8B-B14F-4D97-AF65-F5344CB8AC3E}">
        <p14:creationId xmlns:p14="http://schemas.microsoft.com/office/powerpoint/2010/main" val="2305407140"/>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228600" y="1981200"/>
            <a:ext cx="8534400" cy="4495800"/>
          </a:xfrm>
        </p:spPr>
        <p:txBody>
          <a:bodyPr/>
          <a:lstStyle/>
          <a:p>
            <a:r>
              <a:rPr lang="es-ES" sz="2800" dirty="0" smtClean="0"/>
              <a:t>Conflicto para creyentes del </a:t>
            </a:r>
            <a:r>
              <a:rPr lang="es-ES" sz="2800" dirty="0"/>
              <a:t>primer </a:t>
            </a:r>
            <a:r>
              <a:rPr lang="es-ES" sz="2800" dirty="0" smtClean="0"/>
              <a:t>siglo</a:t>
            </a:r>
          </a:p>
          <a:p>
            <a:pPr lvl="1"/>
            <a:r>
              <a:rPr lang="es-ES" sz="2400" dirty="0" smtClean="0"/>
              <a:t>Tanto </a:t>
            </a:r>
            <a:r>
              <a:rPr lang="es-ES" sz="2400" dirty="0"/>
              <a:t>en Filemón como en las otras cartas no se prohibía tener esclavos. </a:t>
            </a:r>
            <a:endParaRPr lang="es-ES" sz="2400" dirty="0" smtClean="0"/>
          </a:p>
          <a:p>
            <a:pPr lvl="1"/>
            <a:r>
              <a:rPr lang="es-ES" sz="2400" dirty="0" smtClean="0"/>
              <a:t>Nunca </a:t>
            </a:r>
            <a:r>
              <a:rPr lang="es-ES" sz="2400" dirty="0"/>
              <a:t>se reprendió a los creyentes por mantenerlos. </a:t>
            </a:r>
            <a:endParaRPr lang="es-ES" sz="2400" dirty="0" smtClean="0"/>
          </a:p>
          <a:p>
            <a:pPr lvl="1"/>
            <a:r>
              <a:rPr lang="es-ES" sz="2400" dirty="0" smtClean="0"/>
              <a:t>Sin </a:t>
            </a:r>
            <a:r>
              <a:rPr lang="es-ES" sz="2400" dirty="0"/>
              <a:t>embargo, a los amos cristianos sí se les exigía que dieran un trato distinto al que acostumbraban dar los incrédulos. </a:t>
            </a:r>
            <a:endParaRPr lang="es-ES" sz="2400" dirty="0" smtClean="0"/>
          </a:p>
          <a:p>
            <a:pPr lvl="1"/>
            <a:r>
              <a:rPr lang="es-ES" sz="2400" dirty="0" smtClean="0"/>
              <a:t>Además</a:t>
            </a:r>
            <a:r>
              <a:rPr lang="es-ES" sz="2400" dirty="0"/>
              <a:t>, debía reconocer que eran sus hermanos en Cristo, no </a:t>
            </a:r>
            <a:r>
              <a:rPr lang="es-ES" sz="2400" dirty="0" smtClean="0"/>
              <a:t>máquinas </a:t>
            </a:r>
            <a:r>
              <a:rPr lang="es-ES" sz="2400" dirty="0"/>
              <a:t>destinadas al trabajo y que él mismo estaba bajo la autoridad de un amo superior a quien tendría que rendir cuentas por el trato que diera a los que Dios le había </a:t>
            </a:r>
            <a:r>
              <a:rPr lang="es-ES" sz="2400" dirty="0" smtClean="0"/>
              <a:t>encomendado.</a:t>
            </a:r>
            <a:r>
              <a:rPr lang="en-US" sz="2400" dirty="0" smtClean="0"/>
              <a:t> </a:t>
            </a:r>
            <a:r>
              <a:rPr lang="es-ES" sz="2800" dirty="0" smtClean="0"/>
              <a:t>(</a:t>
            </a:r>
            <a:r>
              <a:rPr lang="es-ES" sz="2800" dirty="0" err="1" smtClean="0"/>
              <a:t>Lloret</a:t>
            </a:r>
            <a:r>
              <a:rPr lang="es-ES" sz="2800" dirty="0" smtClean="0"/>
              <a:t>)</a:t>
            </a:r>
            <a:endParaRPr lang="es-ES" sz="2800" dirty="0"/>
          </a:p>
        </p:txBody>
      </p:sp>
      <p:sp>
        <p:nvSpPr>
          <p:cNvPr id="10" name="Rectangle 2"/>
          <p:cNvSpPr>
            <a:spLocks noGrp="1" noChangeArrowheads="1"/>
          </p:cNvSpPr>
          <p:nvPr>
            <p:ph type="title"/>
          </p:nvPr>
        </p:nvSpPr>
        <p:spPr>
          <a:xfrm>
            <a:off x="1524000" y="290513"/>
            <a:ext cx="7239000" cy="1462087"/>
          </a:xfrm>
        </p:spPr>
        <p:txBody>
          <a:bodyPr/>
          <a:lstStyle/>
          <a:p>
            <a:pPr marL="514350" indent="-514350">
              <a:spcBef>
                <a:spcPts val="600"/>
              </a:spcBef>
              <a:spcAft>
                <a:spcPts val="0"/>
              </a:spcAft>
              <a:buSzPct val="100000"/>
              <a:buFont typeface="+mj-lt"/>
              <a:buAutoNum type="arabicPeriod"/>
            </a:pPr>
            <a:r>
              <a:rPr lang="es-PR" dirty="0"/>
              <a:t>Intercesión en </a:t>
            </a:r>
            <a:r>
              <a:rPr lang="es-PR" dirty="0" smtClean="0"/>
              <a:t>amor         </a:t>
            </a:r>
            <a:r>
              <a:rPr lang="es-PR" dirty="0"/>
              <a:t>(Filemón 8-10</a:t>
            </a:r>
            <a:r>
              <a:rPr lang="es-PR" dirty="0" smtClean="0"/>
              <a:t>)</a:t>
            </a:r>
            <a:endParaRPr lang="es-PR" dirty="0"/>
          </a:p>
        </p:txBody>
      </p:sp>
    </p:spTree>
    <p:extLst>
      <p:ext uri="{BB962C8B-B14F-4D97-AF65-F5344CB8AC3E}">
        <p14:creationId xmlns:p14="http://schemas.microsoft.com/office/powerpoint/2010/main" val="1239734075"/>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017713"/>
            <a:ext cx="8726488" cy="4114800"/>
          </a:xfrm>
        </p:spPr>
        <p:txBody>
          <a:bodyPr/>
          <a:lstStyle/>
          <a:p>
            <a:r>
              <a:rPr lang="es-ES" dirty="0"/>
              <a:t>“Y vosotros, amos, haced con ellos lo mismo, dejando las amenazas, sabiendo que el Señor de ellos y vuestro está en los cielos, y que para él no hay acepción de personas.” (</a:t>
            </a:r>
            <a:r>
              <a:rPr lang="es-ES" dirty="0">
                <a:solidFill>
                  <a:schemeClr val="tx2"/>
                </a:solidFill>
              </a:rPr>
              <a:t>Efesios 6.9, RVR60</a:t>
            </a:r>
            <a:r>
              <a:rPr lang="es-ES" dirty="0"/>
              <a:t>) </a:t>
            </a:r>
          </a:p>
          <a:p>
            <a:r>
              <a:rPr lang="es-ES" dirty="0"/>
              <a:t>“Amos, haced lo que es justo y recto con vuestros siervos, sabiendo que también vosotros tenéis un Amo en los cielos.” (</a:t>
            </a:r>
            <a:r>
              <a:rPr lang="es-ES" dirty="0">
                <a:solidFill>
                  <a:schemeClr val="tx2"/>
                </a:solidFill>
              </a:rPr>
              <a:t>Colosenses 4.1, RVR60</a:t>
            </a:r>
            <a:r>
              <a:rPr lang="es-ES" dirty="0" smtClean="0"/>
              <a:t>)</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12</a:t>
            </a:fld>
            <a:endParaRPr lang="en-US"/>
          </a:p>
        </p:txBody>
      </p:sp>
      <p:sp>
        <p:nvSpPr>
          <p:cNvPr id="5" name="Rectangle 2"/>
          <p:cNvSpPr>
            <a:spLocks noGrp="1" noChangeArrowheads="1"/>
          </p:cNvSpPr>
          <p:nvPr>
            <p:ph type="title"/>
          </p:nvPr>
        </p:nvSpPr>
        <p:spPr>
          <a:xfrm>
            <a:off x="1524000" y="290513"/>
            <a:ext cx="7239000" cy="1462087"/>
          </a:xfrm>
        </p:spPr>
        <p:txBody>
          <a:bodyPr/>
          <a:lstStyle/>
          <a:p>
            <a:pPr marL="514350" indent="-514350">
              <a:spcBef>
                <a:spcPts val="600"/>
              </a:spcBef>
              <a:spcAft>
                <a:spcPts val="0"/>
              </a:spcAft>
              <a:buSzPct val="100000"/>
              <a:buFont typeface="+mj-lt"/>
              <a:buAutoNum type="arabicPeriod"/>
            </a:pPr>
            <a:r>
              <a:rPr lang="es-PR" dirty="0"/>
              <a:t>Intercesión en </a:t>
            </a:r>
            <a:r>
              <a:rPr lang="es-PR" dirty="0" smtClean="0"/>
              <a:t>amor         </a:t>
            </a:r>
            <a:r>
              <a:rPr lang="es-PR" dirty="0"/>
              <a:t>(Filemón 8-10</a:t>
            </a:r>
            <a:r>
              <a:rPr lang="es-PR" dirty="0" smtClean="0"/>
              <a:t>)</a:t>
            </a:r>
            <a:endParaRPr lang="es-PR" dirty="0"/>
          </a:p>
        </p:txBody>
      </p:sp>
    </p:spTree>
    <p:extLst>
      <p:ext uri="{BB962C8B-B14F-4D97-AF65-F5344CB8AC3E}">
        <p14:creationId xmlns:p14="http://schemas.microsoft.com/office/powerpoint/2010/main" val="112422469"/>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228600" y="1981200"/>
            <a:ext cx="8534400" cy="4495800"/>
          </a:xfrm>
        </p:spPr>
        <p:txBody>
          <a:bodyPr/>
          <a:lstStyle/>
          <a:p>
            <a:r>
              <a:rPr lang="es-ES" sz="2800" dirty="0" smtClean="0"/>
              <a:t>Filemón</a:t>
            </a:r>
            <a:r>
              <a:rPr lang="es-ES" sz="2800" dirty="0"/>
              <a:t>, siendo hombre de bastantes recursos, tenía que pensar en aplicar esta verdad a su propia vida. </a:t>
            </a:r>
            <a:endParaRPr lang="es-ES" sz="2800" dirty="0" smtClean="0"/>
          </a:p>
          <a:p>
            <a:pPr lvl="1"/>
            <a:r>
              <a:rPr lang="es-ES" dirty="0" smtClean="0"/>
              <a:t>¿</a:t>
            </a:r>
            <a:r>
              <a:rPr lang="es-ES" dirty="0"/>
              <a:t>Qué clase de trato debía dar a tales esclavos? </a:t>
            </a:r>
            <a:endParaRPr lang="es-ES" dirty="0" smtClean="0"/>
          </a:p>
          <a:p>
            <a:pPr lvl="1"/>
            <a:r>
              <a:rPr lang="es-ES" dirty="0" smtClean="0"/>
              <a:t>¿</a:t>
            </a:r>
            <a:r>
              <a:rPr lang="es-ES" dirty="0"/>
              <a:t>Qué debía hacer con los que llegaran a conocer a Cristo? </a:t>
            </a:r>
            <a:endParaRPr lang="es-ES" dirty="0" smtClean="0"/>
          </a:p>
          <a:p>
            <a:pPr lvl="1"/>
            <a:r>
              <a:rPr lang="es-ES" dirty="0" smtClean="0"/>
              <a:t>Pablo </a:t>
            </a:r>
            <a:r>
              <a:rPr lang="es-ES" dirty="0"/>
              <a:t>le escribió esta carta para ayudarle a pensar en esas implicaciones y para dar dirección a todos los que se encontraran en semejante situación</a:t>
            </a:r>
            <a:r>
              <a:rPr lang="es-ES" dirty="0" smtClean="0"/>
              <a:t>. (</a:t>
            </a:r>
            <a:r>
              <a:rPr lang="es-ES" dirty="0" err="1" smtClean="0"/>
              <a:t>Lloret</a:t>
            </a:r>
            <a:r>
              <a:rPr lang="es-ES" dirty="0" smtClean="0"/>
              <a:t>)</a:t>
            </a:r>
            <a:endParaRPr lang="es-ES" dirty="0"/>
          </a:p>
        </p:txBody>
      </p:sp>
      <p:sp>
        <p:nvSpPr>
          <p:cNvPr id="10" name="Rectangle 2"/>
          <p:cNvSpPr>
            <a:spLocks noGrp="1" noChangeArrowheads="1"/>
          </p:cNvSpPr>
          <p:nvPr>
            <p:ph type="title"/>
          </p:nvPr>
        </p:nvSpPr>
        <p:spPr>
          <a:xfrm>
            <a:off x="1524000" y="290513"/>
            <a:ext cx="7239000" cy="1462087"/>
          </a:xfrm>
        </p:spPr>
        <p:txBody>
          <a:bodyPr/>
          <a:lstStyle/>
          <a:p>
            <a:pPr marL="514350" indent="-514350">
              <a:spcBef>
                <a:spcPts val="600"/>
              </a:spcBef>
              <a:spcAft>
                <a:spcPts val="0"/>
              </a:spcAft>
              <a:buSzPct val="100000"/>
              <a:buFont typeface="+mj-lt"/>
              <a:buAutoNum type="arabicPeriod"/>
            </a:pPr>
            <a:r>
              <a:rPr lang="es-PR" dirty="0"/>
              <a:t>Intercesión en </a:t>
            </a:r>
            <a:r>
              <a:rPr lang="es-PR" dirty="0" smtClean="0"/>
              <a:t>amor         </a:t>
            </a:r>
            <a:r>
              <a:rPr lang="es-PR" dirty="0"/>
              <a:t>(Filemón 8-10</a:t>
            </a:r>
            <a:r>
              <a:rPr lang="es-PR" dirty="0" smtClean="0"/>
              <a:t>)</a:t>
            </a:r>
            <a:endParaRPr lang="es-PR" dirty="0"/>
          </a:p>
        </p:txBody>
      </p:sp>
    </p:spTree>
    <p:extLst>
      <p:ext uri="{BB962C8B-B14F-4D97-AF65-F5344CB8AC3E}">
        <p14:creationId xmlns:p14="http://schemas.microsoft.com/office/powerpoint/2010/main" val="1562958003"/>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28674" name="AutoShape 2" descr="https://sites.google.com/site/arxonmixail/Lot20Sodom20pillar20salt.jpg"/>
          <p:cNvSpPr>
            <a:spLocks noChangeAspect="1" noChangeArrowheads="1"/>
          </p:cNvSpPr>
          <p:nvPr/>
        </p:nvSpPr>
        <p:spPr bwMode="auto">
          <a:xfrm>
            <a:off x="63500" y="-136525"/>
            <a:ext cx="7620000" cy="98012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8676" name="AutoShape 4" descr="https://sites.google.com/site/arxonmixail/Lot20Sodom20pillar20salt.jpg"/>
          <p:cNvSpPr>
            <a:spLocks noChangeAspect="1" noChangeArrowheads="1"/>
          </p:cNvSpPr>
          <p:nvPr/>
        </p:nvSpPr>
        <p:spPr bwMode="auto">
          <a:xfrm>
            <a:off x="63500" y="-136525"/>
            <a:ext cx="7620000" cy="98012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 name="Rectangle 2"/>
          <p:cNvSpPr>
            <a:spLocks noGrp="1" noChangeArrowheads="1"/>
          </p:cNvSpPr>
          <p:nvPr>
            <p:ph type="title"/>
          </p:nvPr>
        </p:nvSpPr>
        <p:spPr>
          <a:xfrm>
            <a:off x="990600" y="290513"/>
            <a:ext cx="8153400" cy="1462087"/>
          </a:xfrm>
        </p:spPr>
        <p:txBody>
          <a:bodyPr/>
          <a:lstStyle/>
          <a:p>
            <a:pPr marL="742950" indent="-742950">
              <a:spcAft>
                <a:spcPts val="600"/>
              </a:spcAft>
              <a:buFont typeface="+mj-lt"/>
              <a:buAutoNum type="arabicPeriod" startAt="2"/>
            </a:pPr>
            <a:r>
              <a:rPr lang="es-PR" dirty="0"/>
              <a:t>El inútil se vuelve “Onésimo</a:t>
            </a:r>
            <a:r>
              <a:rPr lang="es-PR" dirty="0" smtClean="0"/>
              <a:t>”         </a:t>
            </a:r>
            <a:r>
              <a:rPr lang="es-PR" dirty="0"/>
              <a:t>(Filemón 11, 12</a:t>
            </a:r>
            <a:r>
              <a:rPr lang="es-PR" dirty="0" smtClean="0"/>
              <a:t>)</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2200" y="2057400"/>
            <a:ext cx="4508500" cy="4559300"/>
          </a:xfrm>
          <a:prstGeom prst="rect">
            <a:avLst/>
          </a:prstGeom>
        </p:spPr>
      </p:pic>
    </p:spTree>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0" y="2362200"/>
            <a:ext cx="8763000" cy="3200400"/>
          </a:xfrm>
        </p:spPr>
        <p:txBody>
          <a:bodyPr/>
          <a:lstStyle/>
          <a:p>
            <a:pPr>
              <a:buNone/>
            </a:pPr>
            <a:r>
              <a:rPr lang="es-ES" sz="3600" dirty="0" smtClean="0"/>
              <a:t>	“</a:t>
            </a:r>
            <a:r>
              <a:rPr lang="es-ES" sz="3600" dirty="0"/>
              <a:t>el cual en otro tiempo te fue inútil, pero ahora a ti y a mí nos es útil</a:t>
            </a:r>
            <a:r>
              <a:rPr lang="es-ES" sz="3600" dirty="0" smtClean="0"/>
              <a:t>, el </a:t>
            </a:r>
            <a:r>
              <a:rPr lang="es-ES" sz="3600" dirty="0"/>
              <a:t>cual vuelvo a enviarte; tú, pues, recíbele como a mí mismo</a:t>
            </a:r>
            <a:r>
              <a:rPr lang="es-ES" sz="3600" dirty="0" smtClean="0"/>
              <a:t>.”</a:t>
            </a:r>
            <a:endParaRPr lang="es-ES" sz="3600" dirty="0"/>
          </a:p>
          <a:p>
            <a:pPr>
              <a:buNone/>
            </a:pPr>
            <a:endParaRPr lang="es-ES" sz="4000" dirty="0" smtClean="0"/>
          </a:p>
        </p:txBody>
      </p:sp>
      <p:sp>
        <p:nvSpPr>
          <p:cNvPr id="9" name="Rectangle 2"/>
          <p:cNvSpPr>
            <a:spLocks noGrp="1" noChangeArrowheads="1"/>
          </p:cNvSpPr>
          <p:nvPr>
            <p:ph type="title"/>
          </p:nvPr>
        </p:nvSpPr>
        <p:spPr>
          <a:xfrm>
            <a:off x="990600" y="290513"/>
            <a:ext cx="8153400" cy="1462087"/>
          </a:xfrm>
        </p:spPr>
        <p:txBody>
          <a:bodyPr/>
          <a:lstStyle/>
          <a:p>
            <a:pPr marL="742950" indent="-742950">
              <a:spcAft>
                <a:spcPts val="600"/>
              </a:spcAft>
              <a:buFont typeface="+mj-lt"/>
              <a:buAutoNum type="arabicPeriod" startAt="2"/>
            </a:pPr>
            <a:r>
              <a:rPr lang="es-PR" dirty="0"/>
              <a:t>El inútil se vuelve “Onésimo</a:t>
            </a:r>
            <a:r>
              <a:rPr lang="es-PR" dirty="0" smtClean="0"/>
              <a:t>”         </a:t>
            </a:r>
            <a:r>
              <a:rPr lang="es-PR" dirty="0"/>
              <a:t>(Filemón 11, 12</a:t>
            </a:r>
            <a:r>
              <a:rPr lang="es-PR" dirty="0" smtClean="0"/>
              <a:t>)</a:t>
            </a:r>
          </a:p>
        </p:txBody>
      </p:sp>
    </p:spTree>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228600" y="1981200"/>
            <a:ext cx="8534400" cy="4343400"/>
          </a:xfrm>
        </p:spPr>
        <p:txBody>
          <a:bodyPr/>
          <a:lstStyle/>
          <a:p>
            <a:r>
              <a:rPr lang="es-ES" dirty="0" smtClean="0"/>
              <a:t>Transformación </a:t>
            </a:r>
            <a:r>
              <a:rPr lang="es-ES" dirty="0"/>
              <a:t>de su concepto de servicio, </a:t>
            </a:r>
            <a:r>
              <a:rPr lang="es-ES" dirty="0" smtClean="0"/>
              <a:t>(</a:t>
            </a:r>
            <a:r>
              <a:rPr lang="es-ES" dirty="0" smtClean="0">
                <a:solidFill>
                  <a:schemeClr val="tx2"/>
                </a:solidFill>
              </a:rPr>
              <a:t>v</a:t>
            </a:r>
            <a:r>
              <a:rPr lang="es-ES" dirty="0">
                <a:solidFill>
                  <a:schemeClr val="tx2"/>
                </a:solidFill>
              </a:rPr>
              <a:t>. </a:t>
            </a:r>
            <a:r>
              <a:rPr lang="es-ES" dirty="0" smtClean="0">
                <a:solidFill>
                  <a:schemeClr val="tx2"/>
                </a:solidFill>
              </a:rPr>
              <a:t>11</a:t>
            </a:r>
            <a:r>
              <a:rPr lang="es-ES" dirty="0" smtClean="0"/>
              <a:t>)</a:t>
            </a:r>
            <a:endParaRPr lang="es-ES" dirty="0"/>
          </a:p>
          <a:p>
            <a:pPr lvl="1"/>
            <a:r>
              <a:rPr lang="es-ES" dirty="0" smtClean="0"/>
              <a:t>Es </a:t>
            </a:r>
            <a:r>
              <a:rPr lang="es-ES" dirty="0"/>
              <a:t>probable que cuando Filemón recordaba el nombre de Onésimo su mente le sugería a un energúmeno indigno. </a:t>
            </a:r>
            <a:endParaRPr lang="es-ES" dirty="0" smtClean="0"/>
          </a:p>
          <a:p>
            <a:pPr lvl="1"/>
            <a:r>
              <a:rPr lang="es-ES" dirty="0" smtClean="0"/>
              <a:t>Pablo […] dice </a:t>
            </a:r>
            <a:r>
              <a:rPr lang="es-ES" dirty="0"/>
              <a:t>que Onésimo es útil a Filemón y a él. </a:t>
            </a:r>
            <a:r>
              <a:rPr lang="es-ES" dirty="0" smtClean="0"/>
              <a:t>(Carro)</a:t>
            </a:r>
            <a:endParaRPr lang="es-ES" dirty="0"/>
          </a:p>
        </p:txBody>
      </p:sp>
      <p:sp>
        <p:nvSpPr>
          <p:cNvPr id="10" name="Rectangle 2"/>
          <p:cNvSpPr>
            <a:spLocks noGrp="1" noChangeArrowheads="1"/>
          </p:cNvSpPr>
          <p:nvPr>
            <p:ph type="title"/>
          </p:nvPr>
        </p:nvSpPr>
        <p:spPr>
          <a:xfrm>
            <a:off x="990600" y="290513"/>
            <a:ext cx="8153400" cy="1462087"/>
          </a:xfrm>
        </p:spPr>
        <p:txBody>
          <a:bodyPr/>
          <a:lstStyle/>
          <a:p>
            <a:pPr marL="742950" indent="-742950">
              <a:spcAft>
                <a:spcPts val="600"/>
              </a:spcAft>
              <a:buFont typeface="+mj-lt"/>
              <a:buAutoNum type="arabicPeriod" startAt="2"/>
            </a:pPr>
            <a:r>
              <a:rPr lang="es-PR" dirty="0"/>
              <a:t>El inútil se vuelve “Onésimo</a:t>
            </a:r>
            <a:r>
              <a:rPr lang="es-PR" dirty="0" smtClean="0"/>
              <a:t>”         </a:t>
            </a:r>
            <a:r>
              <a:rPr lang="es-PR" dirty="0"/>
              <a:t>(Filemón 11, 12</a:t>
            </a:r>
            <a:r>
              <a:rPr lang="es-PR" dirty="0" smtClean="0"/>
              <a:t>)</a:t>
            </a:r>
          </a:p>
        </p:txBody>
      </p:sp>
    </p:spTree>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228600" y="1981200"/>
            <a:ext cx="8534400" cy="4343400"/>
          </a:xfrm>
        </p:spPr>
        <p:txBody>
          <a:bodyPr/>
          <a:lstStyle/>
          <a:p>
            <a:r>
              <a:rPr lang="es-ES" dirty="0" smtClean="0"/>
              <a:t>Transformación </a:t>
            </a:r>
            <a:r>
              <a:rPr lang="es-ES" dirty="0"/>
              <a:t>de su concepto de </a:t>
            </a:r>
            <a:r>
              <a:rPr lang="es-ES" dirty="0" smtClean="0"/>
              <a:t>relaciones, (</a:t>
            </a:r>
            <a:r>
              <a:rPr lang="es-ES" dirty="0" smtClean="0">
                <a:solidFill>
                  <a:schemeClr val="tx2"/>
                </a:solidFill>
              </a:rPr>
              <a:t>v</a:t>
            </a:r>
            <a:r>
              <a:rPr lang="es-ES" dirty="0">
                <a:solidFill>
                  <a:schemeClr val="tx2"/>
                </a:solidFill>
              </a:rPr>
              <a:t>. </a:t>
            </a:r>
            <a:r>
              <a:rPr lang="es-ES" dirty="0" smtClean="0">
                <a:solidFill>
                  <a:schemeClr val="tx2"/>
                </a:solidFill>
              </a:rPr>
              <a:t>12</a:t>
            </a:r>
            <a:r>
              <a:rPr lang="es-ES" dirty="0" smtClean="0"/>
              <a:t>)</a:t>
            </a:r>
            <a:endParaRPr lang="es-ES" dirty="0"/>
          </a:p>
          <a:p>
            <a:pPr lvl="1"/>
            <a:r>
              <a:rPr lang="es-ES" dirty="0" smtClean="0"/>
              <a:t>Lo enviaba </a:t>
            </a:r>
            <a:r>
              <a:rPr lang="es-ES" dirty="0"/>
              <a:t>físicamente, pero también </a:t>
            </a:r>
            <a:r>
              <a:rPr lang="es-ES" dirty="0" smtClean="0"/>
              <a:t>ponía </a:t>
            </a:r>
            <a:r>
              <a:rPr lang="es-ES" dirty="0"/>
              <a:t>en las manos de Filemón el destino y la vida misma de Onésimo. </a:t>
            </a:r>
            <a:endParaRPr lang="es-ES" dirty="0" smtClean="0"/>
          </a:p>
          <a:p>
            <a:pPr lvl="1"/>
            <a:r>
              <a:rPr lang="es-ES" dirty="0" smtClean="0"/>
              <a:t>Según </a:t>
            </a:r>
            <a:r>
              <a:rPr lang="es-ES" dirty="0"/>
              <a:t>la traducción de </a:t>
            </a:r>
            <a:r>
              <a:rPr lang="es-ES" dirty="0" err="1" smtClean="0"/>
              <a:t>Moffat</a:t>
            </a:r>
            <a:r>
              <a:rPr lang="es-ES" dirty="0" smtClean="0"/>
              <a:t>: </a:t>
            </a:r>
            <a:r>
              <a:rPr lang="es-ES" dirty="0"/>
              <a:t>“Separándome de mi propio corazón.” Devolver a Onésimo era para Pablo separarse de algo muy apreciado para él. Onésimo había llegado a ser parte de su misma vida. </a:t>
            </a:r>
            <a:r>
              <a:rPr lang="es-ES" dirty="0" smtClean="0"/>
              <a:t>(Carro)</a:t>
            </a:r>
            <a:endParaRPr lang="es-ES" dirty="0"/>
          </a:p>
        </p:txBody>
      </p:sp>
      <p:sp>
        <p:nvSpPr>
          <p:cNvPr id="10" name="Rectangle 2"/>
          <p:cNvSpPr>
            <a:spLocks noGrp="1" noChangeArrowheads="1"/>
          </p:cNvSpPr>
          <p:nvPr>
            <p:ph type="title"/>
          </p:nvPr>
        </p:nvSpPr>
        <p:spPr>
          <a:xfrm>
            <a:off x="990600" y="290513"/>
            <a:ext cx="8153400" cy="1462087"/>
          </a:xfrm>
        </p:spPr>
        <p:txBody>
          <a:bodyPr/>
          <a:lstStyle/>
          <a:p>
            <a:pPr marL="742950" indent="-742950">
              <a:spcAft>
                <a:spcPts val="600"/>
              </a:spcAft>
              <a:buFont typeface="+mj-lt"/>
              <a:buAutoNum type="arabicPeriod" startAt="2"/>
            </a:pPr>
            <a:r>
              <a:rPr lang="es-PR" dirty="0"/>
              <a:t>El inútil se vuelve “Onésimo</a:t>
            </a:r>
            <a:r>
              <a:rPr lang="es-PR" dirty="0" smtClean="0"/>
              <a:t>”         </a:t>
            </a:r>
            <a:r>
              <a:rPr lang="es-PR" dirty="0"/>
              <a:t>(Filemón 11, 12</a:t>
            </a:r>
            <a:r>
              <a:rPr lang="es-PR" dirty="0" smtClean="0"/>
              <a:t>)</a:t>
            </a:r>
          </a:p>
        </p:txBody>
      </p:sp>
    </p:spTree>
    <p:extLst>
      <p:ext uri="{BB962C8B-B14F-4D97-AF65-F5344CB8AC3E}">
        <p14:creationId xmlns:p14="http://schemas.microsoft.com/office/powerpoint/2010/main" val="882649574"/>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228600" y="1981200"/>
            <a:ext cx="8534400" cy="4343400"/>
          </a:xfrm>
        </p:spPr>
        <p:txBody>
          <a:bodyPr/>
          <a:lstStyle/>
          <a:p>
            <a:r>
              <a:rPr lang="es-ES" dirty="0" smtClean="0"/>
              <a:t>Transformación </a:t>
            </a:r>
            <a:r>
              <a:rPr lang="es-ES" dirty="0"/>
              <a:t>de su concepto de </a:t>
            </a:r>
            <a:r>
              <a:rPr lang="es-ES" dirty="0" smtClean="0"/>
              <a:t>relaciones, (</a:t>
            </a:r>
            <a:r>
              <a:rPr lang="es-ES" dirty="0" smtClean="0">
                <a:solidFill>
                  <a:schemeClr val="tx2"/>
                </a:solidFill>
              </a:rPr>
              <a:t>v</a:t>
            </a:r>
            <a:r>
              <a:rPr lang="es-ES" dirty="0">
                <a:solidFill>
                  <a:schemeClr val="tx2"/>
                </a:solidFill>
              </a:rPr>
              <a:t>. </a:t>
            </a:r>
            <a:r>
              <a:rPr lang="es-ES" dirty="0" smtClean="0">
                <a:solidFill>
                  <a:schemeClr val="tx2"/>
                </a:solidFill>
              </a:rPr>
              <a:t>12</a:t>
            </a:r>
            <a:r>
              <a:rPr lang="es-ES" dirty="0" smtClean="0"/>
              <a:t>)</a:t>
            </a:r>
            <a:endParaRPr lang="es-ES" dirty="0"/>
          </a:p>
          <a:p>
            <a:pPr lvl="1"/>
            <a:r>
              <a:rPr lang="es-ES" dirty="0" smtClean="0"/>
              <a:t>Onésimo iba </a:t>
            </a:r>
            <a:r>
              <a:rPr lang="es-ES" dirty="0"/>
              <a:t>de retorno por su propia voluntad. </a:t>
            </a:r>
            <a:endParaRPr lang="es-ES" dirty="0" smtClean="0"/>
          </a:p>
          <a:p>
            <a:pPr lvl="1"/>
            <a:r>
              <a:rPr lang="es-ES" dirty="0" smtClean="0"/>
              <a:t>Un </a:t>
            </a:r>
            <a:r>
              <a:rPr lang="es-ES" dirty="0"/>
              <a:t>esclavo, un ladrón que retorna por su propia voluntad a su patrón del cual huyó sin saber la clase de recepción que recibiría. </a:t>
            </a:r>
            <a:endParaRPr lang="es-ES" dirty="0" smtClean="0"/>
          </a:p>
          <a:p>
            <a:pPr lvl="1"/>
            <a:r>
              <a:rPr lang="es-ES" dirty="0" smtClean="0"/>
              <a:t>Según </a:t>
            </a:r>
            <a:r>
              <a:rPr lang="es-ES" dirty="0"/>
              <a:t>las leyes de la época se imponía que Onésimo debía volver a su amo y que éste podía hacer con su esclavo lo que bien le </a:t>
            </a:r>
            <a:r>
              <a:rPr lang="es-ES" dirty="0" smtClean="0"/>
              <a:t>pareciera. (Carro)</a:t>
            </a:r>
            <a:endParaRPr lang="es-ES" dirty="0"/>
          </a:p>
        </p:txBody>
      </p:sp>
      <p:sp>
        <p:nvSpPr>
          <p:cNvPr id="10" name="Rectangle 2"/>
          <p:cNvSpPr>
            <a:spLocks noGrp="1" noChangeArrowheads="1"/>
          </p:cNvSpPr>
          <p:nvPr>
            <p:ph type="title"/>
          </p:nvPr>
        </p:nvSpPr>
        <p:spPr>
          <a:xfrm>
            <a:off x="990600" y="290513"/>
            <a:ext cx="8153400" cy="1462087"/>
          </a:xfrm>
        </p:spPr>
        <p:txBody>
          <a:bodyPr/>
          <a:lstStyle/>
          <a:p>
            <a:pPr marL="742950" indent="-742950">
              <a:spcAft>
                <a:spcPts val="600"/>
              </a:spcAft>
              <a:buFont typeface="+mj-lt"/>
              <a:buAutoNum type="arabicPeriod" startAt="2"/>
            </a:pPr>
            <a:r>
              <a:rPr lang="es-PR" dirty="0"/>
              <a:t>El inútil se vuelve “Onésimo</a:t>
            </a:r>
            <a:r>
              <a:rPr lang="es-PR" dirty="0" smtClean="0"/>
              <a:t>”         </a:t>
            </a:r>
            <a:r>
              <a:rPr lang="es-PR" dirty="0"/>
              <a:t>(Filemón 11, 12</a:t>
            </a:r>
            <a:r>
              <a:rPr lang="es-PR" dirty="0" smtClean="0"/>
              <a:t>)</a:t>
            </a:r>
          </a:p>
        </p:txBody>
      </p:sp>
    </p:spTree>
    <p:extLst>
      <p:ext uri="{BB962C8B-B14F-4D97-AF65-F5344CB8AC3E}">
        <p14:creationId xmlns:p14="http://schemas.microsoft.com/office/powerpoint/2010/main" val="359562195"/>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228600" y="1981200"/>
            <a:ext cx="8534400" cy="4343400"/>
          </a:xfrm>
        </p:spPr>
        <p:txBody>
          <a:bodyPr/>
          <a:lstStyle/>
          <a:p>
            <a:r>
              <a:rPr lang="es-ES" dirty="0" smtClean="0"/>
              <a:t>Transformación </a:t>
            </a:r>
            <a:r>
              <a:rPr lang="es-ES" dirty="0"/>
              <a:t>de su concepto de </a:t>
            </a:r>
            <a:r>
              <a:rPr lang="es-ES" dirty="0" smtClean="0"/>
              <a:t>relaciones, (</a:t>
            </a:r>
            <a:r>
              <a:rPr lang="es-ES" dirty="0" smtClean="0">
                <a:solidFill>
                  <a:schemeClr val="tx2"/>
                </a:solidFill>
              </a:rPr>
              <a:t>v</a:t>
            </a:r>
            <a:r>
              <a:rPr lang="es-ES" dirty="0">
                <a:solidFill>
                  <a:schemeClr val="tx2"/>
                </a:solidFill>
              </a:rPr>
              <a:t>. </a:t>
            </a:r>
            <a:r>
              <a:rPr lang="es-ES" dirty="0" smtClean="0">
                <a:solidFill>
                  <a:schemeClr val="tx2"/>
                </a:solidFill>
              </a:rPr>
              <a:t>12</a:t>
            </a:r>
            <a:r>
              <a:rPr lang="es-ES" dirty="0" smtClean="0"/>
              <a:t>)</a:t>
            </a:r>
            <a:endParaRPr lang="es-ES" dirty="0"/>
          </a:p>
          <a:p>
            <a:pPr lvl="1"/>
            <a:r>
              <a:rPr lang="es-ES" dirty="0" smtClean="0"/>
              <a:t>Sin </a:t>
            </a:r>
            <a:r>
              <a:rPr lang="es-ES" dirty="0"/>
              <a:t>embargo, su nuevo concepto de la vida y su nuevo concepto de relaciones interpersonales le urgían a volver a la casa de </a:t>
            </a:r>
            <a:r>
              <a:rPr lang="es-ES" dirty="0" smtClean="0"/>
              <a:t>Filemón. (Carro)</a:t>
            </a:r>
            <a:endParaRPr lang="es-ES" dirty="0"/>
          </a:p>
        </p:txBody>
      </p:sp>
      <p:sp>
        <p:nvSpPr>
          <p:cNvPr id="10" name="Rectangle 2"/>
          <p:cNvSpPr>
            <a:spLocks noGrp="1" noChangeArrowheads="1"/>
          </p:cNvSpPr>
          <p:nvPr>
            <p:ph type="title"/>
          </p:nvPr>
        </p:nvSpPr>
        <p:spPr>
          <a:xfrm>
            <a:off x="990600" y="290513"/>
            <a:ext cx="8153400" cy="1462087"/>
          </a:xfrm>
        </p:spPr>
        <p:txBody>
          <a:bodyPr/>
          <a:lstStyle/>
          <a:p>
            <a:pPr marL="742950" indent="-742950">
              <a:spcAft>
                <a:spcPts val="600"/>
              </a:spcAft>
              <a:buFont typeface="+mj-lt"/>
              <a:buAutoNum type="arabicPeriod" startAt="2"/>
            </a:pPr>
            <a:r>
              <a:rPr lang="es-PR" dirty="0"/>
              <a:t>El inútil se vuelve “Onésimo</a:t>
            </a:r>
            <a:r>
              <a:rPr lang="es-PR" dirty="0" smtClean="0"/>
              <a:t>”         </a:t>
            </a:r>
            <a:r>
              <a:rPr lang="es-PR" dirty="0"/>
              <a:t>(Filemón 11, 12</a:t>
            </a:r>
            <a:r>
              <a:rPr lang="es-PR" dirty="0" smtClean="0"/>
              <a:t>)</a:t>
            </a:r>
          </a:p>
        </p:txBody>
      </p:sp>
    </p:spTree>
    <p:extLst>
      <p:ext uri="{BB962C8B-B14F-4D97-AF65-F5344CB8AC3E}">
        <p14:creationId xmlns:p14="http://schemas.microsoft.com/office/powerpoint/2010/main" val="4153893657"/>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dirty="0">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dirty="0" smtClean="0"/>
              <a:t>Contexto</a:t>
            </a:r>
          </a:p>
        </p:txBody>
      </p:sp>
      <p:sp>
        <p:nvSpPr>
          <p:cNvPr id="4099" name="Rectangle 3"/>
          <p:cNvSpPr>
            <a:spLocks noGrp="1" noChangeArrowheads="1"/>
          </p:cNvSpPr>
          <p:nvPr>
            <p:ph type="body" sz="half" idx="1"/>
          </p:nvPr>
        </p:nvSpPr>
        <p:spPr>
          <a:xfrm>
            <a:off x="381000" y="2362200"/>
            <a:ext cx="4419600" cy="3581400"/>
          </a:xfrm>
        </p:spPr>
        <p:txBody>
          <a:bodyPr/>
          <a:lstStyle/>
          <a:p>
            <a:pPr eaLnBrk="1" hangingPunct="1"/>
            <a:r>
              <a:rPr lang="es-PR" dirty="0" smtClean="0"/>
              <a:t>Filemón</a:t>
            </a:r>
          </a:p>
          <a:p>
            <a:pPr eaLnBrk="1" hangingPunct="1"/>
            <a:r>
              <a:rPr lang="es-PR" dirty="0" smtClean="0"/>
              <a:t>Texto básico:</a:t>
            </a:r>
          </a:p>
          <a:p>
            <a:pPr lvl="1"/>
            <a:r>
              <a:rPr lang="es-PR" dirty="0" smtClean="0"/>
              <a:t>8-20</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4825" y="2143125"/>
            <a:ext cx="3686175" cy="4486275"/>
          </a:xfrm>
          <a:prstGeom prst="rect">
            <a:avLst/>
          </a:prstGeom>
        </p:spPr>
      </p:pic>
    </p:spTree>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Content Placeholder 2"/>
          <p:cNvSpPr>
            <a:spLocks noGrp="1"/>
          </p:cNvSpPr>
          <p:nvPr>
            <p:ph idx="1"/>
          </p:nvPr>
        </p:nvSpPr>
        <p:spPr>
          <a:xfrm>
            <a:off x="76200" y="1981200"/>
            <a:ext cx="8686800" cy="4114800"/>
          </a:xfrm>
        </p:spPr>
        <p:txBody>
          <a:bodyPr/>
          <a:lstStyle/>
          <a:p>
            <a:pPr>
              <a:buNone/>
            </a:pPr>
            <a:r>
              <a:rPr lang="es-ES" sz="4000" dirty="0" smtClean="0"/>
              <a:t>	</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0" name="Rectangle 2"/>
          <p:cNvSpPr>
            <a:spLocks noGrp="1" noChangeArrowheads="1"/>
          </p:cNvSpPr>
          <p:nvPr>
            <p:ph type="title"/>
          </p:nvPr>
        </p:nvSpPr>
        <p:spPr>
          <a:xfrm>
            <a:off x="1219200" y="228600"/>
            <a:ext cx="6661151" cy="1462087"/>
          </a:xfrm>
        </p:spPr>
        <p:txBody>
          <a:bodyPr/>
          <a:lstStyle/>
          <a:p>
            <a:pPr marL="742950" indent="-742950">
              <a:spcAft>
                <a:spcPts val="600"/>
              </a:spcAft>
              <a:buFont typeface="+mj-lt"/>
              <a:buAutoNum type="arabicPeriod" startAt="3"/>
            </a:pPr>
            <a:r>
              <a:rPr lang="es-PR" dirty="0"/>
              <a:t>De esclavo a </a:t>
            </a:r>
            <a:r>
              <a:rPr lang="es-PR" dirty="0" smtClean="0"/>
              <a:t>hermano</a:t>
            </a:r>
            <a:br>
              <a:rPr lang="es-PR" dirty="0" smtClean="0"/>
            </a:br>
            <a:r>
              <a:rPr lang="es-PR" dirty="0" smtClean="0"/>
              <a:t>(</a:t>
            </a:r>
            <a:r>
              <a:rPr lang="es-PR" dirty="0"/>
              <a:t>Filemón 13-16</a:t>
            </a:r>
            <a:r>
              <a:rPr lang="es-PR" dirty="0" smtClean="0"/>
              <a:t>)</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6400" y="2590800"/>
            <a:ext cx="5439802" cy="3633788"/>
          </a:xfrm>
          <a:prstGeom prst="rect">
            <a:avLst/>
          </a:prstGeom>
        </p:spPr>
      </p:pic>
    </p:spTree>
  </p:cSld>
  <p:clrMapOvr>
    <a:overrideClrMapping bg1="lt1" tx1="dk1" bg2="lt2" tx2="dk2" accent1="accent1" accent2="accent2" accent3="accent3" accent4="accent4" accent5="accent5" accent6="accent6" hlink="hlink" folHlink="folHlink"/>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76200" y="2057400"/>
            <a:ext cx="8686800" cy="4114800"/>
          </a:xfrm>
        </p:spPr>
        <p:txBody>
          <a:bodyPr/>
          <a:lstStyle/>
          <a:p>
            <a:pPr>
              <a:buNone/>
            </a:pPr>
            <a:r>
              <a:rPr lang="es-ES" dirty="0" smtClean="0"/>
              <a:t>	“</a:t>
            </a:r>
            <a:r>
              <a:rPr lang="es-ES" dirty="0"/>
              <a:t>Yo quisiera retenerle conmigo, para que en lugar tuyo me sirviese en mis prisiones por el evangelio</a:t>
            </a:r>
            <a:r>
              <a:rPr lang="es-ES" dirty="0" smtClean="0"/>
              <a:t>; pero </a:t>
            </a:r>
            <a:r>
              <a:rPr lang="es-ES" dirty="0"/>
              <a:t>nada quise hacer sin tu consentimiento, para que tu favor no fuese como de necesidad, sino voluntario. Porque quizá para esto se apartó de ti por algún tiempo, para que le recibieses para </a:t>
            </a:r>
            <a:r>
              <a:rPr lang="es-ES" dirty="0" smtClean="0"/>
              <a:t>siempre...”</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9" name="Rectangle 2"/>
          <p:cNvSpPr>
            <a:spLocks noGrp="1" noChangeArrowheads="1"/>
          </p:cNvSpPr>
          <p:nvPr>
            <p:ph type="title"/>
          </p:nvPr>
        </p:nvSpPr>
        <p:spPr>
          <a:xfrm>
            <a:off x="1219200" y="228600"/>
            <a:ext cx="6661151" cy="1462087"/>
          </a:xfrm>
        </p:spPr>
        <p:txBody>
          <a:bodyPr/>
          <a:lstStyle/>
          <a:p>
            <a:pPr marL="742950" indent="-742950">
              <a:spcAft>
                <a:spcPts val="600"/>
              </a:spcAft>
              <a:buFont typeface="+mj-lt"/>
              <a:buAutoNum type="arabicPeriod" startAt="3"/>
            </a:pPr>
            <a:r>
              <a:rPr lang="es-PR" dirty="0"/>
              <a:t>De esclavo a </a:t>
            </a:r>
            <a:r>
              <a:rPr lang="es-PR" dirty="0" smtClean="0"/>
              <a:t>hermano</a:t>
            </a:r>
            <a:br>
              <a:rPr lang="es-PR" dirty="0" smtClean="0"/>
            </a:br>
            <a:r>
              <a:rPr lang="es-PR" dirty="0" smtClean="0"/>
              <a:t>(</a:t>
            </a:r>
            <a:r>
              <a:rPr lang="es-PR" dirty="0"/>
              <a:t>Filemón 13-16</a:t>
            </a:r>
            <a:r>
              <a:rPr lang="es-PR" dirty="0" smtClean="0"/>
              <a:t>)</a:t>
            </a:r>
          </a:p>
        </p:txBody>
      </p:sp>
    </p:spTree>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76200" y="2057400"/>
            <a:ext cx="8686800" cy="4114800"/>
          </a:xfrm>
        </p:spPr>
        <p:txBody>
          <a:bodyPr/>
          <a:lstStyle/>
          <a:p>
            <a:pPr>
              <a:buNone/>
            </a:pPr>
            <a:r>
              <a:rPr lang="es-ES" dirty="0" smtClean="0"/>
              <a:t>	“</a:t>
            </a:r>
            <a:r>
              <a:rPr lang="es-ES" dirty="0"/>
              <a:t>...</a:t>
            </a:r>
            <a:r>
              <a:rPr lang="es-ES" dirty="0" smtClean="0"/>
              <a:t>no </a:t>
            </a:r>
            <a:r>
              <a:rPr lang="es-ES" dirty="0"/>
              <a:t>ya como esclavo, sino como más que esclavo, como hermano amado, mayormente para mí, pero cuánto más para ti, tanto en la carne como en el Señor</a:t>
            </a:r>
            <a:r>
              <a:rPr lang="es-ES" dirty="0" smtClean="0"/>
              <a:t>.”</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9" name="Rectangle 2"/>
          <p:cNvSpPr>
            <a:spLocks noGrp="1" noChangeArrowheads="1"/>
          </p:cNvSpPr>
          <p:nvPr>
            <p:ph type="title"/>
          </p:nvPr>
        </p:nvSpPr>
        <p:spPr>
          <a:xfrm>
            <a:off x="1219200" y="228600"/>
            <a:ext cx="6661151" cy="1462087"/>
          </a:xfrm>
        </p:spPr>
        <p:txBody>
          <a:bodyPr/>
          <a:lstStyle/>
          <a:p>
            <a:pPr marL="742950" indent="-742950">
              <a:spcAft>
                <a:spcPts val="600"/>
              </a:spcAft>
              <a:buFont typeface="+mj-lt"/>
              <a:buAutoNum type="arabicPeriod" startAt="3"/>
            </a:pPr>
            <a:r>
              <a:rPr lang="es-PR" dirty="0"/>
              <a:t>De esclavo a </a:t>
            </a:r>
            <a:r>
              <a:rPr lang="es-PR" dirty="0" smtClean="0"/>
              <a:t>hermano</a:t>
            </a:r>
            <a:br>
              <a:rPr lang="es-PR" dirty="0" smtClean="0"/>
            </a:br>
            <a:r>
              <a:rPr lang="es-PR" dirty="0" smtClean="0"/>
              <a:t>(</a:t>
            </a:r>
            <a:r>
              <a:rPr lang="es-PR" dirty="0"/>
              <a:t>Filemón 13-16</a:t>
            </a:r>
            <a:r>
              <a:rPr lang="es-PR" dirty="0" smtClean="0"/>
              <a:t>)</a:t>
            </a:r>
          </a:p>
        </p:txBody>
      </p:sp>
    </p:spTree>
    <p:extLst>
      <p:ext uri="{BB962C8B-B14F-4D97-AF65-F5344CB8AC3E}">
        <p14:creationId xmlns:p14="http://schemas.microsoft.com/office/powerpoint/2010/main" val="3810225319"/>
      </p:ext>
    </p:extLst>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76200" y="2057400"/>
            <a:ext cx="8686800" cy="4114800"/>
          </a:xfrm>
        </p:spPr>
        <p:txBody>
          <a:bodyPr/>
          <a:lstStyle/>
          <a:p>
            <a:r>
              <a:rPr lang="es-ES" dirty="0"/>
              <a:t>Yo deseaba </a:t>
            </a:r>
            <a:r>
              <a:rPr lang="es-ES" dirty="0" err="1"/>
              <a:t>reternerlo</a:t>
            </a:r>
            <a:r>
              <a:rPr lang="es-ES" dirty="0"/>
              <a:t> conmigo (</a:t>
            </a:r>
            <a:r>
              <a:rPr lang="es-ES" dirty="0">
                <a:solidFill>
                  <a:schemeClr val="tx2"/>
                </a:solidFill>
              </a:rPr>
              <a:t>v. 13</a:t>
            </a:r>
            <a:r>
              <a:rPr lang="es-ES" dirty="0" smtClean="0"/>
              <a:t>)</a:t>
            </a:r>
          </a:p>
          <a:p>
            <a:pPr lvl="1"/>
            <a:r>
              <a:rPr lang="es-ES" dirty="0" smtClean="0"/>
              <a:t>No </a:t>
            </a:r>
            <a:r>
              <a:rPr lang="es-ES" dirty="0"/>
              <a:t>era </a:t>
            </a:r>
            <a:r>
              <a:rPr lang="es-ES" dirty="0" smtClean="0"/>
              <a:t>un </a:t>
            </a:r>
            <a:r>
              <a:rPr lang="es-ES" dirty="0"/>
              <a:t>deseo egoísta por parte de </a:t>
            </a:r>
            <a:r>
              <a:rPr lang="es-ES" dirty="0" smtClean="0"/>
              <a:t>Pablo. </a:t>
            </a:r>
          </a:p>
          <a:p>
            <a:pPr lvl="1"/>
            <a:r>
              <a:rPr lang="es-ES" dirty="0" smtClean="0"/>
              <a:t>Había </a:t>
            </a:r>
            <a:r>
              <a:rPr lang="es-ES" dirty="0"/>
              <a:t>cosas que Onésimo podía hacer para Pablo que ninguna otra persona podía haber hecho. </a:t>
            </a:r>
            <a:endParaRPr lang="es-ES" dirty="0" smtClean="0"/>
          </a:p>
          <a:p>
            <a:pPr lvl="1"/>
            <a:r>
              <a:rPr lang="es-ES" dirty="0" smtClean="0"/>
              <a:t>Pablo no retendría a Onésimo sin </a:t>
            </a:r>
            <a:r>
              <a:rPr lang="es-ES" dirty="0"/>
              <a:t>el consentimiento de Filemón. </a:t>
            </a:r>
            <a:endParaRPr lang="es-ES" dirty="0" smtClean="0"/>
          </a:p>
          <a:p>
            <a:pPr lvl="1"/>
            <a:r>
              <a:rPr lang="es-ES" dirty="0" smtClean="0"/>
              <a:t>Dice</a:t>
            </a:r>
            <a:r>
              <a:rPr lang="es-ES" dirty="0"/>
              <a:t>, sin tu consentimiento no quise hacer nada” (</a:t>
            </a:r>
            <a:r>
              <a:rPr lang="es-ES" dirty="0">
                <a:solidFill>
                  <a:schemeClr val="tx2"/>
                </a:solidFill>
              </a:rPr>
              <a:t>v. 14</a:t>
            </a:r>
            <a:r>
              <a:rPr lang="es-ES" dirty="0"/>
              <a:t>). </a:t>
            </a:r>
            <a:r>
              <a:rPr lang="es-ES" dirty="0" smtClean="0"/>
              <a:t>(Carro)</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9" name="Rectangle 2"/>
          <p:cNvSpPr>
            <a:spLocks noGrp="1" noChangeArrowheads="1"/>
          </p:cNvSpPr>
          <p:nvPr>
            <p:ph type="title"/>
          </p:nvPr>
        </p:nvSpPr>
        <p:spPr>
          <a:xfrm>
            <a:off x="1219200" y="228600"/>
            <a:ext cx="6661151" cy="1462087"/>
          </a:xfrm>
        </p:spPr>
        <p:txBody>
          <a:bodyPr/>
          <a:lstStyle/>
          <a:p>
            <a:pPr marL="742950" indent="-742950">
              <a:spcAft>
                <a:spcPts val="600"/>
              </a:spcAft>
              <a:buFont typeface="+mj-lt"/>
              <a:buAutoNum type="arabicPeriod" startAt="3"/>
            </a:pPr>
            <a:r>
              <a:rPr lang="es-PR" dirty="0"/>
              <a:t>De esclavo a </a:t>
            </a:r>
            <a:r>
              <a:rPr lang="es-PR" dirty="0" smtClean="0"/>
              <a:t>hermano</a:t>
            </a:r>
            <a:br>
              <a:rPr lang="es-PR" dirty="0" smtClean="0"/>
            </a:br>
            <a:r>
              <a:rPr lang="es-PR" dirty="0" smtClean="0"/>
              <a:t>(</a:t>
            </a:r>
            <a:r>
              <a:rPr lang="es-PR" dirty="0"/>
              <a:t>Filemón 13-16</a:t>
            </a:r>
            <a:r>
              <a:rPr lang="es-PR" dirty="0" smtClean="0"/>
              <a:t>)</a:t>
            </a:r>
          </a:p>
        </p:txBody>
      </p:sp>
    </p:spTree>
    <p:extLst>
      <p:ext uri="{BB962C8B-B14F-4D97-AF65-F5344CB8AC3E}">
        <p14:creationId xmlns:p14="http://schemas.microsoft.com/office/powerpoint/2010/main" val="1911416010"/>
      </p:ext>
    </p:extLst>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76200" y="2057400"/>
            <a:ext cx="8686800" cy="4114800"/>
          </a:xfrm>
        </p:spPr>
        <p:txBody>
          <a:bodyPr/>
          <a:lstStyle/>
          <a:p>
            <a:r>
              <a:rPr lang="es-ES" dirty="0"/>
              <a:t>Yo deseaba </a:t>
            </a:r>
            <a:r>
              <a:rPr lang="es-ES" dirty="0" err="1"/>
              <a:t>reternerlo</a:t>
            </a:r>
            <a:r>
              <a:rPr lang="es-ES" dirty="0"/>
              <a:t> conmigo (</a:t>
            </a:r>
            <a:r>
              <a:rPr lang="es-ES" dirty="0">
                <a:solidFill>
                  <a:schemeClr val="tx2"/>
                </a:solidFill>
              </a:rPr>
              <a:t>v. 13</a:t>
            </a:r>
            <a:r>
              <a:rPr lang="es-ES" dirty="0" smtClean="0"/>
              <a:t>)</a:t>
            </a:r>
          </a:p>
          <a:p>
            <a:pPr lvl="1"/>
            <a:r>
              <a:rPr lang="es-ES" dirty="0" smtClean="0"/>
              <a:t>Es </a:t>
            </a:r>
            <a:r>
              <a:rPr lang="es-ES" dirty="0"/>
              <a:t>interesante hacer una comparación entre los verbos yo deseaba del </a:t>
            </a:r>
            <a:r>
              <a:rPr lang="es-ES" dirty="0">
                <a:solidFill>
                  <a:schemeClr val="tx2"/>
                </a:solidFill>
              </a:rPr>
              <a:t>v. 13 </a:t>
            </a:r>
            <a:r>
              <a:rPr lang="es-ES" dirty="0"/>
              <a:t>y no quise del </a:t>
            </a:r>
            <a:r>
              <a:rPr lang="es-ES" dirty="0">
                <a:solidFill>
                  <a:schemeClr val="tx2"/>
                </a:solidFill>
              </a:rPr>
              <a:t>v. 14</a:t>
            </a:r>
            <a:r>
              <a:rPr lang="es-ES" dirty="0"/>
              <a:t>. </a:t>
            </a:r>
            <a:endParaRPr lang="es-ES" dirty="0" smtClean="0"/>
          </a:p>
          <a:p>
            <a:pPr lvl="1"/>
            <a:r>
              <a:rPr lang="es-ES" dirty="0" smtClean="0"/>
              <a:t>Pablo </a:t>
            </a:r>
            <a:r>
              <a:rPr lang="es-ES" dirty="0"/>
              <a:t>quiere decir: “Yo hubiera querido retener a Onésimo conmigo, pero tuve escrúpulos y así resolví definitivamente enviártelo.” </a:t>
            </a:r>
            <a:endParaRPr lang="es-ES" dirty="0" smtClean="0"/>
          </a:p>
          <a:p>
            <a:pPr lvl="1"/>
            <a:r>
              <a:rPr lang="es-ES" dirty="0" smtClean="0"/>
              <a:t>El </a:t>
            </a:r>
            <a:r>
              <a:rPr lang="es-ES" dirty="0"/>
              <a:t>primero de los verbos indica deseo, el segundo determinación y resolución</a:t>
            </a:r>
            <a:r>
              <a:rPr lang="es-ES" dirty="0" smtClean="0"/>
              <a:t>. (Carro)</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9" name="Rectangle 2"/>
          <p:cNvSpPr>
            <a:spLocks noGrp="1" noChangeArrowheads="1"/>
          </p:cNvSpPr>
          <p:nvPr>
            <p:ph type="title"/>
          </p:nvPr>
        </p:nvSpPr>
        <p:spPr>
          <a:xfrm>
            <a:off x="1219200" y="228600"/>
            <a:ext cx="6661151" cy="1462087"/>
          </a:xfrm>
        </p:spPr>
        <p:txBody>
          <a:bodyPr/>
          <a:lstStyle/>
          <a:p>
            <a:pPr marL="742950" indent="-742950">
              <a:spcAft>
                <a:spcPts val="600"/>
              </a:spcAft>
              <a:buFont typeface="+mj-lt"/>
              <a:buAutoNum type="arabicPeriod" startAt="3"/>
            </a:pPr>
            <a:r>
              <a:rPr lang="es-PR" dirty="0"/>
              <a:t>De esclavo a </a:t>
            </a:r>
            <a:r>
              <a:rPr lang="es-PR" dirty="0" smtClean="0"/>
              <a:t>hermano</a:t>
            </a:r>
            <a:br>
              <a:rPr lang="es-PR" dirty="0" smtClean="0"/>
            </a:br>
            <a:r>
              <a:rPr lang="es-PR" dirty="0" smtClean="0"/>
              <a:t>(</a:t>
            </a:r>
            <a:r>
              <a:rPr lang="es-PR" dirty="0"/>
              <a:t>Filemón 13-16</a:t>
            </a:r>
            <a:r>
              <a:rPr lang="es-PR" dirty="0" smtClean="0"/>
              <a:t>)</a:t>
            </a:r>
          </a:p>
        </p:txBody>
      </p:sp>
    </p:spTree>
    <p:extLst>
      <p:ext uri="{BB962C8B-B14F-4D97-AF65-F5344CB8AC3E}">
        <p14:creationId xmlns:p14="http://schemas.microsoft.com/office/powerpoint/2010/main" val="2825103523"/>
      </p:ext>
    </p:extLst>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1219200" y="228600"/>
            <a:ext cx="6661151" cy="1462087"/>
          </a:xfrm>
        </p:spPr>
        <p:txBody>
          <a:bodyPr/>
          <a:lstStyle/>
          <a:p>
            <a:pPr marL="742950" indent="-742950">
              <a:spcAft>
                <a:spcPts val="600"/>
              </a:spcAft>
              <a:buFont typeface="+mj-lt"/>
              <a:buAutoNum type="arabicPeriod" startAt="3"/>
            </a:pPr>
            <a:r>
              <a:rPr lang="es-PR" dirty="0"/>
              <a:t>De esclavo a </a:t>
            </a:r>
            <a:r>
              <a:rPr lang="es-PR" dirty="0" smtClean="0"/>
              <a:t>hermano</a:t>
            </a:r>
            <a:br>
              <a:rPr lang="es-PR" dirty="0" smtClean="0"/>
            </a:br>
            <a:r>
              <a:rPr lang="es-PR" dirty="0" smtClean="0"/>
              <a:t>(</a:t>
            </a:r>
            <a:r>
              <a:rPr lang="es-PR" dirty="0"/>
              <a:t>Filemón 13-16</a:t>
            </a:r>
            <a:r>
              <a:rPr lang="es-PR" dirty="0" smtClean="0"/>
              <a:t>)</a:t>
            </a:r>
          </a:p>
        </p:txBody>
      </p:sp>
      <p:sp>
        <p:nvSpPr>
          <p:cNvPr id="7" name="Content Placeholder 2"/>
          <p:cNvSpPr>
            <a:spLocks noGrp="1"/>
          </p:cNvSpPr>
          <p:nvPr>
            <p:ph idx="1"/>
          </p:nvPr>
        </p:nvSpPr>
        <p:spPr>
          <a:xfrm>
            <a:off x="76200" y="2057400"/>
            <a:ext cx="8686800" cy="4114800"/>
          </a:xfrm>
        </p:spPr>
        <p:txBody>
          <a:bodyPr/>
          <a:lstStyle/>
          <a:p>
            <a:r>
              <a:rPr lang="es-ES" dirty="0"/>
              <a:t>Para que tu bondad no fuera como por obligación, sino de buena voluntad (</a:t>
            </a:r>
            <a:r>
              <a:rPr lang="es-ES" dirty="0">
                <a:solidFill>
                  <a:schemeClr val="tx2"/>
                </a:solidFill>
              </a:rPr>
              <a:t>v. 14</a:t>
            </a:r>
            <a:r>
              <a:rPr lang="es-ES" dirty="0" smtClean="0"/>
              <a:t>).</a:t>
            </a:r>
          </a:p>
          <a:p>
            <a:pPr lvl="1"/>
            <a:r>
              <a:rPr lang="es-ES" dirty="0" smtClean="0"/>
              <a:t>Probablemente </a:t>
            </a:r>
            <a:r>
              <a:rPr lang="es-ES" dirty="0"/>
              <a:t>el término obligación se refiera a que Pablo podría haber mantenido a Onésimo con él y justificar su proceder en la convicción de que Filemón aprobaría tal conducta. </a:t>
            </a:r>
            <a:endParaRPr lang="es-ES" dirty="0" smtClean="0"/>
          </a:p>
          <a:p>
            <a:pPr lvl="1"/>
            <a:r>
              <a:rPr lang="es-ES" dirty="0" smtClean="0"/>
              <a:t>Sin </a:t>
            </a:r>
            <a:r>
              <a:rPr lang="es-ES" dirty="0"/>
              <a:t>embargo, no lo hace, actúa como todo un honesto caballero cristiano, entrega lo que no le pertenece y debe devolver</a:t>
            </a:r>
            <a:r>
              <a:rPr lang="es-ES" dirty="0" smtClean="0"/>
              <a:t>. (Carro)</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25</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Tree>
    <p:extLst>
      <p:ext uri="{BB962C8B-B14F-4D97-AF65-F5344CB8AC3E}">
        <p14:creationId xmlns:p14="http://schemas.microsoft.com/office/powerpoint/2010/main" val="3630468202"/>
      </p:ext>
    </p:extLst>
  </p:cSld>
  <p:clrMapOvr>
    <a:overrideClrMapping bg1="lt1" tx1="dk1" bg2="lt2" tx2="dk2" accent1="accent1" accent2="accent2" accent3="accent3" accent4="accent4" accent5="accent5" accent6="accent6" hlink="hlink" folHlink="folHlink"/>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1219200" y="228600"/>
            <a:ext cx="6661151" cy="1462087"/>
          </a:xfrm>
        </p:spPr>
        <p:txBody>
          <a:bodyPr/>
          <a:lstStyle/>
          <a:p>
            <a:pPr marL="742950" indent="-742950">
              <a:spcAft>
                <a:spcPts val="600"/>
              </a:spcAft>
              <a:buFont typeface="+mj-lt"/>
              <a:buAutoNum type="arabicPeriod" startAt="3"/>
            </a:pPr>
            <a:r>
              <a:rPr lang="es-PR" dirty="0"/>
              <a:t>De esclavo a </a:t>
            </a:r>
            <a:r>
              <a:rPr lang="es-PR" dirty="0" smtClean="0"/>
              <a:t>hermano</a:t>
            </a:r>
            <a:br>
              <a:rPr lang="es-PR" dirty="0" smtClean="0"/>
            </a:br>
            <a:r>
              <a:rPr lang="es-PR" dirty="0" smtClean="0"/>
              <a:t>(</a:t>
            </a:r>
            <a:r>
              <a:rPr lang="es-PR" dirty="0"/>
              <a:t>Filemón 13-16</a:t>
            </a:r>
            <a:r>
              <a:rPr lang="es-PR" dirty="0" smtClean="0"/>
              <a:t>)</a:t>
            </a:r>
          </a:p>
        </p:txBody>
      </p:sp>
      <p:sp>
        <p:nvSpPr>
          <p:cNvPr id="7" name="Content Placeholder 2"/>
          <p:cNvSpPr>
            <a:spLocks noGrp="1"/>
          </p:cNvSpPr>
          <p:nvPr>
            <p:ph idx="1"/>
          </p:nvPr>
        </p:nvSpPr>
        <p:spPr>
          <a:xfrm>
            <a:off x="76199" y="2057400"/>
            <a:ext cx="8686801" cy="4114800"/>
          </a:xfrm>
        </p:spPr>
        <p:txBody>
          <a:bodyPr/>
          <a:lstStyle/>
          <a:p>
            <a:r>
              <a:rPr lang="es-ES" dirty="0"/>
              <a:t>Para que lo recibas ahora para siempre (</a:t>
            </a:r>
            <a:r>
              <a:rPr lang="es-ES" dirty="0">
                <a:solidFill>
                  <a:schemeClr val="tx2"/>
                </a:solidFill>
              </a:rPr>
              <a:t>v. 15</a:t>
            </a:r>
            <a:r>
              <a:rPr lang="es-ES" dirty="0"/>
              <a:t>). </a:t>
            </a:r>
            <a:endParaRPr lang="es-ES" dirty="0" smtClean="0"/>
          </a:p>
          <a:p>
            <a:pPr lvl="1"/>
            <a:r>
              <a:rPr lang="es-ES" dirty="0" smtClean="0"/>
              <a:t>La </a:t>
            </a:r>
            <a:r>
              <a:rPr lang="es-ES" dirty="0"/>
              <a:t>palabra “recibir” (</a:t>
            </a:r>
            <a:r>
              <a:rPr lang="es-ES" dirty="0" err="1"/>
              <a:t>apéco</a:t>
            </a:r>
            <a:r>
              <a:rPr lang="es-ES" dirty="0"/>
              <a:t> </a:t>
            </a:r>
            <a:r>
              <a:rPr lang="es-ES" baseline="30000" dirty="0"/>
              <a:t>568</a:t>
            </a:r>
            <a:r>
              <a:rPr lang="es-ES" dirty="0"/>
              <a:t>) se relaciona con el acto de recibir en la mano en forma de pago una suma de dinero. </a:t>
            </a:r>
            <a:endParaRPr lang="es-ES" dirty="0" smtClean="0"/>
          </a:p>
          <a:p>
            <a:pPr lvl="1"/>
            <a:r>
              <a:rPr lang="es-ES" dirty="0" smtClean="0"/>
              <a:t>Filemón </a:t>
            </a:r>
            <a:r>
              <a:rPr lang="es-ES" dirty="0"/>
              <a:t>había perdido un esclavo, pero ahora recibe más que un esclavo, recibe a un hermano amado… tanto en la carne como en el Señor (</a:t>
            </a:r>
            <a:r>
              <a:rPr lang="es-ES" dirty="0">
                <a:solidFill>
                  <a:schemeClr val="tx2"/>
                </a:solidFill>
              </a:rPr>
              <a:t>v. 16</a:t>
            </a:r>
            <a:r>
              <a:rPr lang="es-ES" dirty="0"/>
              <a:t>). Eso es recibir muchísimo más que cualquier cantidad de dinero</a:t>
            </a:r>
            <a:r>
              <a:rPr lang="es-ES" dirty="0" smtClean="0"/>
              <a:t>. (Carro)</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26</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Tree>
    <p:extLst>
      <p:ext uri="{BB962C8B-B14F-4D97-AF65-F5344CB8AC3E}">
        <p14:creationId xmlns:p14="http://schemas.microsoft.com/office/powerpoint/2010/main" val="3209394348"/>
      </p:ext>
    </p:extLst>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1219200" y="228600"/>
            <a:ext cx="6661151" cy="1462087"/>
          </a:xfrm>
        </p:spPr>
        <p:txBody>
          <a:bodyPr/>
          <a:lstStyle/>
          <a:p>
            <a:pPr marL="742950" indent="-742950">
              <a:spcAft>
                <a:spcPts val="600"/>
              </a:spcAft>
              <a:buFont typeface="+mj-lt"/>
              <a:buAutoNum type="arabicPeriod" startAt="3"/>
            </a:pPr>
            <a:r>
              <a:rPr lang="es-PR" dirty="0"/>
              <a:t>De esclavo a </a:t>
            </a:r>
            <a:r>
              <a:rPr lang="es-PR" dirty="0" smtClean="0"/>
              <a:t>hermano</a:t>
            </a:r>
            <a:br>
              <a:rPr lang="es-PR" dirty="0" smtClean="0"/>
            </a:br>
            <a:r>
              <a:rPr lang="es-PR" dirty="0" smtClean="0"/>
              <a:t>(</a:t>
            </a:r>
            <a:r>
              <a:rPr lang="es-PR" dirty="0"/>
              <a:t>Filemón 13-16</a:t>
            </a:r>
            <a:r>
              <a:rPr lang="es-PR" dirty="0" smtClean="0"/>
              <a:t>)</a:t>
            </a:r>
          </a:p>
        </p:txBody>
      </p:sp>
      <p:sp>
        <p:nvSpPr>
          <p:cNvPr id="7" name="Content Placeholder 2"/>
          <p:cNvSpPr>
            <a:spLocks noGrp="1"/>
          </p:cNvSpPr>
          <p:nvPr>
            <p:ph idx="1"/>
          </p:nvPr>
        </p:nvSpPr>
        <p:spPr>
          <a:xfrm>
            <a:off x="76199" y="2057400"/>
            <a:ext cx="8686801" cy="4114800"/>
          </a:xfrm>
        </p:spPr>
        <p:txBody>
          <a:bodyPr/>
          <a:lstStyle/>
          <a:p>
            <a:r>
              <a:rPr lang="es-ES" dirty="0"/>
              <a:t>Para que lo recibas ahora para siempre (</a:t>
            </a:r>
            <a:r>
              <a:rPr lang="es-ES" dirty="0">
                <a:solidFill>
                  <a:schemeClr val="tx2"/>
                </a:solidFill>
              </a:rPr>
              <a:t>v. 15</a:t>
            </a:r>
            <a:r>
              <a:rPr lang="es-ES" dirty="0"/>
              <a:t>). </a:t>
            </a:r>
            <a:endParaRPr lang="es-ES" dirty="0" smtClean="0"/>
          </a:p>
          <a:p>
            <a:pPr lvl="1"/>
            <a:r>
              <a:rPr lang="es-ES" dirty="0" smtClean="0"/>
              <a:t>Aunque </a:t>
            </a:r>
            <a:r>
              <a:rPr lang="es-ES" dirty="0"/>
              <a:t>Pablo no </a:t>
            </a:r>
            <a:r>
              <a:rPr lang="es-ES" dirty="0" smtClean="0"/>
              <a:t>pide la </a:t>
            </a:r>
            <a:r>
              <a:rPr lang="es-ES" dirty="0"/>
              <a:t>libertad para Onésimo, ni siquiera porque ahora es un cristiano, sí sugiere que las relaciones entre el obrero y el patrón deben ser radicalmente modificadas. </a:t>
            </a:r>
            <a:endParaRPr lang="es-ES" dirty="0" smtClean="0"/>
          </a:p>
          <a:p>
            <a:pPr lvl="1"/>
            <a:r>
              <a:rPr lang="es-ES" dirty="0" smtClean="0"/>
              <a:t>Por </a:t>
            </a:r>
            <a:r>
              <a:rPr lang="es-ES" dirty="0"/>
              <a:t>las leyes terrenales Onésimo es una parte de la </a:t>
            </a:r>
            <a:r>
              <a:rPr lang="es-ES" dirty="0" smtClean="0"/>
              <a:t>familia </a:t>
            </a:r>
            <a:r>
              <a:rPr lang="es-ES" dirty="0"/>
              <a:t>de Filemón, las relaciones entre ambos </a:t>
            </a:r>
            <a:r>
              <a:rPr lang="es-ES" dirty="0" smtClean="0"/>
              <a:t>deben </a:t>
            </a:r>
            <a:r>
              <a:rPr lang="es-ES" dirty="0"/>
              <a:t>ser distintas por cuanto tienen a un Amo común quien es el Señor de ambos</a:t>
            </a:r>
            <a:r>
              <a:rPr lang="es-ES" dirty="0" smtClean="0"/>
              <a:t>. (Carro)</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27</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Tree>
    <p:extLst>
      <p:ext uri="{BB962C8B-B14F-4D97-AF65-F5344CB8AC3E}">
        <p14:creationId xmlns:p14="http://schemas.microsoft.com/office/powerpoint/2010/main" val="3746372766"/>
      </p:ext>
    </p:extLst>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76200" y="1981200"/>
            <a:ext cx="8686800" cy="4114800"/>
          </a:xfrm>
        </p:spPr>
        <p:txBody>
          <a:bodyPr/>
          <a:lstStyle/>
          <a:p>
            <a:pPr>
              <a:buNone/>
            </a:pPr>
            <a:r>
              <a:rPr lang="es-ES" sz="4000" dirty="0" smtClean="0"/>
              <a:t>	</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28</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0" name="Rectangle 2"/>
          <p:cNvSpPr>
            <a:spLocks noGrp="1" noChangeArrowheads="1"/>
          </p:cNvSpPr>
          <p:nvPr>
            <p:ph type="title"/>
          </p:nvPr>
        </p:nvSpPr>
        <p:spPr>
          <a:xfrm>
            <a:off x="1219200" y="228600"/>
            <a:ext cx="7315200" cy="1462087"/>
          </a:xfrm>
        </p:spPr>
        <p:txBody>
          <a:bodyPr/>
          <a:lstStyle/>
          <a:p>
            <a:pPr marL="742950" indent="-742950">
              <a:spcAft>
                <a:spcPts val="600"/>
              </a:spcAft>
              <a:buFont typeface="+mj-lt"/>
              <a:buAutoNum type="arabicPeriod" startAt="4"/>
            </a:pPr>
            <a:r>
              <a:rPr lang="es-PR" dirty="0"/>
              <a:t>De deudas a </a:t>
            </a:r>
            <a:r>
              <a:rPr lang="es-PR" dirty="0" smtClean="0"/>
              <a:t>deudas   (</a:t>
            </a:r>
            <a:r>
              <a:rPr lang="es-PR" dirty="0"/>
              <a:t>Filemón 17-20)</a:t>
            </a:r>
            <a:endParaRPr lang="es-PR" dirty="0" smtClean="0"/>
          </a:p>
        </p:txBody>
      </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1447800" y="1905000"/>
            <a:ext cx="6172200" cy="4907756"/>
          </a:xfrm>
          <a:prstGeom prst="rect">
            <a:avLst/>
          </a:prstGeom>
        </p:spPr>
      </p:pic>
    </p:spTree>
    <p:extLst>
      <p:ext uri="{BB962C8B-B14F-4D97-AF65-F5344CB8AC3E}">
        <p14:creationId xmlns:p14="http://schemas.microsoft.com/office/powerpoint/2010/main" val="1478086544"/>
      </p:ext>
    </p:extLst>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76200" y="2057400"/>
            <a:ext cx="8686800" cy="3429000"/>
          </a:xfrm>
        </p:spPr>
        <p:txBody>
          <a:bodyPr/>
          <a:lstStyle/>
          <a:p>
            <a:pPr>
              <a:buNone/>
            </a:pPr>
            <a:r>
              <a:rPr lang="es-ES" dirty="0" smtClean="0"/>
              <a:t>	“</a:t>
            </a:r>
            <a:r>
              <a:rPr lang="es-ES" dirty="0"/>
              <a:t>Así que, si me tienes por compañero, recíbele como a mí mismo. Y si en algo te dañó, o te debe, ponlo a mi cuenta. Yo Pablo lo escribo de mi mano, yo lo pagaré; por no decirte que aun tú mismo te me debes también. Sí, hermano, tenga yo algún provecho de ti en el Señor; conforta mi corazón en el Señor</a:t>
            </a:r>
            <a:r>
              <a:rPr lang="es-ES" dirty="0" smtClean="0"/>
              <a:t>.”</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29</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0" name="Rectangle 2"/>
          <p:cNvSpPr>
            <a:spLocks noGrp="1" noChangeArrowheads="1"/>
          </p:cNvSpPr>
          <p:nvPr>
            <p:ph type="title"/>
          </p:nvPr>
        </p:nvSpPr>
        <p:spPr>
          <a:xfrm>
            <a:off x="1219200" y="228600"/>
            <a:ext cx="7315200" cy="1462087"/>
          </a:xfrm>
        </p:spPr>
        <p:txBody>
          <a:bodyPr/>
          <a:lstStyle/>
          <a:p>
            <a:pPr marL="742950" indent="-742950">
              <a:spcAft>
                <a:spcPts val="600"/>
              </a:spcAft>
              <a:buFont typeface="+mj-lt"/>
              <a:buAutoNum type="arabicPeriod" startAt="4"/>
            </a:pPr>
            <a:r>
              <a:rPr lang="es-PR" dirty="0"/>
              <a:t>De deudas a </a:t>
            </a:r>
            <a:r>
              <a:rPr lang="es-PR" dirty="0" smtClean="0"/>
              <a:t>deudas   (</a:t>
            </a:r>
            <a:r>
              <a:rPr lang="es-PR" dirty="0"/>
              <a:t>Filemón 17-20)</a:t>
            </a:r>
            <a:endParaRPr lang="es-PR" dirty="0" smtClean="0"/>
          </a:p>
        </p:txBody>
      </p:sp>
    </p:spTree>
    <p:extLst>
      <p:ext uri="{BB962C8B-B14F-4D97-AF65-F5344CB8AC3E}">
        <p14:creationId xmlns:p14="http://schemas.microsoft.com/office/powerpoint/2010/main" val="3951913560"/>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Texto clave</a:t>
            </a:r>
            <a:endParaRPr lang="es-PR" dirty="0"/>
          </a:p>
        </p:txBody>
      </p:sp>
      <p:sp>
        <p:nvSpPr>
          <p:cNvPr id="6" name="Content Placeholder 5"/>
          <p:cNvSpPr>
            <a:spLocks noGrp="1"/>
          </p:cNvSpPr>
          <p:nvPr>
            <p:ph idx="1"/>
          </p:nvPr>
        </p:nvSpPr>
        <p:spPr>
          <a:xfrm>
            <a:off x="228600" y="2286000"/>
            <a:ext cx="8610600" cy="2362200"/>
          </a:xfrm>
        </p:spPr>
        <p:txBody>
          <a:bodyPr/>
          <a:lstStyle/>
          <a:p>
            <a:pPr>
              <a:buNone/>
            </a:pPr>
            <a:r>
              <a:rPr lang="es-ES" sz="5400" dirty="0" smtClean="0"/>
              <a:t>	</a:t>
            </a:r>
            <a:r>
              <a:rPr lang="es-ES" dirty="0"/>
              <a:t>“te ruego por mi hijo Onésimo, a quien engendré en mis prisiones</a:t>
            </a:r>
            <a:r>
              <a:rPr lang="es-ES" dirty="0" smtClean="0"/>
              <a:t>, el </a:t>
            </a:r>
            <a:r>
              <a:rPr lang="es-ES" dirty="0"/>
              <a:t>cual en otro tiempo te fue inútil, pero ahora a ti y a mí nos es útil,” (</a:t>
            </a:r>
            <a:r>
              <a:rPr lang="es-ES" dirty="0">
                <a:solidFill>
                  <a:schemeClr val="tx2"/>
                </a:solidFill>
              </a:rPr>
              <a:t>Filemón 10–11, RVR60</a:t>
            </a:r>
            <a:r>
              <a:rPr lang="es-ES" dirty="0" smtClean="0"/>
              <a:t>)</a:t>
            </a:r>
            <a:endParaRPr lang="es-ES" dirty="0"/>
          </a:p>
        </p:txBody>
      </p:sp>
      <p:sp>
        <p:nvSpPr>
          <p:cNvPr id="5" name="Slide Number Placeholder 4"/>
          <p:cNvSpPr>
            <a:spLocks noGrp="1"/>
          </p:cNvSpPr>
          <p:nvPr>
            <p:ph type="sldNum" sz="quarter" idx="12"/>
          </p:nvPr>
        </p:nvSpPr>
        <p:spPr/>
        <p:txBody>
          <a:bodyPr/>
          <a:lstStyle/>
          <a:p>
            <a:pPr>
              <a:defRPr/>
            </a:pPr>
            <a:fld id="{01426BC6-9C44-4822-8B07-F963A8030F45}" type="slidenum">
              <a:rPr lang="en-US" smtClean="0"/>
              <a:pPr>
                <a:defRPr/>
              </a:pPr>
              <a:t>3</a:t>
            </a:fld>
            <a:endParaRPr lang="en-US"/>
          </a:p>
        </p:txBody>
      </p:sp>
    </p:spTree>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76200" y="1981200"/>
            <a:ext cx="8686800" cy="4114800"/>
          </a:xfrm>
        </p:spPr>
        <p:txBody>
          <a:bodyPr/>
          <a:lstStyle/>
          <a:p>
            <a:r>
              <a:rPr lang="es-ES" dirty="0" smtClean="0"/>
              <a:t>La </a:t>
            </a:r>
            <a:r>
              <a:rPr lang="es-ES" dirty="0"/>
              <a:t>seguridad y gozo que sentía </a:t>
            </a:r>
            <a:r>
              <a:rPr lang="es-ES" dirty="0" smtClean="0"/>
              <a:t>Pablo [debieron infundir] </a:t>
            </a:r>
            <a:r>
              <a:rPr lang="es-ES" dirty="0"/>
              <a:t>ánimo y determinación en Filemón. </a:t>
            </a:r>
            <a:endParaRPr lang="es-ES" dirty="0" smtClean="0"/>
          </a:p>
          <a:p>
            <a:pPr lvl="1"/>
            <a:r>
              <a:rPr lang="es-ES" dirty="0" smtClean="0"/>
              <a:t>La </a:t>
            </a:r>
            <a:r>
              <a:rPr lang="es-ES" dirty="0"/>
              <a:t>solicitud </a:t>
            </a:r>
            <a:r>
              <a:rPr lang="es-ES" dirty="0" smtClean="0"/>
              <a:t>no </a:t>
            </a:r>
            <a:r>
              <a:rPr lang="es-ES" dirty="0"/>
              <a:t>se basaba en el mérito de Onésimo, </a:t>
            </a:r>
            <a:r>
              <a:rPr lang="es-ES" dirty="0" smtClean="0"/>
              <a:t>[…] </a:t>
            </a:r>
            <a:r>
              <a:rPr lang="es-ES" dirty="0"/>
              <a:t>sino en la confianza que debía tener en Pablo mismo, éste asumía todo el riesgo. </a:t>
            </a:r>
            <a:endParaRPr lang="es-ES" dirty="0" smtClean="0"/>
          </a:p>
          <a:p>
            <a:pPr lvl="1"/>
            <a:r>
              <a:rPr lang="es-ES" dirty="0" smtClean="0"/>
              <a:t>Quería </a:t>
            </a:r>
            <a:r>
              <a:rPr lang="es-ES" dirty="0"/>
              <a:t>que lo recibiese en lugar suyo, como lo haría con él (</a:t>
            </a:r>
            <a:r>
              <a:rPr lang="es-ES" dirty="0">
                <a:solidFill>
                  <a:schemeClr val="tx2"/>
                </a:solidFill>
              </a:rPr>
              <a:t>17</a:t>
            </a:r>
            <a:r>
              <a:rPr lang="es-ES" dirty="0" smtClean="0"/>
              <a:t>). (</a:t>
            </a:r>
            <a:r>
              <a:rPr lang="es-ES" dirty="0" err="1" smtClean="0"/>
              <a:t>Lloret</a:t>
            </a:r>
            <a:r>
              <a:rPr lang="es-ES" dirty="0" smtClean="0"/>
              <a:t>)</a:t>
            </a:r>
            <a:endParaRPr lang="es-ES"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30</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0" name="Rectangle 2"/>
          <p:cNvSpPr>
            <a:spLocks noGrp="1" noChangeArrowheads="1"/>
          </p:cNvSpPr>
          <p:nvPr>
            <p:ph type="title"/>
          </p:nvPr>
        </p:nvSpPr>
        <p:spPr>
          <a:xfrm>
            <a:off x="1219200" y="228600"/>
            <a:ext cx="7315200" cy="1462087"/>
          </a:xfrm>
        </p:spPr>
        <p:txBody>
          <a:bodyPr/>
          <a:lstStyle/>
          <a:p>
            <a:pPr marL="742950" indent="-742950">
              <a:spcAft>
                <a:spcPts val="600"/>
              </a:spcAft>
              <a:buFont typeface="+mj-lt"/>
              <a:buAutoNum type="arabicPeriod" startAt="4"/>
            </a:pPr>
            <a:r>
              <a:rPr lang="es-PR" dirty="0"/>
              <a:t>De deudas a </a:t>
            </a:r>
            <a:r>
              <a:rPr lang="es-PR" dirty="0" smtClean="0"/>
              <a:t>deudas   (</a:t>
            </a:r>
            <a:r>
              <a:rPr lang="es-PR" dirty="0"/>
              <a:t>Filemón 17-20)</a:t>
            </a:r>
            <a:endParaRPr lang="es-PR" dirty="0" smtClean="0"/>
          </a:p>
        </p:txBody>
      </p:sp>
    </p:spTree>
    <p:extLst>
      <p:ext uri="{BB962C8B-B14F-4D97-AF65-F5344CB8AC3E}">
        <p14:creationId xmlns:p14="http://schemas.microsoft.com/office/powerpoint/2010/main" val="2384387"/>
      </p:ext>
    </p:extLst>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76200" y="1981200"/>
            <a:ext cx="8686800" cy="4114800"/>
          </a:xfrm>
        </p:spPr>
        <p:txBody>
          <a:bodyPr/>
          <a:lstStyle/>
          <a:p>
            <a:r>
              <a:rPr lang="es-ES" dirty="0" smtClean="0"/>
              <a:t>“</a:t>
            </a:r>
            <a:r>
              <a:rPr lang="es-ES" dirty="0"/>
              <a:t>Si me tienes por compañero”, no sugiere ninguna duda. </a:t>
            </a:r>
            <a:endParaRPr lang="es-ES" dirty="0" smtClean="0"/>
          </a:p>
          <a:p>
            <a:pPr lvl="1"/>
            <a:r>
              <a:rPr lang="es-ES" dirty="0" smtClean="0"/>
              <a:t>Posible traducción: “Por el </a:t>
            </a:r>
            <a:r>
              <a:rPr lang="es-ES" dirty="0"/>
              <a:t>compañerismo que gozamos, recibe a éste mi hijo como si fuera yo”. </a:t>
            </a:r>
            <a:endParaRPr lang="es-ES" dirty="0" smtClean="0"/>
          </a:p>
          <a:p>
            <a:pPr lvl="1"/>
            <a:r>
              <a:rPr lang="es-ES" dirty="0" smtClean="0"/>
              <a:t>La </a:t>
            </a:r>
            <a:r>
              <a:rPr lang="es-ES" dirty="0"/>
              <a:t>palabra “compañero” se refiere a una persona con quien se comparte lo que se tiene, porque son como </a:t>
            </a:r>
            <a:r>
              <a:rPr lang="es-ES" dirty="0" smtClean="0"/>
              <a:t>socios; </a:t>
            </a:r>
            <a:r>
              <a:rPr lang="es-ES" dirty="0"/>
              <a:t>implica responsabilidades mutuas. </a:t>
            </a:r>
            <a:endParaRPr lang="es-ES" dirty="0" smtClean="0"/>
          </a:p>
          <a:p>
            <a:pPr lvl="1"/>
            <a:r>
              <a:rPr lang="es-ES" dirty="0" smtClean="0"/>
              <a:t>Pablo pide </a:t>
            </a:r>
            <a:r>
              <a:rPr lang="es-ES" dirty="0"/>
              <a:t>a Filemón que </a:t>
            </a:r>
            <a:r>
              <a:rPr lang="es-ES" dirty="0" smtClean="0"/>
              <a:t>reciba a Onésimo  como su </a:t>
            </a:r>
            <a:r>
              <a:rPr lang="es-ES" dirty="0"/>
              <a:t>nuevo hermano en Cristo</a:t>
            </a:r>
            <a:r>
              <a:rPr lang="es-ES" dirty="0" smtClean="0"/>
              <a:t>. (</a:t>
            </a:r>
            <a:r>
              <a:rPr lang="es-ES" dirty="0" err="1" smtClean="0"/>
              <a:t>Lloret</a:t>
            </a:r>
            <a:r>
              <a:rPr lang="es-ES" dirty="0" smtClean="0"/>
              <a:t>)</a:t>
            </a:r>
            <a:endParaRPr lang="es-ES"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31</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0" name="Rectangle 2"/>
          <p:cNvSpPr>
            <a:spLocks noGrp="1" noChangeArrowheads="1"/>
          </p:cNvSpPr>
          <p:nvPr>
            <p:ph type="title"/>
          </p:nvPr>
        </p:nvSpPr>
        <p:spPr>
          <a:xfrm>
            <a:off x="1219200" y="228600"/>
            <a:ext cx="7315200" cy="1462087"/>
          </a:xfrm>
        </p:spPr>
        <p:txBody>
          <a:bodyPr/>
          <a:lstStyle/>
          <a:p>
            <a:pPr marL="742950" indent="-742950">
              <a:spcAft>
                <a:spcPts val="600"/>
              </a:spcAft>
              <a:buFont typeface="+mj-lt"/>
              <a:buAutoNum type="arabicPeriod" startAt="4"/>
            </a:pPr>
            <a:r>
              <a:rPr lang="es-PR" dirty="0"/>
              <a:t>De deudas a </a:t>
            </a:r>
            <a:r>
              <a:rPr lang="es-PR" dirty="0" smtClean="0"/>
              <a:t>deudas   (</a:t>
            </a:r>
            <a:r>
              <a:rPr lang="es-PR" dirty="0"/>
              <a:t>Filemón 17-20)</a:t>
            </a:r>
            <a:endParaRPr lang="es-PR" dirty="0" smtClean="0"/>
          </a:p>
        </p:txBody>
      </p:sp>
    </p:spTree>
    <p:extLst>
      <p:ext uri="{BB962C8B-B14F-4D97-AF65-F5344CB8AC3E}">
        <p14:creationId xmlns:p14="http://schemas.microsoft.com/office/powerpoint/2010/main" val="1226926286"/>
      </p:ext>
    </p:extLst>
  </p:cSld>
  <p:clrMapOvr>
    <a:masterClrMapping/>
  </p:clrMapOvr>
  <p:transition spd="slow">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76200" y="1981200"/>
            <a:ext cx="8686800" cy="4114800"/>
          </a:xfrm>
        </p:spPr>
        <p:txBody>
          <a:bodyPr/>
          <a:lstStyle/>
          <a:p>
            <a:r>
              <a:rPr lang="es-ES" dirty="0"/>
              <a:t>Transformación de su concepto de honestidad, </a:t>
            </a:r>
            <a:r>
              <a:rPr lang="es-ES" dirty="0" smtClean="0"/>
              <a:t>(</a:t>
            </a:r>
            <a:r>
              <a:rPr lang="es-ES" dirty="0" smtClean="0">
                <a:solidFill>
                  <a:schemeClr val="tx2"/>
                </a:solidFill>
              </a:rPr>
              <a:t>vv</a:t>
            </a:r>
            <a:r>
              <a:rPr lang="es-ES" dirty="0">
                <a:solidFill>
                  <a:schemeClr val="tx2"/>
                </a:solidFill>
              </a:rPr>
              <a:t>. 18, </a:t>
            </a:r>
            <a:r>
              <a:rPr lang="es-ES" dirty="0" smtClean="0">
                <a:solidFill>
                  <a:schemeClr val="tx2"/>
                </a:solidFill>
              </a:rPr>
              <a:t>19</a:t>
            </a:r>
            <a:r>
              <a:rPr lang="es-ES" dirty="0" smtClean="0"/>
              <a:t>)</a:t>
            </a:r>
            <a:endParaRPr lang="es-ES" dirty="0"/>
          </a:p>
          <a:p>
            <a:pPr lvl="1"/>
            <a:r>
              <a:rPr lang="es-ES" dirty="0" smtClean="0"/>
              <a:t>¿</a:t>
            </a:r>
            <a:r>
              <a:rPr lang="es-ES" dirty="0"/>
              <a:t>Cómo podía Pablo prometer yo lo pagaré siendo que se encontraba en la prisión y ya anciano? </a:t>
            </a:r>
            <a:endParaRPr lang="es-ES" dirty="0" smtClean="0"/>
          </a:p>
          <a:p>
            <a:pPr lvl="1"/>
            <a:r>
              <a:rPr lang="es-ES" dirty="0" smtClean="0"/>
              <a:t>Sabemos que </a:t>
            </a:r>
            <a:r>
              <a:rPr lang="es-ES" dirty="0"/>
              <a:t>trabajó </a:t>
            </a:r>
            <a:r>
              <a:rPr lang="es-ES" dirty="0" smtClean="0"/>
              <a:t>haciendo tiendas y que </a:t>
            </a:r>
            <a:r>
              <a:rPr lang="es-ES" dirty="0"/>
              <a:t>la iglesia de </a:t>
            </a:r>
            <a:r>
              <a:rPr lang="es-ES" dirty="0" err="1"/>
              <a:t>Filipos</a:t>
            </a:r>
            <a:r>
              <a:rPr lang="es-ES" dirty="0"/>
              <a:t> le ayudó algunas veces, pero, ¿había ahorrado lo suficiente? </a:t>
            </a:r>
            <a:r>
              <a:rPr lang="es-ES" dirty="0" smtClean="0"/>
              <a:t>(Carro)</a:t>
            </a:r>
            <a:endParaRPr lang="es-ES"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32</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0" name="Rectangle 2"/>
          <p:cNvSpPr>
            <a:spLocks noGrp="1" noChangeArrowheads="1"/>
          </p:cNvSpPr>
          <p:nvPr>
            <p:ph type="title"/>
          </p:nvPr>
        </p:nvSpPr>
        <p:spPr>
          <a:xfrm>
            <a:off x="1219200" y="228600"/>
            <a:ext cx="7315200" cy="1462087"/>
          </a:xfrm>
        </p:spPr>
        <p:txBody>
          <a:bodyPr/>
          <a:lstStyle/>
          <a:p>
            <a:pPr marL="742950" indent="-742950">
              <a:spcAft>
                <a:spcPts val="600"/>
              </a:spcAft>
              <a:buFont typeface="+mj-lt"/>
              <a:buAutoNum type="arabicPeriod" startAt="4"/>
            </a:pPr>
            <a:r>
              <a:rPr lang="es-PR" dirty="0"/>
              <a:t>De deudas a </a:t>
            </a:r>
            <a:r>
              <a:rPr lang="es-PR" dirty="0" smtClean="0"/>
              <a:t>deudas   (</a:t>
            </a:r>
            <a:r>
              <a:rPr lang="es-PR" dirty="0"/>
              <a:t>Filemón 17-20)</a:t>
            </a:r>
            <a:endParaRPr lang="es-PR" dirty="0" smtClean="0"/>
          </a:p>
        </p:txBody>
      </p:sp>
    </p:spTree>
    <p:extLst>
      <p:ext uri="{BB962C8B-B14F-4D97-AF65-F5344CB8AC3E}">
        <p14:creationId xmlns:p14="http://schemas.microsoft.com/office/powerpoint/2010/main" val="3230452704"/>
      </p:ext>
    </p:extLst>
  </p:cSld>
  <p:clrMapOvr>
    <a:masterClrMapping/>
  </p:clrMapOvr>
  <p:transition spd="slow">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76200" y="1981200"/>
            <a:ext cx="8686800" cy="4114800"/>
          </a:xfrm>
        </p:spPr>
        <p:txBody>
          <a:bodyPr/>
          <a:lstStyle/>
          <a:p>
            <a:r>
              <a:rPr lang="es-ES" dirty="0"/>
              <a:t>Transformación de su concepto de honestidad, </a:t>
            </a:r>
            <a:r>
              <a:rPr lang="es-ES" dirty="0" smtClean="0"/>
              <a:t>(</a:t>
            </a:r>
            <a:r>
              <a:rPr lang="es-ES" dirty="0" smtClean="0">
                <a:solidFill>
                  <a:schemeClr val="tx2"/>
                </a:solidFill>
              </a:rPr>
              <a:t>vv</a:t>
            </a:r>
            <a:r>
              <a:rPr lang="es-ES" dirty="0">
                <a:solidFill>
                  <a:schemeClr val="tx2"/>
                </a:solidFill>
              </a:rPr>
              <a:t>. 18, </a:t>
            </a:r>
            <a:r>
              <a:rPr lang="es-ES" dirty="0" smtClean="0">
                <a:solidFill>
                  <a:schemeClr val="tx2"/>
                </a:solidFill>
              </a:rPr>
              <a:t>19</a:t>
            </a:r>
            <a:r>
              <a:rPr lang="es-ES" dirty="0" smtClean="0"/>
              <a:t>)</a:t>
            </a:r>
            <a:endParaRPr lang="es-ES" dirty="0"/>
          </a:p>
          <a:p>
            <a:pPr lvl="1"/>
            <a:r>
              <a:rPr lang="es-ES" dirty="0" smtClean="0"/>
              <a:t>A </a:t>
            </a:r>
            <a:r>
              <a:rPr lang="es-ES" dirty="0"/>
              <a:t>la verdad, no se sabe cómo pensaba conseguir ese dinero, pero es posible que contara con la ofrenda de los filipenses, o con el trabajo que pudiera realizar con sus propias manos después de su salida de la cárcel si fuera necesario. </a:t>
            </a:r>
            <a:endParaRPr lang="es-ES" dirty="0" smtClean="0"/>
          </a:p>
          <a:p>
            <a:pPr lvl="1"/>
            <a:r>
              <a:rPr lang="es-ES" dirty="0" smtClean="0"/>
              <a:t>Algunas evidencias </a:t>
            </a:r>
            <a:r>
              <a:rPr lang="es-ES" dirty="0"/>
              <a:t>en el </a:t>
            </a:r>
            <a:r>
              <a:rPr lang="es-ES" dirty="0" err="1" smtClean="0"/>
              <a:t>NTde</a:t>
            </a:r>
            <a:r>
              <a:rPr lang="es-ES" dirty="0" smtClean="0"/>
              <a:t> </a:t>
            </a:r>
            <a:r>
              <a:rPr lang="es-ES" dirty="0"/>
              <a:t>que Pablo contaba con algunos recursos económicos (</a:t>
            </a:r>
            <a:r>
              <a:rPr lang="es-ES" dirty="0">
                <a:solidFill>
                  <a:schemeClr val="tx2"/>
                </a:solidFill>
              </a:rPr>
              <a:t>Filipenses 4:12; Hechos 24:26; 28:30</a:t>
            </a:r>
            <a:r>
              <a:rPr lang="es-ES" dirty="0" smtClean="0"/>
              <a:t>). (</a:t>
            </a:r>
            <a:r>
              <a:rPr lang="es-ES" dirty="0" err="1" smtClean="0"/>
              <a:t>Lloret</a:t>
            </a:r>
            <a:r>
              <a:rPr lang="es-ES" dirty="0" smtClean="0"/>
              <a:t>)</a:t>
            </a:r>
            <a:endParaRPr lang="es-ES"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33</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0" name="Rectangle 2"/>
          <p:cNvSpPr>
            <a:spLocks noGrp="1" noChangeArrowheads="1"/>
          </p:cNvSpPr>
          <p:nvPr>
            <p:ph type="title"/>
          </p:nvPr>
        </p:nvSpPr>
        <p:spPr>
          <a:xfrm>
            <a:off x="1219200" y="228600"/>
            <a:ext cx="7315200" cy="1462087"/>
          </a:xfrm>
        </p:spPr>
        <p:txBody>
          <a:bodyPr/>
          <a:lstStyle/>
          <a:p>
            <a:pPr marL="742950" indent="-742950">
              <a:spcAft>
                <a:spcPts val="600"/>
              </a:spcAft>
              <a:buFont typeface="+mj-lt"/>
              <a:buAutoNum type="arabicPeriod" startAt="4"/>
            </a:pPr>
            <a:r>
              <a:rPr lang="es-PR" dirty="0"/>
              <a:t>De deudas a </a:t>
            </a:r>
            <a:r>
              <a:rPr lang="es-PR" dirty="0" smtClean="0"/>
              <a:t>deudas   (</a:t>
            </a:r>
            <a:r>
              <a:rPr lang="es-PR" dirty="0"/>
              <a:t>Filemón 17-20)</a:t>
            </a:r>
            <a:endParaRPr lang="es-PR" dirty="0" smtClean="0"/>
          </a:p>
        </p:txBody>
      </p:sp>
    </p:spTree>
    <p:extLst>
      <p:ext uri="{BB962C8B-B14F-4D97-AF65-F5344CB8AC3E}">
        <p14:creationId xmlns:p14="http://schemas.microsoft.com/office/powerpoint/2010/main" val="1171554398"/>
      </p:ext>
    </p:extLst>
  </p:cSld>
  <p:clrMapOvr>
    <a:masterClrMapping/>
  </p:clrMapOvr>
  <p:transition spd="slow">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76200" y="1981200"/>
            <a:ext cx="8686800" cy="4114800"/>
          </a:xfrm>
        </p:spPr>
        <p:txBody>
          <a:bodyPr/>
          <a:lstStyle/>
          <a:p>
            <a:r>
              <a:rPr lang="es-ES" dirty="0"/>
              <a:t>Sí, hermano, yo quisiera tener este beneficio de ti en el Señor (</a:t>
            </a:r>
            <a:r>
              <a:rPr lang="es-ES" dirty="0">
                <a:solidFill>
                  <a:schemeClr val="tx2"/>
                </a:solidFill>
              </a:rPr>
              <a:t>v. 20</a:t>
            </a:r>
            <a:r>
              <a:rPr lang="es-ES" dirty="0"/>
              <a:t>). </a:t>
            </a:r>
            <a:endParaRPr lang="es-ES" dirty="0" smtClean="0"/>
          </a:p>
          <a:p>
            <a:pPr lvl="1"/>
            <a:r>
              <a:rPr lang="es-ES" dirty="0" smtClean="0"/>
              <a:t>Una </a:t>
            </a:r>
            <a:r>
              <a:rPr lang="es-ES" dirty="0"/>
              <a:t>expresión </a:t>
            </a:r>
            <a:r>
              <a:rPr lang="es-ES" dirty="0" smtClean="0"/>
              <a:t>con </a:t>
            </a:r>
            <a:r>
              <a:rPr lang="es-ES" dirty="0"/>
              <a:t>la cual Pablo se identifica estrechamente con la causa de Onésimo</a:t>
            </a:r>
            <a:r>
              <a:rPr lang="es-ES" dirty="0" smtClean="0"/>
              <a:t>.</a:t>
            </a:r>
          </a:p>
          <a:p>
            <a:pPr lvl="1"/>
            <a:r>
              <a:rPr lang="es-ES" dirty="0" smtClean="0"/>
              <a:t>Además </a:t>
            </a:r>
            <a:r>
              <a:rPr lang="es-ES" dirty="0"/>
              <a:t>hace referencia a lo dicho en el </a:t>
            </a:r>
            <a:r>
              <a:rPr lang="es-ES" dirty="0">
                <a:solidFill>
                  <a:schemeClr val="tx2"/>
                </a:solidFill>
              </a:rPr>
              <a:t>v. 7</a:t>
            </a:r>
            <a:r>
              <a:rPr lang="es-ES" dirty="0"/>
              <a:t>. </a:t>
            </a:r>
            <a:endParaRPr lang="es-ES" dirty="0" smtClean="0"/>
          </a:p>
          <a:p>
            <a:pPr lvl="1"/>
            <a:r>
              <a:rPr lang="es-ES" dirty="0" smtClean="0"/>
              <a:t>Concederle </a:t>
            </a:r>
            <a:r>
              <a:rPr lang="es-ES" dirty="0"/>
              <a:t>la petición sería de gran aliento para Pablo en sus actuales circunstancias desfavorables y constituiría un estímulo para renovar sus esfuerzos en presentar a Cristo</a:t>
            </a:r>
            <a:r>
              <a:rPr lang="es-ES" dirty="0" smtClean="0"/>
              <a:t>. (Carro)</a:t>
            </a:r>
            <a:endParaRPr lang="es-ES"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34</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0" name="Rectangle 2"/>
          <p:cNvSpPr>
            <a:spLocks noGrp="1" noChangeArrowheads="1"/>
          </p:cNvSpPr>
          <p:nvPr>
            <p:ph type="title"/>
          </p:nvPr>
        </p:nvSpPr>
        <p:spPr>
          <a:xfrm>
            <a:off x="1219200" y="228600"/>
            <a:ext cx="7315200" cy="1462087"/>
          </a:xfrm>
        </p:spPr>
        <p:txBody>
          <a:bodyPr/>
          <a:lstStyle/>
          <a:p>
            <a:pPr marL="742950" indent="-742950">
              <a:spcAft>
                <a:spcPts val="600"/>
              </a:spcAft>
              <a:buFont typeface="+mj-lt"/>
              <a:buAutoNum type="arabicPeriod" startAt="4"/>
            </a:pPr>
            <a:r>
              <a:rPr lang="es-PR" dirty="0"/>
              <a:t>De deudas a </a:t>
            </a:r>
            <a:r>
              <a:rPr lang="es-PR" dirty="0" smtClean="0"/>
              <a:t>deudas   (</a:t>
            </a:r>
            <a:r>
              <a:rPr lang="es-PR" dirty="0"/>
              <a:t>Filemón 17-20)</a:t>
            </a:r>
            <a:endParaRPr lang="es-PR" dirty="0" smtClean="0"/>
          </a:p>
        </p:txBody>
      </p:sp>
    </p:spTree>
    <p:extLst>
      <p:ext uri="{BB962C8B-B14F-4D97-AF65-F5344CB8AC3E}">
        <p14:creationId xmlns:p14="http://schemas.microsoft.com/office/powerpoint/2010/main" val="3446045877"/>
      </p:ext>
    </p:extLst>
  </p:cSld>
  <p:clrMapOvr>
    <a:masterClrMapping/>
  </p:clrMapOvr>
  <p:transition spd="slow">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Aplicaciones</a:t>
            </a:r>
            <a:endParaRPr lang="es-PR" dirty="0"/>
          </a:p>
        </p:txBody>
      </p:sp>
      <p:sp>
        <p:nvSpPr>
          <p:cNvPr id="3" name="Content Placeholder 2"/>
          <p:cNvSpPr>
            <a:spLocks noGrp="1"/>
          </p:cNvSpPr>
          <p:nvPr>
            <p:ph idx="1"/>
          </p:nvPr>
        </p:nvSpPr>
        <p:spPr>
          <a:xfrm>
            <a:off x="457200" y="2286000"/>
            <a:ext cx="8305800" cy="4114800"/>
          </a:xfrm>
        </p:spPr>
        <p:txBody>
          <a:bodyPr/>
          <a:lstStyle/>
          <a:p>
            <a:pPr>
              <a:spcAft>
                <a:spcPts val="600"/>
              </a:spcAft>
            </a:pPr>
            <a:r>
              <a:rPr lang="es-PR" dirty="0" smtClean="0"/>
              <a:t>Según Pablo intercedió por Onésimo, as</a:t>
            </a:r>
            <a:r>
              <a:rPr lang="en-US" dirty="0" smtClean="0"/>
              <a:t>í Cristo </a:t>
            </a:r>
            <a:r>
              <a:rPr lang="es-PR" dirty="0" smtClean="0"/>
              <a:t>hizo</a:t>
            </a:r>
            <a:r>
              <a:rPr lang="en-US" dirty="0" smtClean="0"/>
              <a:t> </a:t>
            </a:r>
            <a:r>
              <a:rPr lang="es-PR" dirty="0" smtClean="0"/>
              <a:t>por nosotros.</a:t>
            </a:r>
          </a:p>
          <a:p>
            <a:pPr>
              <a:spcAft>
                <a:spcPts val="600"/>
              </a:spcAft>
            </a:pPr>
            <a:r>
              <a:rPr lang="es-PR" dirty="0" smtClean="0"/>
              <a:t>Aún bajo circunstancias difíciles se puede hacer obra de evangelización.</a:t>
            </a:r>
          </a:p>
          <a:p>
            <a:pPr>
              <a:spcAft>
                <a:spcPts val="600"/>
              </a:spcAft>
            </a:pPr>
            <a:r>
              <a:rPr lang="es-PR" dirty="0" smtClean="0"/>
              <a:t>Por la transformación en Cristo un inútil llega a ser útil.</a:t>
            </a:r>
          </a:p>
          <a:p>
            <a:pPr>
              <a:spcAft>
                <a:spcPts val="600"/>
              </a:spcAft>
            </a:pPr>
            <a:r>
              <a:rPr lang="es-PR" dirty="0" smtClean="0"/>
              <a:t>Los hijos de Dios son hermanos entre sí. </a:t>
            </a:r>
            <a:endParaRPr lang="es-PR" sz="2800" dirty="0" smtClean="0"/>
          </a:p>
        </p:txBody>
      </p:sp>
      <p:sp>
        <p:nvSpPr>
          <p:cNvPr id="4" name="Slide Number Placeholder 3"/>
          <p:cNvSpPr>
            <a:spLocks noGrp="1"/>
          </p:cNvSpPr>
          <p:nvPr>
            <p:ph type="sldNum" sz="quarter" idx="12"/>
          </p:nvPr>
        </p:nvSpPr>
        <p:spPr/>
        <p:txBody>
          <a:bodyPr/>
          <a:lstStyle/>
          <a:p>
            <a:fld id="{921E7F7E-33AA-4283-8B9E-027FB821B55F}" type="slidenum">
              <a:rPr lang="en-US" smtClean="0"/>
              <a:pPr/>
              <a:t>35</a:t>
            </a:fld>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rctx="PPT">
                                        <p:cTn id="11" dur="indefinite"/>
                                        <p:tgtEl>
                                          <p:spTgt spid="3">
                                            <p:txEl>
                                              <p:pRg st="0" end="0"/>
                                            </p:txEl>
                                          </p:spTgt>
                                        </p:tgtEl>
                                        <p:attrNameLst>
                                          <p:attrName>style.opacity</p:attrName>
                                        </p:attrNameLst>
                                      </p:cBhvr>
                                      <p:to>
                                        <p:strVal val="0.5"/>
                                      </p:to>
                                    </p:set>
                                    <p:animEffect filter="image" prLst="opacity: 0.5">
                                      <p:cBhvr rctx="IE">
                                        <p:cTn id="12" dur="indefinite"/>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mph" presetSubtype="0" nodeType="clickEffect">
                                  <p:stCondLst>
                                    <p:cond delay="0"/>
                                  </p:stCondLst>
                                  <p:childTnLst>
                                    <p:set>
                                      <p:cBhvr rctx="PPT">
                                        <p:cTn id="19" dur="indefinite"/>
                                        <p:tgtEl>
                                          <p:spTgt spid="3">
                                            <p:txEl>
                                              <p:pRg st="1" end="1"/>
                                            </p:txEl>
                                          </p:spTgt>
                                        </p:tgtEl>
                                        <p:attrNameLst>
                                          <p:attrName>style.opacity</p:attrName>
                                        </p:attrNameLst>
                                      </p:cBhvr>
                                      <p:to>
                                        <p:strVal val="0.5"/>
                                      </p:to>
                                    </p:set>
                                    <p:animEffect filter="image" prLst="opacity: 0.5">
                                      <p:cBhvr rctx="IE">
                                        <p:cTn id="20" dur="indefinite"/>
                                        <p:tgtEl>
                                          <p:spTgt spid="3">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2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mph" presetSubtype="0" nodeType="clickEffect">
                                  <p:stCondLst>
                                    <p:cond delay="0"/>
                                  </p:stCondLst>
                                  <p:childTnLst>
                                    <p:set>
                                      <p:cBhvr rctx="PPT">
                                        <p:cTn id="27" dur="indefinite"/>
                                        <p:tgtEl>
                                          <p:spTgt spid="3">
                                            <p:txEl>
                                              <p:pRg st="2" end="2"/>
                                            </p:txEl>
                                          </p:spTgt>
                                        </p:tgtEl>
                                        <p:attrNameLst>
                                          <p:attrName>style.opacity</p:attrName>
                                        </p:attrNameLst>
                                      </p:cBhvr>
                                      <p:to>
                                        <p:strVal val="0.5"/>
                                      </p:to>
                                    </p:set>
                                    <p:animEffect filter="image" prLst="opacity: 0.5">
                                      <p:cBhvr rctx="IE">
                                        <p:cTn id="28" dur="indefinite"/>
                                        <p:tgtEl>
                                          <p:spTgt spid="3">
                                            <p:txEl>
                                              <p:pRg st="2" end="2"/>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36</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smtClean="0"/>
              <a:t>Bibliografía</a:t>
            </a:r>
          </a:p>
        </p:txBody>
      </p:sp>
      <p:sp>
        <p:nvSpPr>
          <p:cNvPr id="260099" name="Rectangle 3"/>
          <p:cNvSpPr>
            <a:spLocks noGrp="1" noChangeArrowheads="1"/>
          </p:cNvSpPr>
          <p:nvPr>
            <p:ph type="body" idx="4294967295"/>
          </p:nvPr>
        </p:nvSpPr>
        <p:spPr>
          <a:xfrm>
            <a:off x="152400" y="2057400"/>
            <a:ext cx="8534400" cy="4459287"/>
          </a:xfrm>
        </p:spPr>
        <p:txBody>
          <a:bodyPr/>
          <a:lstStyle/>
          <a:p>
            <a:pPr>
              <a:lnSpc>
                <a:spcPct val="80000"/>
              </a:lnSpc>
              <a:spcAft>
                <a:spcPts val="600"/>
              </a:spcAft>
              <a:buNone/>
            </a:pPr>
            <a:r>
              <a:rPr lang="es-ES" sz="1400" dirty="0" err="1" smtClean="0"/>
              <a:t>Barclay</a:t>
            </a:r>
            <a:r>
              <a:rPr lang="es-ES" sz="1400" dirty="0" smtClean="0"/>
              <a:t>, William. </a:t>
            </a:r>
            <a:r>
              <a:rPr lang="es-ES" sz="1400" i="1" dirty="0" smtClean="0"/>
              <a:t>Comentario Al Nuevo Testamento</a:t>
            </a:r>
            <a:r>
              <a:rPr lang="es-ES" sz="1400" dirty="0" smtClean="0"/>
              <a:t>. Barcelona, </a:t>
            </a:r>
            <a:r>
              <a:rPr lang="es-ES" sz="1400" dirty="0" err="1" smtClean="0"/>
              <a:t>España</a:t>
            </a:r>
            <a:r>
              <a:rPr lang="es-ES" sz="1400" dirty="0" smtClean="0"/>
              <a:t>: Editorial CLIE, 2006.</a:t>
            </a:r>
          </a:p>
          <a:p>
            <a:pPr marL="342900" lvl="1" indent="-342900">
              <a:lnSpc>
                <a:spcPct val="80000"/>
              </a:lnSpc>
              <a:spcAft>
                <a:spcPts val="600"/>
              </a:spcAft>
              <a:buClr>
                <a:schemeClr val="folHlink"/>
              </a:buClr>
              <a:buSzPct val="60000"/>
              <a:buNone/>
            </a:pPr>
            <a:r>
              <a:rPr lang="es-ES" sz="1400" dirty="0" smtClean="0"/>
              <a:t>Carro</a:t>
            </a:r>
            <a:r>
              <a:rPr lang="es-ES" sz="1400" dirty="0"/>
              <a:t>, Daniel et al. </a:t>
            </a:r>
            <a:r>
              <a:rPr lang="es-ES" sz="1400" i="1" dirty="0"/>
              <a:t>Comentario </a:t>
            </a:r>
            <a:r>
              <a:rPr lang="es-ES" sz="1400" i="1" dirty="0" err="1"/>
              <a:t>bı́blico</a:t>
            </a:r>
            <a:r>
              <a:rPr lang="es-ES" sz="1400" i="1" dirty="0"/>
              <a:t> mundo hispano </a:t>
            </a:r>
            <a:r>
              <a:rPr lang="es-ES" sz="1400" i="1" dirty="0" err="1"/>
              <a:t>Gálatas</a:t>
            </a:r>
            <a:r>
              <a:rPr lang="es-ES" sz="1400" i="1" dirty="0"/>
              <a:t>, Efesios, Filipenses, Colosenses, y </a:t>
            </a:r>
            <a:r>
              <a:rPr lang="es-ES" sz="1400" i="1" dirty="0" err="1"/>
              <a:t>Filemón</a:t>
            </a:r>
            <a:r>
              <a:rPr lang="es-ES" sz="1400" i="1" dirty="0"/>
              <a:t>. 1. ed.</a:t>
            </a:r>
            <a:r>
              <a:rPr lang="es-ES" sz="1400" dirty="0"/>
              <a:t> El Paso, TX: Editorial Mundo Hispano, 1993.</a:t>
            </a:r>
          </a:p>
          <a:p>
            <a:pPr>
              <a:lnSpc>
                <a:spcPct val="80000"/>
              </a:lnSpc>
              <a:spcAft>
                <a:spcPts val="600"/>
              </a:spcAft>
              <a:buNone/>
            </a:pPr>
            <a:r>
              <a:rPr lang="es-ES" sz="1400" dirty="0" smtClean="0"/>
              <a:t>Douglas, J.D. </a:t>
            </a:r>
            <a:r>
              <a:rPr lang="es-ES" sz="1400" i="1" dirty="0" smtClean="0"/>
              <a:t>Nuevo Diccionario </a:t>
            </a:r>
            <a:r>
              <a:rPr lang="es-ES" sz="1400" i="1" dirty="0" err="1" smtClean="0"/>
              <a:t>Biblico</a:t>
            </a:r>
            <a:r>
              <a:rPr lang="es-ES" sz="1400" i="1" dirty="0" smtClean="0"/>
              <a:t> : Primera </a:t>
            </a:r>
            <a:r>
              <a:rPr lang="es-ES" sz="1400" i="1" dirty="0" err="1" smtClean="0"/>
              <a:t>Edicion</a:t>
            </a:r>
            <a:r>
              <a:rPr lang="es-ES" sz="1400" dirty="0" smtClean="0"/>
              <a:t>. Miami: Sociedades </a:t>
            </a:r>
            <a:r>
              <a:rPr lang="es-ES" sz="1400" dirty="0" err="1" smtClean="0"/>
              <a:t>Bı́blicas</a:t>
            </a:r>
            <a:r>
              <a:rPr lang="es-ES" sz="1400" dirty="0" smtClean="0"/>
              <a:t> Unidas, 2000.</a:t>
            </a:r>
          </a:p>
          <a:p>
            <a:pPr>
              <a:lnSpc>
                <a:spcPct val="80000"/>
              </a:lnSpc>
              <a:spcAft>
                <a:spcPts val="600"/>
              </a:spcAft>
              <a:buNone/>
            </a:pPr>
            <a:r>
              <a:rPr lang="es-ES" sz="1400" i="1" dirty="0" smtClean="0"/>
              <a:t>LBLA Mapas</a:t>
            </a:r>
            <a:r>
              <a:rPr lang="es-ES" sz="1400" dirty="0" smtClean="0"/>
              <a:t>, </a:t>
            </a:r>
            <a:r>
              <a:rPr lang="es-ES" sz="1400" dirty="0" err="1" smtClean="0"/>
              <a:t>electronic</a:t>
            </a:r>
            <a:r>
              <a:rPr lang="es-ES" sz="1400" dirty="0" smtClean="0"/>
              <a:t> ed. La </a:t>
            </a:r>
            <a:r>
              <a:rPr lang="es-ES" sz="1400" dirty="0" err="1" smtClean="0"/>
              <a:t>Habra</a:t>
            </a:r>
            <a:r>
              <a:rPr lang="es-ES" sz="1400" dirty="0" smtClean="0"/>
              <a:t>, CA: </a:t>
            </a:r>
            <a:r>
              <a:rPr lang="es-ES" sz="1400" dirty="0" err="1" smtClean="0"/>
              <a:t>Foundation</a:t>
            </a:r>
            <a:r>
              <a:rPr lang="es-ES" sz="1400" dirty="0" smtClean="0"/>
              <a:t> </a:t>
            </a:r>
            <a:r>
              <a:rPr lang="es-ES" sz="1400" dirty="0" err="1" smtClean="0"/>
              <a:t>Publications</a:t>
            </a:r>
            <a:r>
              <a:rPr lang="es-ES" sz="1400" dirty="0" smtClean="0"/>
              <a:t>, Inc., 2000.</a:t>
            </a:r>
            <a:endParaRPr lang="en-US" sz="1400" dirty="0" smtClean="0"/>
          </a:p>
          <a:p>
            <a:pPr marL="342900" lvl="1" indent="-342900">
              <a:lnSpc>
                <a:spcPct val="80000"/>
              </a:lnSpc>
              <a:spcAft>
                <a:spcPts val="600"/>
              </a:spcAft>
              <a:buClr>
                <a:schemeClr val="folHlink"/>
              </a:buClr>
              <a:buSzPct val="60000"/>
              <a:buNone/>
            </a:pPr>
            <a:r>
              <a:rPr lang="es-ES" sz="1400" dirty="0" err="1" smtClean="0"/>
              <a:t>Lloret</a:t>
            </a:r>
            <a:r>
              <a:rPr lang="es-ES" sz="1400" dirty="0"/>
              <a:t>, </a:t>
            </a:r>
            <a:r>
              <a:rPr lang="es-ES" sz="1400" dirty="0" err="1"/>
              <a:t>Julian</a:t>
            </a:r>
            <a:r>
              <a:rPr lang="es-ES" sz="1400" dirty="0"/>
              <a:t>. </a:t>
            </a:r>
            <a:r>
              <a:rPr lang="es-ES" sz="1400" i="1" dirty="0"/>
              <a:t>Estudios </a:t>
            </a:r>
            <a:r>
              <a:rPr lang="es-ES" sz="1400" i="1" dirty="0" err="1"/>
              <a:t>Bı́blicos</a:t>
            </a:r>
            <a:r>
              <a:rPr lang="es-ES" sz="1400" i="1" dirty="0"/>
              <a:t> ELA: Una amor verdadero (2da y 3ra Juan y </a:t>
            </a:r>
            <a:r>
              <a:rPr lang="es-ES" sz="1400" i="1" dirty="0" err="1"/>
              <a:t>Filemon</a:t>
            </a:r>
            <a:r>
              <a:rPr lang="es-ES" sz="1400" i="1" dirty="0"/>
              <a:t>). </a:t>
            </a:r>
            <a:r>
              <a:rPr lang="es-ES" sz="1400" dirty="0"/>
              <a:t>Puebla, </a:t>
            </a:r>
            <a:r>
              <a:rPr lang="es-ES" sz="1400" dirty="0" err="1" smtClean="0"/>
              <a:t>México</a:t>
            </a:r>
            <a:r>
              <a:rPr lang="es-ES" sz="1400" dirty="0"/>
              <a:t>: Ediciones Las </a:t>
            </a:r>
            <a:r>
              <a:rPr lang="es-ES" sz="1400" dirty="0" err="1"/>
              <a:t>Américas</a:t>
            </a:r>
            <a:r>
              <a:rPr lang="es-ES" sz="1400" dirty="0"/>
              <a:t>, A. C., 1988.</a:t>
            </a:r>
          </a:p>
          <a:p>
            <a:pPr>
              <a:lnSpc>
                <a:spcPct val="80000"/>
              </a:lnSpc>
              <a:spcAft>
                <a:spcPts val="600"/>
              </a:spcAft>
              <a:buNone/>
            </a:pPr>
            <a:r>
              <a:rPr lang="es-ES" sz="1400" dirty="0" err="1" smtClean="0"/>
              <a:t>Lockward</a:t>
            </a:r>
            <a:r>
              <a:rPr lang="es-ES" sz="1400" dirty="0" smtClean="0"/>
              <a:t>, Alfonso. </a:t>
            </a:r>
            <a:r>
              <a:rPr lang="es-ES" sz="1400" i="1" dirty="0" smtClean="0"/>
              <a:t>Nuevo Diccionario De La Biblia.</a:t>
            </a:r>
            <a:r>
              <a:rPr lang="es-ES" sz="1400" dirty="0" smtClean="0"/>
              <a:t> Miami: Editorial </a:t>
            </a:r>
            <a:r>
              <a:rPr lang="es-ES" sz="1400" dirty="0" err="1" smtClean="0"/>
              <a:t>Unilit</a:t>
            </a:r>
            <a:r>
              <a:rPr lang="es-ES" sz="1400" dirty="0" smtClean="0"/>
              <a:t>, 2003.</a:t>
            </a:r>
          </a:p>
          <a:p>
            <a:pPr>
              <a:lnSpc>
                <a:spcPct val="80000"/>
              </a:lnSpc>
              <a:spcAft>
                <a:spcPts val="600"/>
              </a:spcAft>
              <a:buNone/>
            </a:pPr>
            <a:r>
              <a:rPr lang="es-ES" sz="1400" i="1" dirty="0" smtClean="0"/>
              <a:t>Mapas De La Biblia Caribe</a:t>
            </a:r>
            <a:r>
              <a:rPr lang="es-ES" sz="1400" dirty="0" smtClean="0"/>
              <a:t>, </a:t>
            </a:r>
            <a:r>
              <a:rPr lang="es-ES" sz="1400" dirty="0" err="1" smtClean="0"/>
              <a:t>electronic</a:t>
            </a:r>
            <a:r>
              <a:rPr lang="es-ES" sz="1400" dirty="0" smtClean="0"/>
              <a:t> ed. Nashville: Editorial Caribe, 2000, c1998.</a:t>
            </a:r>
            <a:endParaRPr lang="en-US" sz="1400" dirty="0" smtClean="0"/>
          </a:p>
          <a:p>
            <a:pPr>
              <a:lnSpc>
                <a:spcPct val="80000"/>
              </a:lnSpc>
              <a:spcAft>
                <a:spcPts val="600"/>
              </a:spcAft>
              <a:buNone/>
            </a:pPr>
            <a:r>
              <a:rPr lang="es-PR" sz="1400" dirty="0" smtClean="0"/>
              <a:t>Martínez, Mario, et al, eds. </a:t>
            </a:r>
            <a:r>
              <a:rPr lang="es-PR" sz="1400" i="1" dirty="0" smtClean="0"/>
              <a:t>El Expositor Bíblico: La Biblia, Libro por Libro</a:t>
            </a:r>
            <a:r>
              <a:rPr lang="es-PR" sz="1400" dirty="0" smtClean="0"/>
              <a:t>, Maestros de jóvenes y Adultos, Volumen 5. 5ta Ed. El Paso, Texas: Casa Bautista de Publicaciones, 2002, c1995. 283-289.</a:t>
            </a:r>
          </a:p>
          <a:p>
            <a:pPr>
              <a:lnSpc>
                <a:spcPct val="80000"/>
              </a:lnSpc>
              <a:spcAft>
                <a:spcPts val="600"/>
              </a:spcAft>
              <a:buNone/>
            </a:pPr>
            <a:r>
              <a:rPr lang="es-ES" sz="1400" dirty="0" smtClean="0"/>
              <a:t>Nelson, </a:t>
            </a:r>
            <a:r>
              <a:rPr lang="es-ES" sz="1400" dirty="0" err="1" smtClean="0"/>
              <a:t>Wilton</a:t>
            </a:r>
            <a:r>
              <a:rPr lang="es-ES" sz="1400" dirty="0" smtClean="0"/>
              <a:t> M. y Juan Rojas Mayo, </a:t>
            </a:r>
            <a:r>
              <a:rPr lang="es-ES" sz="1400" i="1" dirty="0" smtClean="0"/>
              <a:t>Nelson Nuevo Diccionario Ilustrado De La Biblia</a:t>
            </a:r>
            <a:r>
              <a:rPr lang="es-ES" sz="1400" dirty="0" smtClean="0"/>
              <a:t>, </a:t>
            </a:r>
            <a:r>
              <a:rPr lang="es-ES" sz="1400" dirty="0" err="1" smtClean="0"/>
              <a:t>electronic</a:t>
            </a:r>
            <a:r>
              <a:rPr lang="es-ES" sz="1400" dirty="0" smtClean="0"/>
              <a:t> ed. Nashville: Editorial Caribe, 2000, c1998.</a:t>
            </a:r>
          </a:p>
          <a:p>
            <a:pPr>
              <a:lnSpc>
                <a:spcPct val="80000"/>
              </a:lnSpc>
              <a:spcAft>
                <a:spcPts val="600"/>
              </a:spcAft>
              <a:buNone/>
            </a:pPr>
            <a:r>
              <a:rPr lang="en-US" sz="1400" dirty="0" smtClean="0"/>
              <a:t>Vine, W.E. </a:t>
            </a:r>
            <a:r>
              <a:rPr lang="en-US" sz="1400" i="1" dirty="0" smtClean="0"/>
              <a:t>Vine </a:t>
            </a:r>
            <a:r>
              <a:rPr lang="en-US" sz="1400" i="1" dirty="0" err="1" smtClean="0"/>
              <a:t>Diccionario</a:t>
            </a:r>
            <a:r>
              <a:rPr lang="en-US" sz="1400" i="1" dirty="0" smtClean="0"/>
              <a:t> </a:t>
            </a:r>
            <a:r>
              <a:rPr lang="en-US" sz="1400" i="1" dirty="0" err="1" smtClean="0"/>
              <a:t>Expositivo</a:t>
            </a:r>
            <a:r>
              <a:rPr lang="en-US" sz="1400" i="1" dirty="0" smtClean="0"/>
              <a:t> De </a:t>
            </a:r>
            <a:r>
              <a:rPr lang="en-US" sz="1400" i="1" dirty="0" err="1" smtClean="0"/>
              <a:t>Palabras</a:t>
            </a:r>
            <a:r>
              <a:rPr lang="en-US" sz="1400" i="1" dirty="0" smtClean="0"/>
              <a:t> Del </a:t>
            </a:r>
            <a:r>
              <a:rPr lang="en-US" sz="1400" i="1" dirty="0" err="1" smtClean="0"/>
              <a:t>Antiguo</a:t>
            </a:r>
            <a:r>
              <a:rPr lang="en-US" sz="1400" i="1" dirty="0" smtClean="0"/>
              <a:t> Y Del Nuevo </a:t>
            </a:r>
            <a:r>
              <a:rPr lang="en-US" sz="1400" i="1" dirty="0" err="1" smtClean="0"/>
              <a:t>Testamento</a:t>
            </a:r>
            <a:r>
              <a:rPr lang="en-US" sz="1400" i="1" dirty="0" smtClean="0"/>
              <a:t> </a:t>
            </a:r>
            <a:r>
              <a:rPr lang="en-US" sz="1400" i="1" dirty="0" err="1" smtClean="0"/>
              <a:t>Exhaustivo</a:t>
            </a:r>
            <a:r>
              <a:rPr lang="en-US" sz="1400" dirty="0" smtClean="0"/>
              <a:t>, electronic ed. Nashville: Editorial </a:t>
            </a:r>
            <a:r>
              <a:rPr lang="en-US" sz="1400" dirty="0" err="1" smtClean="0"/>
              <a:t>Caribe</a:t>
            </a:r>
            <a:r>
              <a:rPr lang="en-US" sz="1400" dirty="0" smtClean="0"/>
              <a:t>, 2000, c1999.</a:t>
            </a:r>
          </a:p>
          <a:p>
            <a:pPr>
              <a:lnSpc>
                <a:spcPct val="80000"/>
              </a:lnSpc>
              <a:spcAft>
                <a:spcPts val="600"/>
              </a:spcAft>
              <a:buNone/>
            </a:pPr>
            <a:r>
              <a:rPr lang="es-ES" sz="1400" dirty="0" err="1" smtClean="0"/>
              <a:t>Walvoord</a:t>
            </a:r>
            <a:r>
              <a:rPr lang="es-ES" sz="1400" dirty="0" smtClean="0"/>
              <a:t>, John F. y Roy B. </a:t>
            </a:r>
            <a:r>
              <a:rPr lang="es-ES" sz="1400" dirty="0" err="1" smtClean="0"/>
              <a:t>Zuck</a:t>
            </a:r>
            <a:r>
              <a:rPr lang="es-ES" sz="1400" dirty="0" smtClean="0"/>
              <a:t>. </a:t>
            </a:r>
            <a:r>
              <a:rPr lang="es-ES" sz="1400" i="1" dirty="0" smtClean="0"/>
              <a:t>El Conocimiento </a:t>
            </a:r>
            <a:r>
              <a:rPr lang="es-ES" sz="1400" i="1" dirty="0" err="1" smtClean="0"/>
              <a:t>Bíblico</a:t>
            </a:r>
            <a:r>
              <a:rPr lang="es-ES" sz="1400" i="1" dirty="0" smtClean="0"/>
              <a:t>, Un Comentario Expositivo: Nuevo Testamento, Tomo 3: 1 Corintios-</a:t>
            </a:r>
            <a:r>
              <a:rPr lang="es-ES" sz="1400" i="1" dirty="0" err="1" smtClean="0"/>
              <a:t>Filemón</a:t>
            </a:r>
            <a:r>
              <a:rPr lang="es-ES" sz="1400" i="1" dirty="0" smtClean="0"/>
              <a:t>.</a:t>
            </a:r>
            <a:r>
              <a:rPr lang="es-ES" sz="1400" dirty="0" smtClean="0"/>
              <a:t> Puebla, </a:t>
            </a:r>
            <a:r>
              <a:rPr lang="es-ES" sz="1400" dirty="0" err="1" smtClean="0"/>
              <a:t>México</a:t>
            </a:r>
            <a:r>
              <a:rPr lang="es-ES" sz="1400" dirty="0" smtClean="0"/>
              <a:t>: Ediciones Las </a:t>
            </a:r>
            <a:r>
              <a:rPr lang="es-ES" sz="1400" dirty="0" err="1" smtClean="0"/>
              <a:t>Américas</a:t>
            </a:r>
            <a:r>
              <a:rPr lang="es-ES" sz="1400" dirty="0" smtClean="0"/>
              <a:t>, A.C., 1996.</a:t>
            </a:r>
            <a:endParaRPr lang="en-US" sz="1400" dirty="0" smtClean="0"/>
          </a:p>
          <a:p>
            <a:pPr>
              <a:lnSpc>
                <a:spcPct val="80000"/>
              </a:lnSpc>
              <a:spcAft>
                <a:spcPts val="600"/>
              </a:spcAft>
              <a:buNone/>
            </a:pPr>
            <a:r>
              <a:rPr lang="es-ES" sz="1400" dirty="0" smtClean="0">
                <a:latin typeface="+mj-lt"/>
                <a:hlinkClick r:id="rId3"/>
              </a:rPr>
              <a:t>http://www.dsmedia.org/resources/illustrations/sweet-publishing/</a:t>
            </a:r>
            <a:r>
              <a:rPr lang="es-ES" sz="1400" dirty="0" smtClean="0">
                <a:latin typeface="+mj-lt"/>
              </a:rPr>
              <a:t>  (imágenes).</a:t>
            </a:r>
          </a:p>
          <a:p>
            <a:pPr>
              <a:lnSpc>
                <a:spcPct val="80000"/>
              </a:lnSpc>
              <a:spcAft>
                <a:spcPts val="600"/>
              </a:spcAft>
              <a:buNone/>
            </a:pPr>
            <a:r>
              <a:rPr lang="en-US" sz="1400" dirty="0" smtClean="0">
                <a:hlinkClick r:id="rId4"/>
              </a:rPr>
              <a:t>http://st-takla.org/Gallery/Bible/Illustrations/Bible-Slides/OT/Hosea.html</a:t>
            </a:r>
            <a:endParaRPr lang="en-US" sz="1400" dirty="0" smtClean="0"/>
          </a:p>
          <a:p>
            <a:pPr>
              <a:lnSpc>
                <a:spcPct val="80000"/>
              </a:lnSpc>
              <a:spcAft>
                <a:spcPts val="600"/>
              </a:spcAft>
              <a:buNone/>
            </a:pPr>
            <a:endParaRPr lang="en-US" sz="1400" dirty="0" smtClean="0"/>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36</a:t>
            </a:fld>
            <a:endParaRPr lang="en-US" sz="1400">
              <a:solidFill>
                <a:srgbClr val="000000"/>
              </a:solidFill>
            </a:endParaRPr>
          </a:p>
        </p:txBody>
      </p:sp>
    </p:spTree>
  </p:cSld>
  <p:clrMapOvr>
    <a:masterClrMapping/>
  </p:clrMapOvr>
  <p:transition spd="slow">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3600"/>
          <a:stretch/>
        </p:blipFill>
        <p:spPr>
          <a:xfrm>
            <a:off x="0" y="0"/>
            <a:ext cx="9144000" cy="6858000"/>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pPr/>
              <a:t>37</a:t>
            </a:fld>
            <a:endParaRPr lang="en-US"/>
          </a:p>
        </p:txBody>
      </p:sp>
      <p:sp>
        <p:nvSpPr>
          <p:cNvPr id="238595" name="Rectangle 3"/>
          <p:cNvSpPr>
            <a:spLocks noGrp="1" noChangeArrowheads="1"/>
          </p:cNvSpPr>
          <p:nvPr>
            <p:ph type="title" idx="4294967295"/>
          </p:nvPr>
        </p:nvSpPr>
        <p:spPr>
          <a:xfrm>
            <a:off x="685800" y="457200"/>
            <a:ext cx="7772400" cy="914400"/>
          </a:xfrm>
          <a:solidFill>
            <a:schemeClr val="bg1">
              <a:lumMod val="95000"/>
              <a:lumOff val="5000"/>
              <a:alpha val="45000"/>
            </a:schemeClr>
          </a:solidFill>
          <a:ln/>
        </p:spPr>
        <p:txBody>
          <a:bodyPr anchor="ctr"/>
          <a:lstStyle/>
          <a:p>
            <a:pPr algn="ctr"/>
            <a:r>
              <a:rPr lang="es-PR" dirty="0"/>
              <a:t>Próximo </a:t>
            </a:r>
            <a:r>
              <a:rPr lang="es-PR" dirty="0" smtClean="0"/>
              <a:t>Estudio (Libro 5)</a:t>
            </a:r>
            <a:endParaRPr lang="es-PR" dirty="0"/>
          </a:p>
        </p:txBody>
      </p:sp>
      <p:sp>
        <p:nvSpPr>
          <p:cNvPr id="238596" name="Rectangle 4"/>
          <p:cNvSpPr>
            <a:spLocks noGrp="1" noChangeArrowheads="1"/>
          </p:cNvSpPr>
          <p:nvPr>
            <p:ph type="body" sz="half" idx="4294967295"/>
          </p:nvPr>
        </p:nvSpPr>
        <p:spPr>
          <a:xfrm>
            <a:off x="685800" y="1371600"/>
            <a:ext cx="7772400" cy="4495800"/>
          </a:xfrm>
          <a:solidFill>
            <a:schemeClr val="bg1">
              <a:lumMod val="95000"/>
              <a:lumOff val="5000"/>
              <a:alpha val="45000"/>
            </a:schemeClr>
          </a:solidFill>
          <a:ln/>
        </p:spPr>
        <p:txBody>
          <a:bodyPr anchor="ctr">
            <a:noAutofit/>
          </a:bodyPr>
          <a:lstStyle/>
          <a:p>
            <a:pPr marL="0" indent="0" algn="ctr">
              <a:spcAft>
                <a:spcPts val="600"/>
              </a:spcAft>
              <a:buFontTx/>
              <a:buNone/>
            </a:pPr>
            <a:r>
              <a:rPr lang="es-PR" sz="3600" dirty="0" smtClean="0">
                <a:effectLst>
                  <a:outerShdw blurRad="38100" dist="38100" dir="2700000" algn="tl">
                    <a:srgbClr val="000000">
                      <a:alpha val="43137"/>
                    </a:srgbClr>
                  </a:outerShdw>
                </a:effectLst>
              </a:rPr>
              <a:t>Unidad 13: </a:t>
            </a:r>
            <a:r>
              <a:rPr lang="es-PR" sz="3600" dirty="0" smtClean="0">
                <a:solidFill>
                  <a:schemeClr val="tx2"/>
                </a:solidFill>
                <a:latin typeface="Candara" pitchFamily="34" charset="0"/>
              </a:rPr>
              <a:t>El profeta Eliseo</a:t>
            </a:r>
            <a:endParaRPr lang="es-PR" sz="3600" dirty="0" smtClean="0">
              <a:effectLst>
                <a:outerShdw blurRad="38100" dist="38100" dir="2700000" algn="tl">
                  <a:srgbClr val="000000">
                    <a:alpha val="43137"/>
                  </a:srgbClr>
                </a:outerShdw>
              </a:effectLst>
            </a:endParaRPr>
          </a:p>
          <a:p>
            <a:pPr marL="0" indent="0" algn="ctr">
              <a:spcAft>
                <a:spcPts val="600"/>
              </a:spcAft>
              <a:buFontTx/>
              <a:buNone/>
            </a:pPr>
            <a:r>
              <a:rPr lang="es-PR" sz="4000" dirty="0" smtClean="0">
                <a:effectLst>
                  <a:outerShdw blurRad="38100" dist="38100" dir="2700000" algn="tl">
                    <a:srgbClr val="000000">
                      <a:alpha val="43137"/>
                    </a:srgbClr>
                  </a:outerShdw>
                </a:effectLst>
              </a:rPr>
              <a:t>Estudio 40:                                                           “Dios provee líderes espirituales”</a:t>
            </a:r>
          </a:p>
          <a:p>
            <a:pPr marL="0" indent="0" algn="ctr">
              <a:buFontTx/>
              <a:buNone/>
              <a:tabLst>
                <a:tab pos="457200" algn="l"/>
              </a:tabLst>
            </a:pPr>
            <a:r>
              <a:rPr lang="es-PR" sz="3600" dirty="0" smtClean="0">
                <a:effectLst>
                  <a:outerShdw blurRad="38100" dist="38100" dir="2700000" algn="tl">
                    <a:srgbClr val="000000">
                      <a:alpha val="43137"/>
                    </a:srgbClr>
                  </a:outerShdw>
                </a:effectLst>
              </a:rPr>
              <a:t> (</a:t>
            </a:r>
            <a:r>
              <a:rPr lang="es-PR" dirty="0" smtClean="0">
                <a:effectLst>
                  <a:outerShdw blurRad="38100" dist="38100" dir="2700000" algn="tl">
                    <a:srgbClr val="000000">
                      <a:alpha val="43137"/>
                    </a:srgbClr>
                  </a:outerShdw>
                </a:effectLst>
              </a:rPr>
              <a:t>2 Reyes 1:1-3:27)                                                    22 de octubre de 2013</a:t>
            </a:r>
            <a:endParaRPr lang="es-PR" dirty="0">
              <a:effectLst>
                <a:outerShdw blurRad="38100" dist="38100" dir="2700000" algn="tl">
                  <a:srgbClr val="000000">
                    <a:alpha val="43137"/>
                  </a:srgbClr>
                </a:outerShdw>
              </a:effectLs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5"/>
                                        </p:tgtEl>
                                        <p:attrNameLst>
                                          <p:attrName>style.visibility</p:attrName>
                                        </p:attrNameLst>
                                      </p:cBhvr>
                                      <p:to>
                                        <p:strVal val="visible"/>
                                      </p:to>
                                    </p:set>
                                    <p:animEffect transition="in" filter="fade">
                                      <p:cBhvr>
                                        <p:cTn id="7" dur="2000"/>
                                        <p:tgtEl>
                                          <p:spTgt spid="23859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8596">
                                            <p:bg/>
                                          </p:spTgt>
                                        </p:tgtEl>
                                        <p:attrNameLst>
                                          <p:attrName>style.visibility</p:attrName>
                                        </p:attrNameLst>
                                      </p:cBhvr>
                                      <p:to>
                                        <p:strVal val="visible"/>
                                      </p:to>
                                    </p:set>
                                    <p:animEffect transition="in" filter="fade">
                                      <p:cBhvr>
                                        <p:cTn id="10" dur="2000"/>
                                        <p:tgtEl>
                                          <p:spTgt spid="238596">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8596">
                                            <p:txEl>
                                              <p:pRg st="0" end="0"/>
                                            </p:txEl>
                                          </p:spTgt>
                                        </p:tgtEl>
                                        <p:attrNameLst>
                                          <p:attrName>style.visibility</p:attrName>
                                        </p:attrNameLst>
                                      </p:cBhvr>
                                      <p:to>
                                        <p:strVal val="visible"/>
                                      </p:to>
                                    </p:set>
                                    <p:animEffect transition="in" filter="fade">
                                      <p:cBhvr>
                                        <p:cTn id="13" dur="2000"/>
                                        <p:tgtEl>
                                          <p:spTgt spid="23859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8596">
                                            <p:txEl>
                                              <p:pRg st="1" end="1"/>
                                            </p:txEl>
                                          </p:spTgt>
                                        </p:tgtEl>
                                        <p:attrNameLst>
                                          <p:attrName>style.visibility</p:attrName>
                                        </p:attrNameLst>
                                      </p:cBhvr>
                                      <p:to>
                                        <p:strVal val="visible"/>
                                      </p:to>
                                    </p:set>
                                    <p:animEffect transition="in" filter="fade">
                                      <p:cBhvr>
                                        <p:cTn id="16" dur="2000"/>
                                        <p:tgtEl>
                                          <p:spTgt spid="238596">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8596">
                                            <p:txEl>
                                              <p:pRg st="2" end="2"/>
                                            </p:txEl>
                                          </p:spTgt>
                                        </p:tgtEl>
                                        <p:attrNameLst>
                                          <p:attrName>style.visibility</p:attrName>
                                        </p:attrNameLst>
                                      </p:cBhvr>
                                      <p:to>
                                        <p:strVal val="visible"/>
                                      </p:to>
                                    </p:set>
                                    <p:animEffect transition="in" filter="fade">
                                      <p:cBhvr>
                                        <p:cTn id="19" dur="2000"/>
                                        <p:tgtEl>
                                          <p:spTgt spid="23859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5" grpId="0" animBg="1"/>
      <p:bldP spid="238596" grpId="0" build="p"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38</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dirty="0" smtClean="0"/>
              <a:t>Bosquejo de Estudio</a:t>
            </a:r>
            <a:endParaRPr lang="es-PR" dirty="0"/>
          </a:p>
        </p:txBody>
      </p:sp>
      <p:sp>
        <p:nvSpPr>
          <p:cNvPr id="317443" name="Rectangle 3"/>
          <p:cNvSpPr>
            <a:spLocks noGrp="1" noChangeArrowheads="1"/>
          </p:cNvSpPr>
          <p:nvPr>
            <p:ph type="body" idx="1"/>
          </p:nvPr>
        </p:nvSpPr>
        <p:spPr>
          <a:xfrm>
            <a:off x="381000" y="1981200"/>
            <a:ext cx="8458200" cy="4267200"/>
          </a:xfrm>
        </p:spPr>
        <p:txBody>
          <a:bodyPr>
            <a:noAutofit/>
          </a:bodyPr>
          <a:lstStyle/>
          <a:p>
            <a:pPr marL="514350" indent="-514350">
              <a:spcBef>
                <a:spcPts val="600"/>
              </a:spcBef>
              <a:spcAft>
                <a:spcPts val="0"/>
              </a:spcAft>
              <a:buSzPct val="80000"/>
              <a:buFont typeface="+mj-lt"/>
              <a:buAutoNum type="arabicPeriod"/>
            </a:pPr>
            <a:r>
              <a:rPr lang="es-PR" sz="3600" dirty="0" smtClean="0"/>
              <a:t>Intercesión en amor                        (</a:t>
            </a:r>
            <a:r>
              <a:rPr lang="es-PR" sz="3600" dirty="0" smtClean="0">
                <a:solidFill>
                  <a:schemeClr val="tx2"/>
                </a:solidFill>
              </a:rPr>
              <a:t>Filemón 8-10</a:t>
            </a:r>
            <a:r>
              <a:rPr lang="es-PR" sz="3600" dirty="0" smtClean="0"/>
              <a:t>)</a:t>
            </a:r>
          </a:p>
          <a:p>
            <a:pPr marL="514350" indent="-514350">
              <a:spcBef>
                <a:spcPts val="600"/>
              </a:spcBef>
              <a:spcAft>
                <a:spcPts val="0"/>
              </a:spcAft>
              <a:buSzPct val="80000"/>
              <a:buFont typeface="+mj-lt"/>
              <a:buAutoNum type="arabicPeriod"/>
            </a:pPr>
            <a:r>
              <a:rPr lang="es-PR" sz="3600" dirty="0" smtClean="0"/>
              <a:t>El inútil se vuelve “Onésimo”                               (</a:t>
            </a:r>
            <a:r>
              <a:rPr lang="es-PR" sz="3600" dirty="0" smtClean="0">
                <a:solidFill>
                  <a:schemeClr val="tx2"/>
                </a:solidFill>
              </a:rPr>
              <a:t>Filemón 11, 12</a:t>
            </a:r>
            <a:r>
              <a:rPr lang="es-PR" sz="3600" dirty="0" smtClean="0"/>
              <a:t>)</a:t>
            </a:r>
          </a:p>
          <a:p>
            <a:pPr marL="514350" indent="-514350">
              <a:spcBef>
                <a:spcPts val="600"/>
              </a:spcBef>
              <a:spcAft>
                <a:spcPts val="0"/>
              </a:spcAft>
              <a:buSzPct val="80000"/>
              <a:buFont typeface="+mj-lt"/>
              <a:buAutoNum type="arabicPeriod"/>
            </a:pPr>
            <a:r>
              <a:rPr lang="es-PR" sz="3600" dirty="0" smtClean="0"/>
              <a:t>De esclavo a hermano                     (</a:t>
            </a:r>
            <a:r>
              <a:rPr lang="es-PR" sz="3600" dirty="0">
                <a:solidFill>
                  <a:schemeClr val="tx2"/>
                </a:solidFill>
              </a:rPr>
              <a:t>Filemón </a:t>
            </a:r>
            <a:r>
              <a:rPr lang="es-PR" sz="3600" dirty="0" smtClean="0">
                <a:solidFill>
                  <a:schemeClr val="tx2"/>
                </a:solidFill>
              </a:rPr>
              <a:t>13-16</a:t>
            </a:r>
            <a:r>
              <a:rPr lang="es-PR" sz="3600" dirty="0" smtClean="0"/>
              <a:t>)</a:t>
            </a:r>
          </a:p>
          <a:p>
            <a:pPr marL="514350" indent="-514350">
              <a:spcBef>
                <a:spcPts val="600"/>
              </a:spcBef>
              <a:spcAft>
                <a:spcPts val="0"/>
              </a:spcAft>
              <a:buSzPct val="80000"/>
              <a:buFont typeface="+mj-lt"/>
              <a:buAutoNum type="arabicPeriod"/>
            </a:pPr>
            <a:r>
              <a:rPr lang="es-PR" sz="3600" dirty="0" smtClean="0"/>
              <a:t>De deudas a deudas                       (</a:t>
            </a:r>
            <a:r>
              <a:rPr lang="es-PR" sz="3600" dirty="0">
                <a:solidFill>
                  <a:schemeClr val="tx2"/>
                </a:solidFill>
              </a:rPr>
              <a:t>Filemón </a:t>
            </a:r>
            <a:r>
              <a:rPr lang="es-PR" sz="3600" dirty="0" smtClean="0">
                <a:solidFill>
                  <a:schemeClr val="tx2"/>
                </a:solidFill>
              </a:rPr>
              <a:t>17-20</a:t>
            </a:r>
            <a:r>
              <a:rPr lang="es-PR" sz="3600" dirty="0" smtClean="0"/>
              <a:t>)</a:t>
            </a: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dirty="0">
              <a:solidFill>
                <a:srgbClr val="000000"/>
              </a:solidFil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17443">
                                            <p:txEl>
                                              <p:pRg st="0" end="0"/>
                                            </p:txEl>
                                          </p:spTgt>
                                        </p:tgtEl>
                                        <p:attrNameLst>
                                          <p:attrName>style.visibility</p:attrName>
                                        </p:attrNameLst>
                                      </p:cBhvr>
                                      <p:to>
                                        <p:strVal val="visible"/>
                                      </p:to>
                                    </p:set>
                                    <p:animEffect transition="in" filter="fade">
                                      <p:cBhvr>
                                        <p:cTn id="7" dur="2000"/>
                                        <p:tgtEl>
                                          <p:spTgt spid="31744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17443">
                                            <p:txEl>
                                              <p:pRg st="1" end="1"/>
                                            </p:txEl>
                                          </p:spTgt>
                                        </p:tgtEl>
                                        <p:attrNameLst>
                                          <p:attrName>style.visibility</p:attrName>
                                        </p:attrNameLst>
                                      </p:cBhvr>
                                      <p:to>
                                        <p:strVal val="visible"/>
                                      </p:to>
                                    </p:set>
                                    <p:animEffect transition="in" filter="fade">
                                      <p:cBhvr>
                                        <p:cTn id="11" dur="2000"/>
                                        <p:tgtEl>
                                          <p:spTgt spid="317443">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317443">
                                            <p:txEl>
                                              <p:pRg st="2" end="2"/>
                                            </p:txEl>
                                          </p:spTgt>
                                        </p:tgtEl>
                                        <p:attrNameLst>
                                          <p:attrName>style.visibility</p:attrName>
                                        </p:attrNameLst>
                                      </p:cBhvr>
                                      <p:to>
                                        <p:strVal val="visible"/>
                                      </p:to>
                                    </p:set>
                                    <p:animEffect transition="in" filter="fade">
                                      <p:cBhvr>
                                        <p:cTn id="15" dur="2000"/>
                                        <p:tgtEl>
                                          <p:spTgt spid="317443">
                                            <p:txEl>
                                              <p:pRg st="2" end="2"/>
                                            </p:txEl>
                                          </p:spTgt>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317443">
                                            <p:txEl>
                                              <p:pRg st="3" end="3"/>
                                            </p:txEl>
                                          </p:spTgt>
                                        </p:tgtEl>
                                        <p:attrNameLst>
                                          <p:attrName>style.visibility</p:attrName>
                                        </p:attrNameLst>
                                      </p:cBhvr>
                                      <p:to>
                                        <p:strVal val="visible"/>
                                      </p:to>
                                    </p:set>
                                    <p:animEffect transition="in" filter="fade">
                                      <p:cBhvr>
                                        <p:cTn id="19" dur="2000"/>
                                        <p:tgtEl>
                                          <p:spTgt spid="31744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z="4800" dirty="0"/>
              <a:t>Onésimo</a:t>
            </a:r>
            <a:r>
              <a:rPr lang="es-ES" dirty="0"/>
              <a:t> (en griego, </a:t>
            </a:r>
            <a:r>
              <a:rPr lang="es-ES" i="1" dirty="0"/>
              <a:t>útil, provechoso).</a:t>
            </a:r>
            <a:endParaRPr lang="en-US" dirty="0"/>
          </a:p>
        </p:txBody>
      </p:sp>
      <p:sp>
        <p:nvSpPr>
          <p:cNvPr id="3" name="Content Placeholder 2"/>
          <p:cNvSpPr>
            <a:spLocks noGrp="1"/>
          </p:cNvSpPr>
          <p:nvPr>
            <p:ph idx="1"/>
          </p:nvPr>
        </p:nvSpPr>
        <p:spPr>
          <a:xfrm>
            <a:off x="228600" y="2209800"/>
            <a:ext cx="8726488" cy="4114800"/>
          </a:xfrm>
        </p:spPr>
        <p:txBody>
          <a:bodyPr/>
          <a:lstStyle/>
          <a:p>
            <a:r>
              <a:rPr lang="es-ES" sz="2800" dirty="0" smtClean="0"/>
              <a:t>Esclavo </a:t>
            </a:r>
            <a:r>
              <a:rPr lang="es-ES" sz="2800" dirty="0"/>
              <a:t>obrero en el establecimiento de </a:t>
            </a:r>
            <a:r>
              <a:rPr lang="es-ES" sz="2800" dirty="0" smtClean="0"/>
              <a:t>Filemón</a:t>
            </a:r>
            <a:r>
              <a:rPr lang="es-ES" sz="2800" dirty="0"/>
              <a:t>, en </a:t>
            </a:r>
            <a:r>
              <a:rPr lang="es-ES" sz="2800" dirty="0" err="1"/>
              <a:t>Colosas</a:t>
            </a:r>
            <a:r>
              <a:rPr lang="es-ES" sz="2800" dirty="0"/>
              <a:t>, que huyó de su amo. Conoció a Pablo en la prisión, se convirtió al Señor y sirvió al apóstol</a:t>
            </a:r>
            <a:r>
              <a:rPr lang="es-ES" sz="2800" dirty="0" smtClean="0"/>
              <a:t>.</a:t>
            </a:r>
          </a:p>
          <a:p>
            <a:r>
              <a:rPr lang="es-ES" sz="2800" dirty="0" smtClean="0"/>
              <a:t>Para </a:t>
            </a:r>
            <a:r>
              <a:rPr lang="es-ES" sz="2800" dirty="0"/>
              <a:t>reintegrarlo a su propietario sin que fuera castigado, Pablo y Timoteo escriben a Filemón, devuelven a Onésimo acompañado por </a:t>
            </a:r>
            <a:r>
              <a:rPr lang="es-ES" sz="2800" dirty="0" err="1"/>
              <a:t>Tíquico</a:t>
            </a:r>
            <a:r>
              <a:rPr lang="es-ES" sz="2800" dirty="0"/>
              <a:t> y lo recomiendan como «amado y fiel hermano» (</a:t>
            </a:r>
            <a:r>
              <a:rPr lang="es-ES" sz="2800" dirty="0">
                <a:solidFill>
                  <a:schemeClr val="tx2"/>
                </a:solidFill>
              </a:rPr>
              <a:t>Col 4:9</a:t>
            </a:r>
            <a:r>
              <a:rPr lang="es-ES" sz="2800" dirty="0"/>
              <a:t>) ante Filemón mismo, Apia, </a:t>
            </a:r>
            <a:r>
              <a:rPr lang="es-ES" sz="2800" dirty="0" err="1"/>
              <a:t>Arquipo</a:t>
            </a:r>
            <a:r>
              <a:rPr lang="es-ES" sz="2800" dirty="0"/>
              <a:t> y la iglesia </a:t>
            </a:r>
            <a:r>
              <a:rPr lang="es-ES" sz="2800" dirty="0" smtClean="0"/>
              <a:t>local. (Nelson)</a:t>
            </a:r>
            <a:endParaRPr lang="es-ES" sz="2800" dirty="0"/>
          </a:p>
          <a:p>
            <a:endParaRPr lang="en-US" sz="2800"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5</a:t>
            </a:fld>
            <a:endParaRPr lang="en-US"/>
          </a:p>
        </p:txBody>
      </p:sp>
    </p:spTree>
    <p:extLst>
      <p:ext uri="{BB962C8B-B14F-4D97-AF65-F5344CB8AC3E}">
        <p14:creationId xmlns:p14="http://schemas.microsoft.com/office/powerpoint/2010/main" val="327717752"/>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921E7F7E-33AA-4283-8B9E-027FB821B55F}" type="slidenum">
              <a:rPr lang="en-US" smtClean="0"/>
              <a:pPr/>
              <a:t>6</a:t>
            </a:fld>
            <a:endParaRPr lang="en-US"/>
          </a:p>
        </p:txBody>
      </p:sp>
      <p:pic>
        <p:nvPicPr>
          <p:cNvPr id="5" name="Picture 4"/>
          <p:cNvPicPr>
            <a:picLocks noChangeAspect="1"/>
          </p:cNvPicPr>
          <p:nvPr/>
        </p:nvPicPr>
        <p:blipFill rotWithShape="1">
          <a:blip r:embed="rId2"/>
          <a:srcRect r="2439"/>
          <a:stretch/>
        </p:blipFill>
        <p:spPr>
          <a:xfrm>
            <a:off x="0" y="0"/>
            <a:ext cx="9144000" cy="6879488"/>
          </a:xfrm>
          <a:prstGeom prst="rect">
            <a:avLst/>
          </a:prstGeom>
        </p:spPr>
      </p:pic>
    </p:spTree>
    <p:extLst>
      <p:ext uri="{BB962C8B-B14F-4D97-AF65-F5344CB8AC3E}">
        <p14:creationId xmlns:p14="http://schemas.microsoft.com/office/powerpoint/2010/main" val="1682360949"/>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921E7F7E-33AA-4283-8B9E-027FB821B55F}" type="slidenum">
              <a:rPr lang="en-US" smtClean="0"/>
              <a:pPr/>
              <a:t>7</a:t>
            </a:fld>
            <a:endParaRPr lang="en-US"/>
          </a:p>
        </p:txBody>
      </p:sp>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r="4000"/>
          <a:stretch/>
        </p:blipFill>
        <p:spPr>
          <a:xfrm>
            <a:off x="0" y="0"/>
            <a:ext cx="9144000" cy="6915150"/>
          </a:xfrm>
          <a:prstGeom prst="rect">
            <a:avLst/>
          </a:prstGeom>
        </p:spPr>
      </p:pic>
    </p:spTree>
    <p:extLst>
      <p:ext uri="{BB962C8B-B14F-4D97-AF65-F5344CB8AC3E}">
        <p14:creationId xmlns:p14="http://schemas.microsoft.com/office/powerpoint/2010/main" val="4203701840"/>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Rectangle 2"/>
          <p:cNvSpPr>
            <a:spLocks noGrp="1" noChangeArrowheads="1"/>
          </p:cNvSpPr>
          <p:nvPr>
            <p:ph type="title"/>
          </p:nvPr>
        </p:nvSpPr>
        <p:spPr>
          <a:xfrm>
            <a:off x="1524000" y="290513"/>
            <a:ext cx="7239000" cy="1462087"/>
          </a:xfrm>
        </p:spPr>
        <p:txBody>
          <a:bodyPr/>
          <a:lstStyle/>
          <a:p>
            <a:pPr marL="514350" indent="-514350">
              <a:spcBef>
                <a:spcPts val="600"/>
              </a:spcBef>
              <a:spcAft>
                <a:spcPts val="0"/>
              </a:spcAft>
              <a:buSzPct val="100000"/>
              <a:buFont typeface="+mj-lt"/>
              <a:buAutoNum type="arabicPeriod"/>
            </a:pPr>
            <a:r>
              <a:rPr lang="es-PR" dirty="0"/>
              <a:t>Intercesión en </a:t>
            </a:r>
            <a:r>
              <a:rPr lang="es-PR" dirty="0" smtClean="0"/>
              <a:t>amor (</a:t>
            </a:r>
            <a:r>
              <a:rPr lang="es-PR" dirty="0"/>
              <a:t>Filemón 8-10</a:t>
            </a:r>
            <a:r>
              <a:rPr lang="es-PR" dirty="0" smtClean="0"/>
              <a:t>)</a:t>
            </a:r>
            <a:endParaRPr lang="es-PR" dirty="0"/>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71600" y="2113359"/>
            <a:ext cx="6477000" cy="4473178"/>
          </a:xfrm>
          <a:prstGeom prst="rect">
            <a:avLst/>
          </a:prstGeom>
        </p:spPr>
      </p:pic>
    </p:spTree>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76200" y="2209800"/>
            <a:ext cx="8763000" cy="4495800"/>
          </a:xfrm>
        </p:spPr>
        <p:txBody>
          <a:bodyPr/>
          <a:lstStyle/>
          <a:p>
            <a:pPr>
              <a:buNone/>
            </a:pPr>
            <a:r>
              <a:rPr lang="es-ES" sz="3600" dirty="0" smtClean="0"/>
              <a:t>	“</a:t>
            </a:r>
            <a:r>
              <a:rPr lang="es-ES" sz="3600" dirty="0"/>
              <a:t>Por lo cual, aunque tengo mucha libertad en Cristo para mandarte lo que conviene</a:t>
            </a:r>
            <a:r>
              <a:rPr lang="es-ES" sz="3600" dirty="0" smtClean="0"/>
              <a:t>, más </a:t>
            </a:r>
            <a:r>
              <a:rPr lang="es-ES" sz="3600" dirty="0"/>
              <a:t>bien te ruego por amor, siendo como soy, Pablo ya anciano, y ahora, además, prisionero de Jesucristo</a:t>
            </a:r>
            <a:r>
              <a:rPr lang="es-ES" sz="3600" dirty="0" smtClean="0"/>
              <a:t>; te </a:t>
            </a:r>
            <a:r>
              <a:rPr lang="es-ES" sz="3600" dirty="0"/>
              <a:t>ruego por mi hijo Onésimo, a quien engendré en mis prisiones</a:t>
            </a:r>
            <a:r>
              <a:rPr lang="es-ES" sz="3600" dirty="0" smtClean="0"/>
              <a:t>,”</a:t>
            </a:r>
            <a:endParaRPr lang="es-ES" sz="3600" dirty="0"/>
          </a:p>
        </p:txBody>
      </p:sp>
      <p:sp>
        <p:nvSpPr>
          <p:cNvPr id="10" name="Rectangle 2"/>
          <p:cNvSpPr>
            <a:spLocks noGrp="1" noChangeArrowheads="1"/>
          </p:cNvSpPr>
          <p:nvPr>
            <p:ph type="title"/>
          </p:nvPr>
        </p:nvSpPr>
        <p:spPr>
          <a:xfrm>
            <a:off x="1524000" y="290513"/>
            <a:ext cx="7239000" cy="1462087"/>
          </a:xfrm>
        </p:spPr>
        <p:txBody>
          <a:bodyPr/>
          <a:lstStyle/>
          <a:p>
            <a:pPr marL="514350" indent="-514350">
              <a:spcBef>
                <a:spcPts val="600"/>
              </a:spcBef>
              <a:spcAft>
                <a:spcPts val="0"/>
              </a:spcAft>
              <a:buSzPct val="100000"/>
              <a:buFont typeface="+mj-lt"/>
              <a:buAutoNum type="arabicPeriod"/>
            </a:pPr>
            <a:r>
              <a:rPr lang="es-PR" dirty="0"/>
              <a:t>Intercesión en amor </a:t>
            </a:r>
            <a:r>
              <a:rPr lang="es-PR" dirty="0" smtClean="0"/>
              <a:t>(</a:t>
            </a:r>
            <a:r>
              <a:rPr lang="es-PR" dirty="0"/>
              <a:t>Filemón 8-10</a:t>
            </a:r>
            <a:r>
              <a:rPr lang="es-PR" dirty="0" smtClean="0"/>
              <a:t>)</a:t>
            </a:r>
            <a:endParaRPr lang="es-PR" dirty="0"/>
          </a:p>
        </p:txBody>
      </p:sp>
    </p:spTree>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themeOverride>
</file>

<file path=ppt/theme/themeOverride2.xml><?xml version="1.0" encoding="utf-8"?>
<a:themeOverride xmlns:a="http://schemas.openxmlformats.org/drawingml/2006/main">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themeOverride>
</file>

<file path=docProps/app.xml><?xml version="1.0" encoding="utf-8"?>
<Properties xmlns="http://schemas.openxmlformats.org/officeDocument/2006/extended-properties" xmlns:vt="http://schemas.openxmlformats.org/officeDocument/2006/docPropsVTypes">
  <Template/>
  <TotalTime>73404</TotalTime>
  <Words>2239</Words>
  <Application>Microsoft Office PowerPoint</Application>
  <PresentationFormat>On-screen Show (4:3)</PresentationFormat>
  <Paragraphs>260</Paragraphs>
  <Slides>38</Slides>
  <Notes>32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38</vt:i4>
      </vt:variant>
    </vt:vector>
  </HeadingPairs>
  <TitlesOfParts>
    <vt:vector size="45" baseType="lpstr">
      <vt:lpstr>Arial</vt:lpstr>
      <vt:lpstr>Calibri</vt:lpstr>
      <vt:lpstr>Candara</vt:lpstr>
      <vt:lpstr>Tahoma</vt:lpstr>
      <vt:lpstr>Wingdings</vt:lpstr>
      <vt:lpstr>Blends</vt:lpstr>
      <vt:lpstr>Office Theme</vt:lpstr>
      <vt:lpstr>PowerPoint Presentation</vt:lpstr>
      <vt:lpstr>Contexto</vt:lpstr>
      <vt:lpstr>Texto clave</vt:lpstr>
      <vt:lpstr>Bosquejo de Estudio</vt:lpstr>
      <vt:lpstr>Onésimo (en griego, útil, provechoso).</vt:lpstr>
      <vt:lpstr>PowerPoint Presentation</vt:lpstr>
      <vt:lpstr>PowerPoint Presentation</vt:lpstr>
      <vt:lpstr>Intercesión en amor (Filemón 8-10)</vt:lpstr>
      <vt:lpstr>Intercesión en amor (Filemón 8-10)</vt:lpstr>
      <vt:lpstr>Intercesión en amor         (Filemón 8-10)</vt:lpstr>
      <vt:lpstr>Intercesión en amor         (Filemón 8-10)</vt:lpstr>
      <vt:lpstr>Intercesión en amor         (Filemón 8-10)</vt:lpstr>
      <vt:lpstr>Intercesión en amor         (Filemón 8-10)</vt:lpstr>
      <vt:lpstr>El inútil se vuelve “Onésimo”         (Filemón 11, 12)</vt:lpstr>
      <vt:lpstr>El inútil se vuelve “Onésimo”         (Filemón 11, 12)</vt:lpstr>
      <vt:lpstr>El inútil se vuelve “Onésimo”         (Filemón 11, 12)</vt:lpstr>
      <vt:lpstr>El inútil se vuelve “Onésimo”         (Filemón 11, 12)</vt:lpstr>
      <vt:lpstr>El inútil se vuelve “Onésimo”         (Filemón 11, 12)</vt:lpstr>
      <vt:lpstr>El inútil se vuelve “Onésimo”         (Filemón 11, 12)</vt:lpstr>
      <vt:lpstr>De esclavo a hermano (Filemón 13-16)</vt:lpstr>
      <vt:lpstr>De esclavo a hermano (Filemón 13-16)</vt:lpstr>
      <vt:lpstr>De esclavo a hermano (Filemón 13-16)</vt:lpstr>
      <vt:lpstr>De esclavo a hermano (Filemón 13-16)</vt:lpstr>
      <vt:lpstr>De esclavo a hermano (Filemón 13-16)</vt:lpstr>
      <vt:lpstr>De esclavo a hermano (Filemón 13-16)</vt:lpstr>
      <vt:lpstr>De esclavo a hermano (Filemón 13-16)</vt:lpstr>
      <vt:lpstr>De esclavo a hermano (Filemón 13-16)</vt:lpstr>
      <vt:lpstr>De deudas a deudas   (Filemón 17-20)</vt:lpstr>
      <vt:lpstr>De deudas a deudas   (Filemón 17-20)</vt:lpstr>
      <vt:lpstr>De deudas a deudas   (Filemón 17-20)</vt:lpstr>
      <vt:lpstr>De deudas a deudas   (Filemón 17-20)</vt:lpstr>
      <vt:lpstr>De deudas a deudas   (Filemón 17-20)</vt:lpstr>
      <vt:lpstr>De deudas a deudas   (Filemón 17-20)</vt:lpstr>
      <vt:lpstr>De deudas a deudas   (Filemón 17-20)</vt:lpstr>
      <vt:lpstr>Aplicaciones</vt:lpstr>
      <vt:lpstr>Bibliografía</vt:lpstr>
      <vt:lpstr>Próximo Estudio (Libro 5)</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Filemón</dc:title>
  <dc:creator>JRIVERA</dc:creator>
  <cp:lastModifiedBy>Ortega, Tito (ISB-GSO Inks &amp; Supplies Dev. Mgr.)</cp:lastModifiedBy>
  <cp:revision>2896</cp:revision>
  <cp:lastPrinted>2013-09-24T20:44:31Z</cp:lastPrinted>
  <dcterms:created xsi:type="dcterms:W3CDTF">2007-01-24T21:53:34Z</dcterms:created>
  <dcterms:modified xsi:type="dcterms:W3CDTF">2013-10-16T16:51:57Z</dcterms:modified>
</cp:coreProperties>
</file>