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60"/>
  </p:notesMasterIdLst>
  <p:handoutMasterIdLst>
    <p:handoutMasterId r:id="rId61"/>
  </p:handoutMasterIdLst>
  <p:sldIdLst>
    <p:sldId id="2767" r:id="rId7"/>
    <p:sldId id="565" r:id="rId8"/>
    <p:sldId id="566" r:id="rId9"/>
    <p:sldId id="3416" r:id="rId10"/>
    <p:sldId id="3486" r:id="rId11"/>
    <p:sldId id="3487" r:id="rId12"/>
    <p:sldId id="3653" r:id="rId13"/>
    <p:sldId id="3654" r:id="rId14"/>
    <p:sldId id="3655" r:id="rId15"/>
    <p:sldId id="3656" r:id="rId16"/>
    <p:sldId id="3657" r:id="rId17"/>
    <p:sldId id="3658" r:id="rId18"/>
    <p:sldId id="3659" r:id="rId19"/>
    <p:sldId id="3441" r:id="rId20"/>
    <p:sldId id="3442" r:id="rId21"/>
    <p:sldId id="3660" r:id="rId22"/>
    <p:sldId id="3661" r:id="rId23"/>
    <p:sldId id="3662" r:id="rId24"/>
    <p:sldId id="3443" r:id="rId25"/>
    <p:sldId id="3444" r:id="rId26"/>
    <p:sldId id="3663" r:id="rId27"/>
    <p:sldId id="3664" r:id="rId28"/>
    <p:sldId id="3665" r:id="rId29"/>
    <p:sldId id="3666" r:id="rId30"/>
    <p:sldId id="3667" r:id="rId31"/>
    <p:sldId id="3668" r:id="rId32"/>
    <p:sldId id="3318" r:id="rId33"/>
    <p:sldId id="3044" r:id="rId34"/>
    <p:sldId id="3650" r:id="rId35"/>
    <p:sldId id="3669" r:id="rId36"/>
    <p:sldId id="3670" r:id="rId37"/>
    <p:sldId id="3671" r:id="rId38"/>
    <p:sldId id="3672" r:id="rId39"/>
    <p:sldId id="3673" r:id="rId40"/>
    <p:sldId id="3675" r:id="rId41"/>
    <p:sldId id="3676" r:id="rId42"/>
    <p:sldId id="3677" r:id="rId43"/>
    <p:sldId id="3678" r:id="rId44"/>
    <p:sldId id="3680" r:id="rId45"/>
    <p:sldId id="3651" r:id="rId46"/>
    <p:sldId id="3652" r:id="rId47"/>
    <p:sldId id="3674" r:id="rId48"/>
    <p:sldId id="3681" r:id="rId49"/>
    <p:sldId id="3682" r:id="rId50"/>
    <p:sldId id="3683" r:id="rId51"/>
    <p:sldId id="3684" r:id="rId52"/>
    <p:sldId id="3685" r:id="rId53"/>
    <p:sldId id="3612" r:id="rId54"/>
    <p:sldId id="3613" r:id="rId55"/>
    <p:sldId id="3614" r:id="rId56"/>
    <p:sldId id="1391" r:id="rId57"/>
    <p:sldId id="3484" r:id="rId58"/>
    <p:sldId id="627" r:id="rId5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4533" autoAdjust="0"/>
  </p:normalViewPr>
  <p:slideViewPr>
    <p:cSldViewPr>
      <p:cViewPr varScale="1">
        <p:scale>
          <a:sx n="72" d="100"/>
          <a:sy n="72" d="100"/>
        </p:scale>
        <p:origin x="109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74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2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10/18/2014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15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894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71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1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65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25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10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83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3135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540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85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965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071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509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5775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79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516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209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11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2327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549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072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046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85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652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569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7298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76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877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357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7855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15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709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7350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7694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407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97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09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44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0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10/18/2014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2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65257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76200"/>
            <a:ext cx="8763000" cy="32004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51: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Bases para el Éxito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(Eclesiastés 7.1 – 12.14) </a:t>
            </a: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14 de octubre de 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4014698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12: El Verdadero Sentido de la Vida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11:2</a:t>
            </a:r>
            <a:r>
              <a:rPr lang="es-PR" dirty="0">
                <a:latin typeface="Candara" panose="020E0502030303020204" pitchFamily="34" charset="0"/>
              </a:rPr>
              <a:t> Repartir a siete e incluso ocho sugiere dos cosas: generosidad ilimitada o diversificación de negocios.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se refiere a lo primero, la idea es que debemos mostrar bondad desinteresada siempre que se pueda, porque es posible que lleguen momentos de calamidad y desgracia cuando ya no será posible hacerlo.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altandlighttv.org/blog/wp-content/uploads/2014/07/Parable-of-the-Sow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/>
        </p:blipFill>
        <p:spPr bwMode="auto">
          <a:xfrm>
            <a:off x="6384499" y="1828800"/>
            <a:ext cx="27882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3169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Muchas </a:t>
            </a:r>
            <a:r>
              <a:rPr lang="es-PR" dirty="0">
                <a:latin typeface="Candara" panose="020E0502030303020204" pitchFamily="34" charset="0"/>
              </a:rPr>
              <a:t>personas ahorran para el futuro; este versículo nos aconseja adoptar un espíritu de liberalidad ilimitada a causa de lo incierta que es la vida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altandlighttv.org/blog/wp-content/uploads/2014/07/Parable-of-the-Sow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/>
        </p:blipFill>
        <p:spPr bwMode="auto">
          <a:xfrm>
            <a:off x="6384499" y="1828800"/>
            <a:ext cx="27882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316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api.ning.com/files/M8fY2*UDgJwp3cRKma*qqhYXbJkTWcJStfgZz*Nr2yGTTi*NzEPYANFtys8nGc3J*mmYeZnB44PgoW8nxUrOznC-DVNaFzbX/ResizedImage600468Egg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6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33"/>
          <a:stretch/>
        </p:blipFill>
        <p:spPr bwMode="auto">
          <a:xfrm>
            <a:off x="4848224" y="2253202"/>
            <a:ext cx="4295776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O la idea puede ser: No pongas todos los huevos en la misma canasta.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Invierte </a:t>
            </a:r>
            <a:r>
              <a:rPr lang="es-PR" dirty="0">
                <a:latin typeface="Candara" panose="020E0502030303020204" pitchFamily="34" charset="0"/>
              </a:rPr>
              <a:t>en distintos intereses para que, si uno falla, puedas seguir adelante con los otros.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esto se le conoce como </a:t>
            </a:r>
            <a:r>
              <a:rPr lang="es-PR" i="1" dirty="0">
                <a:latin typeface="Candara" panose="020E0502030303020204" pitchFamily="34" charset="0"/>
              </a:rPr>
              <a:t>diversificación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370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5344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también se refiere al esfuerzo que todo cristiano debe hacer en bendecir a otros.</a:t>
            </a:r>
          </a:p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¿Cuál, pues, es mi galardón? Que predicando el evangelio, presente gratuitamente el evangelio de Cristo, para no abusar de mi derecho en el evangelio.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Me he hecho débil a los débiles, para ganar a los débiles; a todos me he hecho de todo, para que de todos modos salve a algunos.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(1 Corintios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9.18, 22,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RVR60) </a:t>
            </a:r>
          </a:p>
        </p:txBody>
      </p:sp>
    </p:spTree>
    <p:extLst>
      <p:ext uri="{BB962C8B-B14F-4D97-AF65-F5344CB8AC3E}">
        <p14:creationId xmlns:p14="http://schemas.microsoft.com/office/powerpoint/2010/main" val="8414274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Causa y efecto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11.3-4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03" b="3497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Causa y efecto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11.3-4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11:3</a:t>
            </a:r>
            <a:r>
              <a:rPr lang="es-PR" dirty="0">
                <a:latin typeface="Candara" panose="020E0502030303020204" pitchFamily="34" charset="0"/>
              </a:rPr>
              <a:t> El versículo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</a:t>
            </a:r>
            <a:r>
              <a:rPr lang="es-PR" dirty="0">
                <a:latin typeface="Candara" panose="020E0502030303020204" pitchFamily="34" charset="0"/>
              </a:rPr>
              <a:t> sigue con la idea del anterior, especialmente respecto al mal desconocido que puede acontecerle a la tierra.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Sugiere </a:t>
            </a:r>
            <a:r>
              <a:rPr lang="es-PR" dirty="0">
                <a:latin typeface="Candara" panose="020E0502030303020204" pitchFamily="34" charset="0"/>
              </a:rPr>
              <a:t>que hay cierta inevitabilidad y finalidad en las calamidades de la vida.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1503" r="41668" b="3497"/>
          <a:stretch/>
        </p:blipFill>
        <p:spPr>
          <a:xfrm>
            <a:off x="5372098" y="1828799"/>
            <a:ext cx="3771901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3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Causa y efecto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11.3-4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la misma manera segura que las nubes cargadas de agua la derraman sobre la tierra, así también les vienen a los hijos de los hombres las pruebas y dificultades.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una vez que cae el árbol, allí queda; su destino está sellado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1503" r="41668" b="3497"/>
          <a:stretch/>
        </p:blipFill>
        <p:spPr>
          <a:xfrm>
            <a:off x="5372098" y="1828799"/>
            <a:ext cx="3771901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750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Causa y efecto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11.3-4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11:4</a:t>
            </a:r>
            <a:r>
              <a:rPr lang="es-PR" dirty="0">
                <a:latin typeface="Candara" panose="020E0502030303020204" pitchFamily="34" charset="0"/>
              </a:rPr>
              <a:t> Es posible ser demasiado cauteloso.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uno espera hasta que las condiciones sean perfectas, no logrará nada.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Normalmente </a:t>
            </a:r>
            <a:r>
              <a:rPr lang="es-PR" dirty="0">
                <a:latin typeface="Candara" panose="020E0502030303020204" pitchFamily="34" charset="0"/>
              </a:rPr>
              <a:t>siempre sopla un poco de viento y se ven algunas nubes.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1503" r="41668" b="3497"/>
          <a:stretch/>
        </p:blipFill>
        <p:spPr>
          <a:xfrm>
            <a:off x="5372098" y="1828799"/>
            <a:ext cx="3771901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732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Causa y efecto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11.3-4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uno espera a la condición de viento cero, nunca llevará la semilla al campo.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se espera a que no haya riesgo de lluvia, las cosechas se echarán a perder antes de recogerlas.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Aquel </a:t>
            </a:r>
            <a:r>
              <a:rPr lang="es-PR" dirty="0">
                <a:latin typeface="Candara" panose="020E0502030303020204" pitchFamily="34" charset="0"/>
              </a:rPr>
              <a:t>que espera a la seguridad esperará para siempre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1503" r="41668" b="3497"/>
          <a:stretch/>
        </p:blipFill>
        <p:spPr>
          <a:xfrm>
            <a:off x="5372098" y="1828799"/>
            <a:ext cx="3771901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839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</a:t>
            </a:r>
            <a:r>
              <a:rPr lang="es-PR" sz="4000" dirty="0" smtClean="0">
                <a:latin typeface="Candara" pitchFamily="34" charset="0"/>
                <a:cs typeface="Calibri" pitchFamily="34" charset="0"/>
              </a:rPr>
              <a:t>Dios 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11.5-8</a:t>
            </a: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64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799" y="2133600"/>
            <a:ext cx="6737351" cy="685800"/>
          </a:xfrm>
        </p:spPr>
        <p:txBody>
          <a:bodyPr/>
          <a:lstStyle/>
          <a:p>
            <a:r>
              <a:rPr lang="es-PR" sz="4000" dirty="0" smtClean="0"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7.1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–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12.14</a:t>
            </a:r>
            <a:endParaRPr lang="es-PR" sz="3600" noProof="0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586" t="20676" r="4748" b="10574"/>
          <a:stretch/>
        </p:blipFill>
        <p:spPr>
          <a:xfrm>
            <a:off x="3269674" y="2819400"/>
            <a:ext cx="5874326" cy="4038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91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Como tú no sabes cuál es el camino del viento, o cómo crecen los huesos en el vientre de la mujer encinta, así ignoras la obra de Dios, el cual hace todas las cosas. Por la mañana siembra tu semilla, y a la tarde no dejes reposar tu mano; porque no sabes cuál es lo mejor, si esto o aquello, o si lo uno y lo otro es igualmente bueno. Suave ciertamente es la luz, y agradable a los ojos ver el sol; pero aunque un hombre viva muchos años, y en todos ellos tenga gozo, acuérdese sin embargo que los días de las tinieblas serán muchos. Todo cuanto viene es vanidad.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(Eclesiastés 11.5–8, RVR60) </a:t>
            </a:r>
          </a:p>
        </p:txBody>
      </p:sp>
    </p:spTree>
    <p:extLst>
      <p:ext uri="{BB962C8B-B14F-4D97-AF65-F5344CB8AC3E}">
        <p14:creationId xmlns:p14="http://schemas.microsoft.com/office/powerpoint/2010/main" val="3933918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11:5</a:t>
            </a:r>
            <a:r>
              <a:rPr lang="es-PR" dirty="0">
                <a:latin typeface="Candara" panose="020E0502030303020204" pitchFamily="34" charset="0"/>
              </a:rPr>
              <a:t> Como no lo sabemos todo, tenemos que arreglárnoslas con el conocimiento que tenemos.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comprendemos los movimientos del viento ni cómo crecen los huesos en el vientre de una madre </a:t>
            </a:r>
            <a:r>
              <a:rPr lang="es-PR" dirty="0" smtClean="0">
                <a:latin typeface="Candara" panose="020E0502030303020204" pitchFamily="34" charset="0"/>
              </a:rPr>
              <a:t>que espera un hijo.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Tampoco </a:t>
            </a:r>
            <a:r>
              <a:rPr lang="es-PR" dirty="0">
                <a:latin typeface="Candara" panose="020E0502030303020204" pitchFamily="34" charset="0"/>
              </a:rPr>
              <a:t>entendemos todo lo que Dios hace ni por qué lo hace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http://re-port.ru/uploads/photos/large/Pregnancy_and_Birt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3352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777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11:6 </a:t>
            </a:r>
            <a:r>
              <a:rPr lang="es-PR" dirty="0">
                <a:latin typeface="Candara" panose="020E0502030303020204" pitchFamily="34" charset="0"/>
              </a:rPr>
              <a:t>Debido a que no conocemos estas cosas, lo mejor es llenar el día con toda clase de trabajos productivos.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tenemos manera de saber qué actividades serán las que prosperarán.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Tal </a:t>
            </a:r>
            <a:r>
              <a:rPr lang="es-PR" dirty="0">
                <a:latin typeface="Candara" panose="020E0502030303020204" pitchFamily="34" charset="0"/>
              </a:rPr>
              <a:t>vez todas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6146" name="Picture 2" descr="http://www.trbimg.com/img-518197c9/turbine/la-me-strawberry-pick-pictures-011/6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6"/>
          <a:stretch/>
        </p:blipFill>
        <p:spPr bwMode="auto">
          <a:xfrm>
            <a:off x="5181600" y="1828800"/>
            <a:ext cx="3976816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758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Al esparcir la Palabra de Dios, hay resultados garantizados.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también es cierto que algunos métodos son más fructíferos que otros, por lo que hemos de ser incansables, </a:t>
            </a:r>
            <a:r>
              <a:rPr lang="es-PR" dirty="0" smtClean="0">
                <a:latin typeface="Candara" panose="020E0502030303020204" pitchFamily="34" charset="0"/>
              </a:rPr>
              <a:t>adaptables, </a:t>
            </a:r>
            <a:r>
              <a:rPr lang="es-PR" dirty="0">
                <a:latin typeface="Candara" panose="020E0502030303020204" pitchFamily="34" charset="0"/>
              </a:rPr>
              <a:t>ingeniosos y fieles en el servicio cristiano.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altandlighttv.org/blog/wp-content/uploads/2014/07/Parable-of-the-Sow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/>
        </p:blipFill>
        <p:spPr bwMode="auto">
          <a:xfrm>
            <a:off x="6384499" y="1828800"/>
            <a:ext cx="27882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0753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Entonces</a:t>
            </a:r>
            <a:r>
              <a:rPr lang="es-PR" dirty="0">
                <a:latin typeface="Candara" panose="020E0502030303020204" pitchFamily="34" charset="0"/>
              </a:rPr>
              <a:t>, también debemos sembrar por la mañana de la vida y no aflojar a la tarde.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Somos </a:t>
            </a:r>
            <a:r>
              <a:rPr lang="es-PR" dirty="0">
                <a:latin typeface="Candara" panose="020E0502030303020204" pitchFamily="34" charset="0"/>
              </a:rPr>
              <a:t>llamados a un servicio incansable y continuo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altandlighttv.org/blog/wp-content/uploads/2014/07/Parable-of-the-Sow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/>
        </p:blipFill>
        <p:spPr bwMode="auto">
          <a:xfrm>
            <a:off x="6384499" y="1828800"/>
            <a:ext cx="27882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8563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11:7–8</a:t>
            </a:r>
            <a:r>
              <a:rPr lang="es-PR" dirty="0">
                <a:latin typeface="Candara" panose="020E0502030303020204" pitchFamily="34" charset="0"/>
              </a:rPr>
              <a:t> La luz puede referirse al brillo y resplandor de los días de la juventud.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maravilloso ser joven, sano, fuerte, vivaz.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60606"/>
          <a:stretch/>
        </p:blipFill>
        <p:spPr>
          <a:xfrm>
            <a:off x="5181600" y="1809798"/>
            <a:ext cx="3962400" cy="50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13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Vivir responsablemente confiando en Dios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a pesar de los muchos años de vigor y prosperidad que uno pueda disfrutar, hay que tener conciencia de que los días de las tinieblas vienen con paso cierto.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dolores y molestias de la vejez son inevitables.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muchos es una época pesada y vacía de la vida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7170" name="Picture 2" descr="http://www.pmcaregivers.com/images/arthur%20ritis%20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828800"/>
            <a:ext cx="37719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2314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</a:t>
            </a:r>
            <a:r>
              <a:rPr lang="es-PR" sz="4800" dirty="0" smtClean="0">
                <a:latin typeface="Candara" pitchFamily="34" charset="0"/>
                <a:cs typeface="Calibri" pitchFamily="34" charset="0"/>
              </a:rPr>
              <a:t>Creador  </a:t>
            </a:r>
            <a:r>
              <a:rPr lang="es-PR" sz="48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5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Acuérdate de tu Creador en los días de tu juventud, antes que vengan los días malos, y lleguen los años de los cuales digas: No tengo en ellos contentamiento</a:t>
            </a:r>
            <a:r>
              <a:rPr lang="es-PR" i="1" dirty="0" smtClean="0">
                <a:latin typeface="Candara" panose="020E0502030303020204" pitchFamily="34" charset="0"/>
              </a:rPr>
              <a:t>; antes </a:t>
            </a:r>
            <a:r>
              <a:rPr lang="es-PR" i="1" dirty="0">
                <a:latin typeface="Candara" panose="020E0502030303020204" pitchFamily="34" charset="0"/>
              </a:rPr>
              <a:t>que se oscurezca el sol, y la luz, y la luna y las estrellas, y vuelvan las nubes tras la lluvia;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(Eclesiastés 12.1–2,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antes que la cadena de plata se quiebre, y se rompa el cuenco de oro, y el cántaro se quiebre junto a la fuente, y la rueda sea rota sobre el pozo</a:t>
            </a:r>
            <a:r>
              <a:rPr lang="es-PR" i="1" dirty="0" smtClean="0">
                <a:latin typeface="Candara" panose="020E0502030303020204" pitchFamily="34" charset="0"/>
              </a:rPr>
              <a:t>; y </a:t>
            </a:r>
            <a:r>
              <a:rPr lang="es-PR" i="1" dirty="0">
                <a:latin typeface="Candara" panose="020E0502030303020204" pitchFamily="34" charset="0"/>
              </a:rPr>
              <a:t>el polvo vuelva a la tierra, como era, y el espíritu vuelva a Dios que lo dio.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(Eclesiastés 12.6–7, RVR60) </a:t>
            </a:r>
          </a:p>
        </p:txBody>
      </p:sp>
    </p:spTree>
    <p:extLst>
      <p:ext uri="{BB962C8B-B14F-4D97-AF65-F5344CB8AC3E}">
        <p14:creationId xmlns:p14="http://schemas.microsoft.com/office/powerpoint/2010/main" val="19175617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Acuérdate de tu Creador en los días de tu juventud, antes que vengan los días malos, y lleguen los años de los cuales digas: No tengo en ellos contentamiento;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endParaRPr lang="es-PR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Eclesiastés 12.1,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</a:t>
            </a:r>
            <a:r>
              <a:rPr lang="es-PR" dirty="0">
                <a:latin typeface="Candara" panose="020E0502030303020204" pitchFamily="34" charset="0"/>
              </a:rPr>
              <a:t> El triste cuadro de la vejez y senilidad es una advertencia para los jóvenes a acordarse de su Creador en los días de su juventud.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importante observar que Salomón no dice Señor, Salvador o Redentor, sino Creador.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0242" name="Picture 2" descr="http://1.bp.blogspot.com/-W3OU-MDH7wE/T7l6sjshCrI/AAAAAAAAAME/tJ0WtuwMVks/s1600/Jesus+Creator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16" y="1828800"/>
            <a:ext cx="3835784" cy="501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2878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55815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es la única forma en la que Salomón podía conocer a Dios desde su punto de vista debajo del sol.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aun así, su consejo es bueno.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jóvenes deben acordarse de su Creador… antes del atardecer de la vida, cuando los días son malos y difíciles y los años carecen totalmente de placer y </a:t>
            </a:r>
            <a:r>
              <a:rPr lang="es-PR" dirty="0" smtClean="0">
                <a:latin typeface="Candara" panose="020E0502030303020204" pitchFamily="34" charset="0"/>
              </a:rPr>
              <a:t>contentamiento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1.bp.blogspot.com/-W3OU-MDH7wE/T7l6sjshCrI/AAAAAAAAAME/tJ0WtuwMVks/s1600/Jesus+Creator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16" y="1828800"/>
            <a:ext cx="3835784" cy="501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275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12:2</a:t>
            </a:r>
            <a:r>
              <a:rPr lang="es-PR" dirty="0">
                <a:latin typeface="Candara" panose="020E0502030303020204" pitchFamily="34" charset="0"/>
              </a:rPr>
              <a:t> La vejez es la época en que se opacan las luces, tanto física como emocionalmente.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días son pesados y las noches largas.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depresión y la tristeza aparecen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pmcaregivers.com/images/arthur%20ritis%20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828800"/>
            <a:ext cx="37719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3251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196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Aun </a:t>
            </a:r>
            <a:r>
              <a:rPr lang="es-PR" dirty="0">
                <a:latin typeface="Candara" panose="020E0502030303020204" pitchFamily="34" charset="0"/>
              </a:rPr>
              <a:t>en años anteriores había cierta cantidad de lluvia, o sea, problemas y desánimo.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el sol volvía a salir y el espíritu revivía pronto.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 </a:t>
            </a:r>
            <a:r>
              <a:rPr lang="es-PR" dirty="0">
                <a:latin typeface="Candara" panose="020E0502030303020204" pitchFamily="34" charset="0"/>
              </a:rPr>
              <a:t>parece que los días soleados han quedado atrás para siempre, y tras cada descarga de lluvia, las nubes aparecen prometiendo más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pmcaregivers.com/images/arthur%20ritis%20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828800"/>
            <a:ext cx="37719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2810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juventud es la época en la que hay que acordarse del Creador, porque es entonces cuando el sol… la luna y las estrellas no se han oscurecido aún, y las nubes no vuelven tras la lluvia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60606"/>
          <a:stretch/>
        </p:blipFill>
        <p:spPr>
          <a:xfrm>
            <a:off x="5181600" y="1809798"/>
            <a:ext cx="3962400" cy="50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655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12:6</a:t>
            </a:r>
            <a:r>
              <a:rPr lang="es-PR" dirty="0">
                <a:latin typeface="Candara" panose="020E0502030303020204" pitchFamily="34" charset="0"/>
              </a:rPr>
              <a:t> Por eso, el consejo del hombre sabio es acordarse del Creador </a:t>
            </a:r>
            <a:r>
              <a:rPr lang="es-PR" dirty="0" smtClean="0">
                <a:latin typeface="Candara" panose="020E0502030303020204" pitchFamily="34" charset="0"/>
              </a:rPr>
              <a:t>antes </a:t>
            </a:r>
            <a:r>
              <a:rPr lang="es-PR" dirty="0">
                <a:latin typeface="Candara" panose="020E0502030303020204" pitchFamily="34" charset="0"/>
              </a:rPr>
              <a:t>que la cadena de plata se quiebre, y se rompa el cuenco de oro, y el cántaro se quiebre junto a la fuente, y la rueda sea rota sobre el pozo.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difícil asignar significados precisos a todas estas </a:t>
            </a:r>
            <a:r>
              <a:rPr lang="es-PR" dirty="0" smtClean="0">
                <a:latin typeface="Candara" panose="020E0502030303020204" pitchFamily="34" charset="0"/>
              </a:rPr>
              <a:t>figuras, pero se puede entender su intención.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60606"/>
          <a:stretch/>
        </p:blipFill>
        <p:spPr>
          <a:xfrm>
            <a:off x="5181600" y="1809798"/>
            <a:ext cx="3962400" cy="50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315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quebrar de la cadena de plata probablemente se refiere al romperse de del delicado hilo de la vida cuando el espíritu abandona el cuerpo.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Aparentemente</a:t>
            </a:r>
            <a:r>
              <a:rPr lang="es-PR" dirty="0">
                <a:latin typeface="Candara" panose="020E0502030303020204" pitchFamily="34" charset="0"/>
              </a:rPr>
              <a:t>, la poetisa ciega lo entendió así al escribir:</a:t>
            </a:r>
          </a:p>
          <a:p>
            <a:r>
              <a:rPr lang="es-PR" i="1" dirty="0">
                <a:latin typeface="Candara" panose="020E0502030303020204" pitchFamily="34" charset="0"/>
              </a:rPr>
              <a:t>«La cadena de plata se </a:t>
            </a:r>
            <a:r>
              <a:rPr lang="es-PR" i="1" dirty="0" smtClean="0">
                <a:latin typeface="Candara" panose="020E0502030303020204" pitchFamily="34" charset="0"/>
              </a:rPr>
              <a:t>quebrará, Y </a:t>
            </a:r>
            <a:r>
              <a:rPr lang="es-PR" i="1" dirty="0">
                <a:latin typeface="Candara" panose="020E0502030303020204" pitchFamily="34" charset="0"/>
              </a:rPr>
              <a:t>ya no cantaré más </a:t>
            </a:r>
            <a:r>
              <a:rPr lang="es-PR" i="1" dirty="0" smtClean="0">
                <a:latin typeface="Candara" panose="020E0502030303020204" pitchFamily="34" charset="0"/>
              </a:rPr>
              <a:t>así, Pero </a:t>
            </a:r>
            <a:r>
              <a:rPr lang="es-PR" i="1" dirty="0">
                <a:latin typeface="Candara" panose="020E0502030303020204" pitchFamily="34" charset="0"/>
              </a:rPr>
              <a:t>¡oh! el gozo de </a:t>
            </a:r>
            <a:r>
              <a:rPr lang="es-PR" i="1" dirty="0" smtClean="0">
                <a:latin typeface="Candara" panose="020E0502030303020204" pitchFamily="34" charset="0"/>
              </a:rPr>
              <a:t>despertar En </a:t>
            </a:r>
            <a:r>
              <a:rPr lang="es-PR" i="1" dirty="0">
                <a:latin typeface="Candara" panose="020E0502030303020204" pitchFamily="34" charset="0"/>
              </a:rPr>
              <a:t>el palacio de mi Rey».</a:t>
            </a:r>
          </a:p>
          <a:p>
            <a:pPr marL="0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		- </a:t>
            </a:r>
            <a:r>
              <a:rPr lang="es-ES" dirty="0" smtClean="0">
                <a:latin typeface="Candara" panose="020E0502030303020204" pitchFamily="34" charset="0"/>
              </a:rPr>
              <a:t>Fanny </a:t>
            </a:r>
            <a:r>
              <a:rPr lang="es-ES" dirty="0">
                <a:latin typeface="Candara" panose="020E0502030303020204" pitchFamily="34" charset="0"/>
              </a:rPr>
              <a:t>J. </a:t>
            </a:r>
            <a:r>
              <a:rPr lang="es-ES" dirty="0" smtClean="0">
                <a:latin typeface="Candara" panose="020E0502030303020204" pitchFamily="34" charset="0"/>
              </a:rPr>
              <a:t>Crosby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11266" name="Picture 2" descr="https://img1.etsystatic.com/000/0/5367281/il_fullxfull.29829022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3429000" cy="50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669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Por el cuenco de oro se suele entender la cavidad craneal, y el que se rompa es una figura poética del cese de la mente en el momento de la muerte.</a:t>
            </a:r>
          </a:p>
          <a:p>
            <a:r>
              <a:rPr lang="es-PR" dirty="0">
                <a:latin typeface="Candara" panose="020E0502030303020204" pitchFamily="34" charset="0"/>
              </a:rPr>
              <a:t>El cántaro y la rueda rotos juntos podrían ser una referencia al sistema circulatorio con el colapso de la presión sanguínea sistólica y diastólica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15362" name="Picture 2" descr="[Cantaro+[640x480].jpg]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3352800" cy="502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7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12:7</a:t>
            </a:r>
            <a:r>
              <a:rPr lang="es-PR" dirty="0">
                <a:latin typeface="Candara" panose="020E0502030303020204" pitchFamily="34" charset="0"/>
              </a:rPr>
              <a:t> El rigor de la muerte se establece.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Entonces </a:t>
            </a:r>
            <a:r>
              <a:rPr lang="es-PR" dirty="0">
                <a:latin typeface="Candara" panose="020E0502030303020204" pitchFamily="34" charset="0"/>
              </a:rPr>
              <a:t>el cuerpo comienza su retorno al polvo, mientras que el espíritu vuelve a Dios que lo dio.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O </a:t>
            </a:r>
            <a:r>
              <a:rPr lang="es-PR" dirty="0">
                <a:latin typeface="Candara" panose="020E0502030303020204" pitchFamily="34" charset="0"/>
              </a:rPr>
              <a:t>al menos así creía Salomón. En el caso del creyente, su conclusión es cierta.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6386" name="Picture 2" descr="http://discipleshipresourcesphilippines.com/wp-content/uploads/2011/04/grav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27"/>
          <a:stretch/>
        </p:blipFill>
        <p:spPr bwMode="auto">
          <a:xfrm>
            <a:off x="5638800" y="1828800"/>
            <a:ext cx="3505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970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alegre recordando al Creador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12.1-2, 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en el caso del incrédulo, el espíritu va al Hades, donde aguarda el Juicio del Gran Trono Blanco.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Entonces </a:t>
            </a:r>
            <a:r>
              <a:rPr lang="es-PR" dirty="0">
                <a:latin typeface="Candara" panose="020E0502030303020204" pitchFamily="34" charset="0"/>
              </a:rPr>
              <a:t>el espíritu se reunirá con el cuerpo y la persona entera será echada al lago de fuego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Apocalipsis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20:12–14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discipleshipresourcesphilippines.com/wp-content/uploads/2011/04/grav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27"/>
          <a:stretch/>
        </p:blipFill>
        <p:spPr bwMode="auto">
          <a:xfrm>
            <a:off x="5638800" y="1828800"/>
            <a:ext cx="3505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781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85000" lnSpcReduction="2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recompensa segura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Causa y efecto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11.3-4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Vivir responsablemente confiando en Dios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11.5-8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Vivir alegre recordando al Creador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12.1-2, 6-7</a:t>
            </a:r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Vivir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en obediencia y temor a Dios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12.13-14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</a:t>
            </a:r>
            <a:r>
              <a:rPr lang="es-PR" sz="4800" dirty="0" smtClean="0">
                <a:latin typeface="Candara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9" t="13684" b="14297"/>
          <a:stretch/>
        </p:blipFill>
        <p:spPr>
          <a:xfrm>
            <a:off x="-23884" y="1644556"/>
            <a:ext cx="9167884" cy="52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07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El fin de todo el discurso oído es este: Teme a Dios, y guarda sus mandamientos; porque esto es el todo del hombre. Porque Dios traerá toda obra a juicio, juntamente con toda cosa encubierta, sea buena o sea mala.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(Eclesiastés 12.13–14, RVR60) </a:t>
            </a:r>
          </a:p>
        </p:txBody>
      </p:sp>
    </p:spTree>
    <p:extLst>
      <p:ext uri="{BB962C8B-B14F-4D97-AF65-F5344CB8AC3E}">
        <p14:creationId xmlns:p14="http://schemas.microsoft.com/office/powerpoint/2010/main" val="42208436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12:13</a:t>
            </a:r>
            <a:r>
              <a:rPr lang="es-PR" dirty="0">
                <a:latin typeface="Candara" panose="020E0502030303020204" pitchFamily="34" charset="0"/>
              </a:rPr>
              <a:t> Su conclusión final puede dar la impresión de que al fin se ha elevado por encima </a:t>
            </a:r>
            <a:r>
              <a:rPr lang="es-PR" dirty="0" smtClean="0">
                <a:latin typeface="Candara" panose="020E0502030303020204" pitchFamily="34" charset="0"/>
              </a:rPr>
              <a:t>de todo el asunto de la vida.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Dice</a:t>
            </a:r>
            <a:r>
              <a:rPr lang="es-PR" dirty="0">
                <a:latin typeface="Candara" panose="020E0502030303020204" pitchFamily="34" charset="0"/>
              </a:rPr>
              <a:t>: Teme a Dios, y guarda sus mandamientos; porque esto es toda la obligación del hombre, el todo del hombre.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debemos recordar que aquí el temor de Dios no equivale a fe que salva.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7410" name="Picture 2" descr="http://www.beethamtower.org/images/skyscrapper/petronas-tower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7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1791945"/>
            <a:ext cx="2895600" cy="505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9606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los mandamientos no se refieren necesariamente a la ley de Dios tal como se nos revela en el Antiguo Testamento.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Más </a:t>
            </a:r>
            <a:r>
              <a:rPr lang="es-PR" dirty="0">
                <a:latin typeface="Candara" panose="020E0502030303020204" pitchFamily="34" charset="0"/>
              </a:rPr>
              <a:t>bien pueden referirse </a:t>
            </a:r>
            <a:r>
              <a:rPr lang="es-PR" dirty="0" smtClean="0">
                <a:latin typeface="Candara" panose="020E0502030303020204" pitchFamily="34" charset="0"/>
              </a:rPr>
              <a:t>también a </a:t>
            </a:r>
            <a:r>
              <a:rPr lang="es-PR" dirty="0">
                <a:latin typeface="Candara" panose="020E0502030303020204" pitchFamily="34" charset="0"/>
              </a:rPr>
              <a:t>todo mandamiento que Dios ha escrito instintivamente en los corazones humanos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19458" name="Picture 2" descr="http://www.misioncarismatica.es/ESCUELA%20DE%20LIDERES%20NIVEL%201/EJERCICIOS_NIVEL1/imagenes/Bibli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854" y="2281239"/>
            <a:ext cx="371114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038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En otras palabras, no es necesario que demos a las palabras de Salomón una </a:t>
            </a:r>
            <a:r>
              <a:rPr lang="es-PR" dirty="0" smtClean="0">
                <a:latin typeface="Candara" panose="020E0502030303020204" pitchFamily="34" charset="0"/>
              </a:rPr>
              <a:t>relevancia más </a:t>
            </a:r>
            <a:r>
              <a:rPr lang="es-PR" dirty="0">
                <a:latin typeface="Candara" panose="020E0502030303020204" pitchFamily="34" charset="0"/>
              </a:rPr>
              <a:t>alta de la que realmente merecen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>
                <a:latin typeface="Candara" panose="020E0502030303020204" pitchFamily="34" charset="0"/>
              </a:rPr>
              <a:t>Esto es el todo del hombre: no sólo toda su obligación sino también </a:t>
            </a:r>
            <a:r>
              <a:rPr lang="es-PR" dirty="0" smtClean="0">
                <a:latin typeface="Candara" panose="020E0502030303020204" pitchFamily="34" charset="0"/>
              </a:rPr>
              <a:t>lo esencial </a:t>
            </a:r>
            <a:r>
              <a:rPr lang="es-PR" dirty="0">
                <a:latin typeface="Candara" panose="020E0502030303020204" pitchFamily="34" charset="0"/>
              </a:rPr>
              <a:t>para una vida plena y </a:t>
            </a:r>
            <a:r>
              <a:rPr lang="es-PR" dirty="0" smtClean="0">
                <a:latin typeface="Candara" panose="020E0502030303020204" pitchFamily="34" charset="0"/>
              </a:rPr>
              <a:t>feliz: tener temor de Dios.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misioncarismatica.es/ESCUELA%20DE%20LIDERES%20NIVEL%201/EJERCICIOS_NIVEL1/imagenes/Bibli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854" y="2281239"/>
            <a:ext cx="371114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1262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7575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12:14</a:t>
            </a:r>
            <a:r>
              <a:rPr lang="es-PR" dirty="0">
                <a:latin typeface="Candara" panose="020E0502030303020204" pitchFamily="34" charset="0"/>
              </a:rPr>
              <a:t> Aquí el motivo de temer y obedecer a Dios es la certidumbre del juicio venidero.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Nosotros</a:t>
            </a:r>
            <a:r>
              <a:rPr lang="es-PR" dirty="0">
                <a:latin typeface="Candara" panose="020E0502030303020204" pitchFamily="34" charset="0"/>
              </a:rPr>
              <a:t>, como creyentes, podemos estar eternamente agradecidos de que el Salvador nos haya librado de ese temor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0482" name="Picture 2" descr="http://ev4all.com/wp-content/uploads/2014/01/Eternal-Life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41156"/>
            <a:ext cx="4067175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4415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2295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En el amor no hay temor, sino que el perfecto amor echa fuera el temor; porque el temor lleva en sí castigo. De donde el que teme, no ha sido perfeccionado en el amor.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(1 Juan 4.18, RVR60) </a:t>
            </a:r>
          </a:p>
        </p:txBody>
      </p:sp>
    </p:spTree>
    <p:extLst>
      <p:ext uri="{BB962C8B-B14F-4D97-AF65-F5344CB8AC3E}">
        <p14:creationId xmlns:p14="http://schemas.microsoft.com/office/powerpoint/2010/main" val="23608684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itchFamily="34" charset="0"/>
                <a:cs typeface="Calibri" pitchFamily="34" charset="0"/>
              </a:rPr>
              <a:t>Vivir en obediencia y temor a Dios  </a:t>
            </a:r>
            <a:r>
              <a:rPr lang="es-PR" sz="48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12.13-14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10599" cy="4719638"/>
          </a:xfrm>
        </p:spPr>
        <p:txBody>
          <a:bodyPr>
            <a:normAutofit fontScale="70000" lnSpcReduction="20000"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No confiamos y obedecemos por temor sino por amor. Por medio de Su obra consumada en el Calvario, tenemos la certeza de que nunca vendremos a juicio, sino que hemos pasado de muerte a vida (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Juan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5:24</a:t>
            </a:r>
            <a:r>
              <a:rPr lang="es-PR" sz="3600" dirty="0">
                <a:latin typeface="Candara" panose="020E0502030303020204" pitchFamily="34" charset="0"/>
              </a:rPr>
              <a:t>). </a:t>
            </a:r>
            <a:r>
              <a:rPr lang="es-PR" sz="3600" dirty="0" smtClean="0">
                <a:latin typeface="Candara" panose="020E0502030303020204" pitchFamily="34" charset="0"/>
              </a:rPr>
              <a:t>Ahora </a:t>
            </a:r>
            <a:r>
              <a:rPr lang="es-PR" sz="3600" dirty="0">
                <a:latin typeface="Candara" panose="020E0502030303020204" pitchFamily="34" charset="0"/>
              </a:rPr>
              <a:t>podemos decir</a:t>
            </a:r>
            <a:r>
              <a:rPr lang="es-PR" sz="3600" dirty="0" smtClean="0">
                <a:latin typeface="Candara" panose="020E0502030303020204" pitchFamily="34" charset="0"/>
              </a:rPr>
              <a:t>:</a:t>
            </a:r>
          </a:p>
          <a:p>
            <a:pPr marL="0" indent="0">
              <a:buNone/>
            </a:pP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3600" i="1" dirty="0" smtClean="0">
                <a:latin typeface="Candara" panose="020E0502030303020204" pitchFamily="34" charset="0"/>
              </a:rPr>
              <a:t>«</a:t>
            </a:r>
            <a:r>
              <a:rPr lang="es-ES" sz="3600" i="1" dirty="0">
                <a:latin typeface="Candara" panose="020E0502030303020204" pitchFamily="34" charset="0"/>
              </a:rPr>
              <a:t>No hay ya </a:t>
            </a:r>
            <a:r>
              <a:rPr lang="es-ES" sz="3600" i="1" dirty="0" smtClean="0">
                <a:latin typeface="Candara" panose="020E0502030303020204" pitchFamily="34" charset="0"/>
              </a:rPr>
              <a:t>condenación, n</a:t>
            </a:r>
            <a:r>
              <a:rPr lang="es-PR" sz="3600" i="1" dirty="0" smtClean="0">
                <a:latin typeface="Candara" panose="020E0502030303020204" pitchFamily="34" charset="0"/>
              </a:rPr>
              <a:t>i </a:t>
            </a:r>
            <a:r>
              <a:rPr lang="es-PR" sz="3600" i="1" dirty="0">
                <a:latin typeface="Candara" panose="020E0502030303020204" pitchFamily="34" charset="0"/>
              </a:rPr>
              <a:t>hay infierno para </a:t>
            </a:r>
            <a:r>
              <a:rPr lang="es-PR" sz="3600" i="1" dirty="0" smtClean="0">
                <a:latin typeface="Candara" panose="020E0502030303020204" pitchFamily="34" charset="0"/>
              </a:rPr>
              <a:t>mí,</a:t>
            </a:r>
          </a:p>
          <a:p>
            <a:pPr marL="0" indent="0">
              <a:buNone/>
            </a:pPr>
            <a:r>
              <a:rPr lang="es-PR" sz="3600" i="1" dirty="0" smtClean="0">
                <a:latin typeface="Candara" panose="020E0502030303020204" pitchFamily="34" charset="0"/>
              </a:rPr>
              <a:t>El </a:t>
            </a:r>
            <a:r>
              <a:rPr lang="es-PR" sz="3600" i="1" dirty="0">
                <a:latin typeface="Candara" panose="020E0502030303020204" pitchFamily="34" charset="0"/>
              </a:rPr>
              <a:t>fuego y el </a:t>
            </a:r>
            <a:r>
              <a:rPr lang="es-PR" sz="3600" i="1" dirty="0" smtClean="0">
                <a:latin typeface="Candara" panose="020E0502030303020204" pitchFamily="34" charset="0"/>
              </a:rPr>
              <a:t>tormento m</a:t>
            </a:r>
            <a:r>
              <a:rPr lang="es-ES" sz="3600" i="1" dirty="0" err="1" smtClean="0">
                <a:latin typeface="Candara" panose="020E0502030303020204" pitchFamily="34" charset="0"/>
              </a:rPr>
              <a:t>is</a:t>
            </a:r>
            <a:r>
              <a:rPr lang="es-ES" sz="3600" i="1" dirty="0" smtClean="0">
                <a:latin typeface="Candara" panose="020E0502030303020204" pitchFamily="34" charset="0"/>
              </a:rPr>
              <a:t> </a:t>
            </a:r>
            <a:r>
              <a:rPr lang="es-ES" sz="3600" i="1" dirty="0">
                <a:latin typeface="Candara" panose="020E0502030303020204" pitchFamily="34" charset="0"/>
              </a:rPr>
              <a:t>ojos jamás verán.</a:t>
            </a:r>
          </a:p>
          <a:p>
            <a:pPr marL="0" indent="0">
              <a:buNone/>
            </a:pPr>
            <a:r>
              <a:rPr lang="es-PR" sz="3600" i="1" dirty="0" smtClean="0">
                <a:latin typeface="Candara" panose="020E0502030303020204" pitchFamily="34" charset="0"/>
              </a:rPr>
              <a:t>Para </a:t>
            </a:r>
            <a:r>
              <a:rPr lang="es-PR" sz="3600" i="1" dirty="0">
                <a:latin typeface="Candara" panose="020E0502030303020204" pitchFamily="34" charset="0"/>
              </a:rPr>
              <a:t>mí ya no hay </a:t>
            </a:r>
            <a:r>
              <a:rPr lang="es-PR" sz="3600" i="1" dirty="0" smtClean="0">
                <a:latin typeface="Candara" panose="020E0502030303020204" pitchFamily="34" charset="0"/>
              </a:rPr>
              <a:t>sentencia, la </a:t>
            </a:r>
            <a:r>
              <a:rPr lang="es-PR" sz="3600" i="1" dirty="0">
                <a:latin typeface="Candara" panose="020E0502030303020204" pitchFamily="34" charset="0"/>
              </a:rPr>
              <a:t>muerte no tiene aguijón,</a:t>
            </a:r>
          </a:p>
          <a:p>
            <a:pPr marL="0" indent="0">
              <a:buNone/>
            </a:pPr>
            <a:r>
              <a:rPr lang="es-PR" sz="3600" i="1" dirty="0" smtClean="0">
                <a:latin typeface="Candara" panose="020E0502030303020204" pitchFamily="34" charset="0"/>
              </a:rPr>
              <a:t>Porque </a:t>
            </a:r>
            <a:r>
              <a:rPr lang="es-PR" sz="3600" i="1" dirty="0">
                <a:latin typeface="Candara" panose="020E0502030303020204" pitchFamily="34" charset="0"/>
              </a:rPr>
              <a:t>el Señor me </a:t>
            </a:r>
            <a:r>
              <a:rPr lang="es-PR" sz="3600" i="1" dirty="0" smtClean="0">
                <a:latin typeface="Candara" panose="020E0502030303020204" pitchFamily="34" charset="0"/>
              </a:rPr>
              <a:t>ama y </a:t>
            </a:r>
            <a:r>
              <a:rPr lang="es-PR" sz="3600" i="1" dirty="0">
                <a:latin typeface="Candara" panose="020E0502030303020204" pitchFamily="34" charset="0"/>
              </a:rPr>
              <a:t>me protege bajo Sus alas».</a:t>
            </a:r>
          </a:p>
          <a:p>
            <a:pPr marL="0" indent="0">
              <a:buNone/>
            </a:pPr>
            <a:endParaRPr lang="es-ES" sz="3600" i="1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3600" i="1" dirty="0" smtClean="0">
                <a:latin typeface="Candara" panose="020E0502030303020204" pitchFamily="34" charset="0"/>
              </a:rPr>
              <a:t>					- </a:t>
            </a:r>
            <a:r>
              <a:rPr lang="es-ES" sz="3600" dirty="0" smtClean="0">
                <a:latin typeface="Candara" panose="020E0502030303020204" pitchFamily="34" charset="0"/>
              </a:rPr>
              <a:t>Paul </a:t>
            </a:r>
            <a:r>
              <a:rPr lang="es-ES" sz="3600" dirty="0" err="1" smtClean="0">
                <a:latin typeface="Candara" panose="020E0502030303020204" pitchFamily="34" charset="0"/>
              </a:rPr>
              <a:t>Gerhardt</a:t>
            </a:r>
            <a:endParaRPr lang="es-PR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4000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Podemos crear nuestras oportunidades.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persona pasiva no va a progresar porque no capta el potencial en las circunstancias que le rodean.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persona que con sabiduría “echa su pan sobre las aguas” va a lograr las metas, porque está dedicada a las tareas que son de importancia.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0" y="1"/>
            <a:ext cx="2286000" cy="171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33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Debemos estar dispuestos a ayudar a otros.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Hay que tener una actitud generosa hacia los demás y ayudar a los que tienen desventajas.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Estos actos nos guardarán de la avaricia y nos darán una perspectiva de gratitud por las bendiciones que gozamos en la vida.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En el Antiguo Testamento hay varias referencias a la necesidad de ayudar las viudas, los huérfanos y los extranjeros, porque estas personas eran las más desventajadas.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0" y="1"/>
            <a:ext cx="2286000" cy="171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848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8" t="18342" r="16440" b="11345"/>
          <a:stretch/>
        </p:blipFill>
        <p:spPr>
          <a:xfrm>
            <a:off x="1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todo esfuerzo por ganarnos la vida, tenemos que recordar a Dios y temerle.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Si lo reconocemos desde la juventud, formamos la base para una vida de tranquilidad. 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Podemos tener la confianza en que Dios va a recompensar nuestra fidelidad.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0" y="1"/>
            <a:ext cx="2286000" cy="171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39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200" dirty="0">
                <a:latin typeface="Candara" panose="020E0502030303020204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Hendriksen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William. Comentario al Nuevo Testamento: El Evangelio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según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San Juan. Grand Rapids, MI: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Desafío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08838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0010" y="381000"/>
            <a:ext cx="8402990" cy="3276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Intimidad en el Matrimonio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(Cantares 1.1 a 8.14)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21 de octubre de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5265003"/>
            <a:ext cx="4586593" cy="830997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Echa tu pan sobre las aguas; porque después de muchos días lo hallarás</a:t>
            </a:r>
            <a:r>
              <a:rPr lang="es-PR" i="1" dirty="0" smtClean="0">
                <a:latin typeface="Candara" panose="020E0502030303020204" pitchFamily="34" charset="0"/>
              </a:rPr>
              <a:t>. Reparte </a:t>
            </a:r>
            <a:r>
              <a:rPr lang="es-PR" i="1" dirty="0">
                <a:latin typeface="Candara" panose="020E0502030303020204" pitchFamily="34" charset="0"/>
              </a:rPr>
              <a:t>a siete, y aun a ocho; porque no sabes el mal que vendrá sobre la tierra.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Eclesiastés 11.1–2, RVR60) </a:t>
            </a:r>
          </a:p>
        </p:txBody>
      </p:sp>
    </p:spTree>
    <p:extLst>
      <p:ext uri="{BB962C8B-B14F-4D97-AF65-F5344CB8AC3E}">
        <p14:creationId xmlns:p14="http://schemas.microsoft.com/office/powerpoint/2010/main" val="21476351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usfinancepost.com/wp-content/uploads/2014/05/white-bread-9aca49dd298d29eba19afe086778b821bc7f90fd-s6-c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1" y="281940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</a:t>
            </a:r>
            <a:r>
              <a:rPr lang="es-PR" dirty="0">
                <a:latin typeface="Candara" panose="020E0502030303020204" pitchFamily="34" charset="0"/>
              </a:rPr>
              <a:t> Aquí el pan es símbolo del grano del cual está hecho.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Echar </a:t>
            </a:r>
            <a:r>
              <a:rPr lang="es-PR" dirty="0">
                <a:latin typeface="Candara" panose="020E0502030303020204" pitchFamily="34" charset="0"/>
              </a:rPr>
              <a:t>el pan sobre las aguas puede hacer referencia a la práctica de sembrar en áreas inundadas, o puede referirse al transporte del trigo por barco.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410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todo caso, el pensamiento principal es que la distribución amplia y a gran escala de aquello que es bueno resultará en una devolución generosa en el tiempo de la siega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9" name="Picture 2" descr="http://usfinancepost.com/wp-content/uploads/2014/05/white-bread-9aca49dd298d29eba19afe086778b821bc7f90fd-s6-c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1" y="281940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7545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Una recompensa segura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Eclesiastés 11.1-2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versículo también es cierto en lo que se refiere al evangelio.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Tal </a:t>
            </a:r>
            <a:r>
              <a:rPr lang="es-PR" dirty="0">
                <a:latin typeface="Candara" panose="020E0502030303020204" pitchFamily="34" charset="0"/>
              </a:rPr>
              <a:t>vez no veamos resultados inmediatos cuando compartimos el pan de vida, pero la cosecha final es segura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http://saltandlighttv.org/blog/wp-content/uploads/2014/07/Parable-of-the-Sow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/>
        </p:blipFill>
        <p:spPr bwMode="auto">
          <a:xfrm>
            <a:off x="6384499" y="1828800"/>
            <a:ext cx="27882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7087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95877</TotalTime>
  <Words>3353</Words>
  <Application>Microsoft Office PowerPoint</Application>
  <PresentationFormat>On-screen Show (4:3)</PresentationFormat>
  <Paragraphs>397</Paragraphs>
  <Slides>53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 Clave:</vt:lpstr>
      <vt:lpstr>Bosquejo de Estudio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Una recompensa segura Eclesiastés 11.1-2</vt:lpstr>
      <vt:lpstr>Causa y efecto Eclesiastés 11.3-4</vt:lpstr>
      <vt:lpstr>Causa y efecto Eclesiastés 11.3-4</vt:lpstr>
      <vt:lpstr>Causa y efecto Eclesiastés 11.3-4</vt:lpstr>
      <vt:lpstr>Causa y efecto Eclesiastés 11.3-4</vt:lpstr>
      <vt:lpstr>Causa y efecto Eclesiastés 11.3-4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responsablemente confiando en Dios  Eclesiastés 11.5-8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alegre recordando al Creador  Eclesiastés 12.1-2, 6-7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Vivir en obediencia y temor a Dios  Eclesiastés 12.13-14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</dc:title>
  <dc:creator>Tito Ortega</dc:creator>
  <cp:lastModifiedBy>Tito Ortega</cp:lastModifiedBy>
  <cp:revision>8842</cp:revision>
  <cp:lastPrinted>2014-06-24T21:55:12Z</cp:lastPrinted>
  <dcterms:created xsi:type="dcterms:W3CDTF">2007-01-24T21:53:34Z</dcterms:created>
  <dcterms:modified xsi:type="dcterms:W3CDTF">2014-10-18T18:14:37Z</dcterms:modified>
</cp:coreProperties>
</file>