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theme/theme5.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 id="2147483819" r:id="rId6"/>
  </p:sldMasterIdLst>
  <p:notesMasterIdLst>
    <p:notesMasterId r:id="rId55"/>
  </p:notesMasterIdLst>
  <p:handoutMasterIdLst>
    <p:handoutMasterId r:id="rId56"/>
  </p:handoutMasterIdLst>
  <p:sldIdLst>
    <p:sldId id="2767" r:id="rId7"/>
    <p:sldId id="565" r:id="rId8"/>
    <p:sldId id="566" r:id="rId9"/>
    <p:sldId id="3416" r:id="rId10"/>
    <p:sldId id="3358" r:id="rId11"/>
    <p:sldId id="3623" r:id="rId12"/>
    <p:sldId id="3624" r:id="rId13"/>
    <p:sldId id="3625" r:id="rId14"/>
    <p:sldId id="3626" r:id="rId15"/>
    <p:sldId id="3627" r:id="rId16"/>
    <p:sldId id="3628" r:id="rId17"/>
    <p:sldId id="3486" r:id="rId18"/>
    <p:sldId id="3487" r:id="rId19"/>
    <p:sldId id="3616" r:id="rId20"/>
    <p:sldId id="3629" r:id="rId21"/>
    <p:sldId id="3630" r:id="rId22"/>
    <p:sldId id="3631" r:id="rId23"/>
    <p:sldId id="3632" r:id="rId24"/>
    <p:sldId id="3633" r:id="rId25"/>
    <p:sldId id="3441" r:id="rId26"/>
    <p:sldId id="3442" r:id="rId27"/>
    <p:sldId id="3634" r:id="rId28"/>
    <p:sldId id="3635" r:id="rId29"/>
    <p:sldId id="3648" r:id="rId30"/>
    <p:sldId id="3636" r:id="rId31"/>
    <p:sldId id="3637" r:id="rId32"/>
    <p:sldId id="3443" r:id="rId33"/>
    <p:sldId id="3444" r:id="rId34"/>
    <p:sldId id="3638" r:id="rId35"/>
    <p:sldId id="3639" r:id="rId36"/>
    <p:sldId id="3640" r:id="rId37"/>
    <p:sldId id="3641" r:id="rId38"/>
    <p:sldId id="3642" r:id="rId39"/>
    <p:sldId id="3318" r:id="rId40"/>
    <p:sldId id="3044" r:id="rId41"/>
    <p:sldId id="3643" r:id="rId42"/>
    <p:sldId id="3649" r:id="rId43"/>
    <p:sldId id="3644" r:id="rId44"/>
    <p:sldId id="3645" r:id="rId45"/>
    <p:sldId id="3646" r:id="rId46"/>
    <p:sldId id="3647" r:id="rId47"/>
    <p:sldId id="3612" r:id="rId48"/>
    <p:sldId id="3613" r:id="rId49"/>
    <p:sldId id="3614" r:id="rId50"/>
    <p:sldId id="3615" r:id="rId51"/>
    <p:sldId id="1391" r:id="rId52"/>
    <p:sldId id="3484" r:id="rId53"/>
    <p:sldId id="627" r:id="rId5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DA3"/>
    <a:srgbClr val="FE2602"/>
    <a:srgbClr val="848484"/>
    <a:srgbClr val="FF66FF"/>
    <a:srgbClr val="FFFF00"/>
    <a:srgbClr val="CC9900"/>
    <a:srgbClr val="99663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18" autoAdjust="0"/>
    <p:restoredTop sz="94533" autoAdjust="0"/>
  </p:normalViewPr>
  <p:slideViewPr>
    <p:cSldViewPr>
      <p:cViewPr varScale="1">
        <p:scale>
          <a:sx n="72" d="100"/>
          <a:sy n="72" d="100"/>
        </p:scale>
        <p:origin x="1098" y="66"/>
      </p:cViewPr>
      <p:guideLst>
        <p:guide orient="horz" pos="2160"/>
        <p:guide pos="2880"/>
      </p:guideLst>
    </p:cSldViewPr>
  </p:slideViewPr>
  <p:outlineViewPr>
    <p:cViewPr>
      <p:scale>
        <a:sx n="33" d="100"/>
        <a:sy n="33" d="100"/>
      </p:scale>
      <p:origin x="0" y="-33324"/>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handoutMaster" Target="handoutMasters/handoutMaster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10/3/2014</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prstClr val="black"/>
                </a:solidFill>
              </a:rPr>
              <a:pPr/>
              <a:t>1</a:t>
            </a:fld>
            <a:endParaRPr lang="en-US" smtClean="0">
              <a:solidFill>
                <a:prstClr val="black"/>
              </a:solidFill>
            </a:endParaRPr>
          </a:p>
        </p:txBody>
      </p:sp>
    </p:spTree>
    <p:extLst>
      <p:ext uri="{BB962C8B-B14F-4D97-AF65-F5344CB8AC3E}">
        <p14:creationId xmlns:p14="http://schemas.microsoft.com/office/powerpoint/2010/main" val="19919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66601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2137885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10114957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40179712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29567613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473827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38148545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40458783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13513041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1457171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36169780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6144656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4763682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18266848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42204139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26203804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11408969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3518186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27653135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3934055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25949209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12439453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31188863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3446371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38142210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17140007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2422510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4389150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24548254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363337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3133632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40660619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28746392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23427694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387490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33948407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38765684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46</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47</a:t>
            </a:fld>
            <a:endParaRPr lang="en-US" smtClean="0">
              <a:solidFill>
                <a:srgbClr val="000000"/>
              </a:solidFill>
            </a:endParaRPr>
          </a:p>
        </p:txBody>
      </p:sp>
    </p:spTree>
    <p:extLst>
      <p:ext uri="{BB962C8B-B14F-4D97-AF65-F5344CB8AC3E}">
        <p14:creationId xmlns:p14="http://schemas.microsoft.com/office/powerpoint/2010/main" val="32341305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48</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04239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2175588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31415755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44750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3142024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950139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3613187546"/>
      </p:ext>
    </p:extLst>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2425404"/>
      </p:ext>
    </p:extLst>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8526455"/>
      </p:ext>
    </p:extLst>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67156603"/>
      </p:ext>
    </p:extLst>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9991159"/>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53786681"/>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152372"/>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11829747"/>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7902230"/>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4885467"/>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266753"/>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1817329"/>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10/3/2014</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1.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6.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0"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6" r:id="rId1"/>
    <p:sldLayoutId id="2147483660" r:id="rId2"/>
    <p:sldLayoutId id="2147483661" r:id="rId3"/>
    <p:sldLayoutId id="2147483662" r:id="rId4"/>
    <p:sldLayoutId id="2147483663" r:id="rId5"/>
    <p:sldLayoutId id="2147483664" r:id="rId6"/>
    <p:sldLayoutId id="2147483665" r:id="rId7"/>
    <p:sldLayoutId id="2147483687" r:id="rId8"/>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extLst>
      <p:ext uri="{BB962C8B-B14F-4D97-AF65-F5344CB8AC3E}">
        <p14:creationId xmlns:p14="http://schemas.microsoft.com/office/powerpoint/2010/main" val="120924895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9.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microsoft.com/office/2007/relationships/hdphoto" Target="../media/hdphoto7.wdp"/></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microsoft.com/office/2007/relationships/hdphoto" Target="../media/hdphoto8.wdp"/></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microsoft.com/office/2007/relationships/hdphoto" Target="../media/hdphoto9.wdp"/></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microsoft.com/office/2007/relationships/hdphoto" Target="../media/hdphoto10.wdp"/></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microsoft.com/office/2007/relationships/hdphoto" Target="../media/hdphoto11.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microsoft.com/office/2007/relationships/hdphoto" Target="../media/hdphoto12.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microsoft.com/office/2007/relationships/hdphoto" Target="../media/hdphoto13.wdp"/></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microsoft.com/office/2007/relationships/hdphoto" Target="../media/hdphoto14.wdp"/></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microsoft.com/office/2007/relationships/hdphoto" Target="../media/hdphoto15.wdp"/></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microsoft.com/office/2007/relationships/hdphoto" Target="../media/hdphoto16.wdp"/></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microsoft.com/office/2007/relationships/hdphoto" Target="../media/hdphoto16.wdp"/></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microsoft.com/office/2007/relationships/hdphoto" Target="../media/hdphoto17.wdp"/></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microsoft.com/office/2007/relationships/hdphoto" Target="../media/hdphoto18.wdp"/></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microsoft.com/office/2007/relationships/hdphoto" Target="../media/hdphoto18.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microsoft.com/office/2007/relationships/hdphoto" Target="../media/hdphoto19.wdp"/></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microsoft.com/office/2007/relationships/hdphoto" Target="../media/hdphoto20.wdp"/></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hyperlink" Target="http://www.dsmedia.org/resources/illustrations/sweet-publishing/john" TargetMode="External"/><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7.xml"/><Relationship Id="rId1" Type="http://schemas.openxmlformats.org/officeDocument/2006/relationships/slideLayout" Target="../slideLayouts/slideLayout3.xml"/><Relationship Id="rId5" Type="http://schemas.openxmlformats.org/officeDocument/2006/relationships/image" Target="../media/image3.png"/><Relationship Id="rId4" Type="http://schemas.microsoft.com/office/2007/relationships/hdphoto" Target="../media/hdphoto21.wdp"/></Relationships>
</file>

<file path=ppt/slides/_rels/slide4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microsoft.com/office/2007/relationships/hdphoto" Target="../media/hdphoto4.wdp"/></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microsoft.com/office/2007/relationships/hdphoto" Target="../media/hdphoto5.wdp"/></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microsoft.com/office/2007/relationships/hdphoto" Target="../media/hdphoto6.wdp"/></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0" y="0"/>
            <a:ext cx="9144000" cy="6858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152400" y="76200"/>
            <a:ext cx="8763000" cy="3200400"/>
          </a:xfrm>
          <a:solidFill>
            <a:schemeClr val="tx1">
              <a:alpha val="44000"/>
            </a:schemeClr>
          </a:solidFill>
          <a:ln/>
          <a:effectLst>
            <a:softEdge rad="127000"/>
          </a:effectLst>
        </p:spPr>
        <p:txBody>
          <a:bodyPr anchor="ctr"/>
          <a:lstStyle/>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Estudio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50: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ES"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El Sentido de la Vida</a:t>
            </a:r>
            <a:endParaRPr lang="es-ES"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(Eclesiastés 1.1 – 6.12)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7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de octubre </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de 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rgbClr val="D5DDA3"/>
                </a:solidFill>
                <a:effectLst>
                  <a:outerShdw blurRad="38100" dist="38100" dir="2700000" algn="tl">
                    <a:srgbClr val="000000">
                      <a:alpha val="43137"/>
                    </a:srgbClr>
                  </a:outerShdw>
                </a:effectLst>
                <a:latin typeface="Candara" pitchFamily="34" charset="0"/>
              </a:rPr>
              <a:t>Iglesia Bíblica Bautista de </a:t>
            </a:r>
            <a:r>
              <a:rPr lang="es-PR" dirty="0" smtClean="0">
                <a:solidFill>
                  <a:srgbClr val="D5DDA3"/>
                </a:solidFill>
                <a:effectLst>
                  <a:outerShdw blurRad="38100" dist="38100" dir="2700000" algn="tl">
                    <a:srgbClr val="000000">
                      <a:alpha val="43137"/>
                    </a:srgbClr>
                  </a:outerShdw>
                </a:effectLst>
                <a:latin typeface="Candara" pitchFamily="34" charset="0"/>
              </a:rPr>
              <a:t>Aguadilla</a:t>
            </a:r>
            <a:endParaRPr lang="es-PR" dirty="0">
              <a:solidFill>
                <a:srgbClr val="D5DDA3"/>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D5DDA3"/>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D5DDA3"/>
                </a:solidFill>
                <a:effectLst>
                  <a:outerShdw blurRad="38100" dist="38100" dir="2700000" algn="tl">
                    <a:srgbClr val="000000">
                      <a:alpha val="43137"/>
                    </a:srgbClr>
                  </a:outerShdw>
                </a:effectLst>
                <a:latin typeface="Candara" pitchFamily="34" charset="0"/>
              </a:rPr>
              <a:t>®</a:t>
            </a:r>
            <a:endParaRPr lang="en-US" dirty="0">
              <a:solidFill>
                <a:srgbClr val="D5DDA3"/>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50979"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52400" y="4014698"/>
            <a:ext cx="8794751" cy="1323439"/>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chemeClr val="folHlink"/>
              </a:buClr>
              <a:buSzPct val="60000"/>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12: El Verdadero Sentido de la Vida</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Tree>
    <p:extLst>
      <p:ext uri="{BB962C8B-B14F-4D97-AF65-F5344CB8AC3E}">
        <p14:creationId xmlns:p14="http://schemas.microsoft.com/office/powerpoint/2010/main" val="315058891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Tema de Eclesiastés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715000" cy="4719638"/>
          </a:xfrm>
        </p:spPr>
        <p:txBody>
          <a:bodyPr>
            <a:normAutofit fontScale="92500" lnSpcReduction="10000"/>
          </a:bodyPr>
          <a:lstStyle/>
          <a:p>
            <a:r>
              <a:rPr lang="es-PR" dirty="0">
                <a:latin typeface="Candara" panose="020E0502030303020204" pitchFamily="34" charset="0"/>
              </a:rPr>
              <a:t>Algunas de las palabras y frases clave en Eclesiastés son: hombre (56 veces), trabajo (26 veces), debajo del sol (28 veces), vanidad (37 veces), sabiduría o sabio (53 veces) y mal (31 veces). </a:t>
            </a:r>
            <a:endParaRPr lang="es-PR" dirty="0" smtClean="0">
              <a:latin typeface="Candara" panose="020E0502030303020204" pitchFamily="34" charset="0"/>
            </a:endParaRPr>
          </a:p>
          <a:p>
            <a:r>
              <a:rPr lang="es-PR" dirty="0" smtClean="0">
                <a:latin typeface="Candara" panose="020E0502030303020204" pitchFamily="34" charset="0"/>
              </a:rPr>
              <a:t>Tenga </a:t>
            </a:r>
            <a:r>
              <a:rPr lang="es-PR" dirty="0">
                <a:latin typeface="Candara" panose="020E0502030303020204" pitchFamily="34" charset="0"/>
              </a:rPr>
              <a:t>presente que Salomón razona sobre lo que ve y conoce «debajo del sol».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52120" y="1845365"/>
            <a:ext cx="3291880" cy="5012635"/>
          </a:xfrm>
          <a:prstGeom prst="rect">
            <a:avLst/>
          </a:prstGeom>
        </p:spPr>
      </p:pic>
    </p:spTree>
    <p:extLst>
      <p:ext uri="{BB962C8B-B14F-4D97-AF65-F5344CB8AC3E}">
        <p14:creationId xmlns:p14="http://schemas.microsoft.com/office/powerpoint/2010/main" val="3954296418"/>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330687" y="1971261"/>
            <a:ext cx="3810000" cy="3467100"/>
          </a:xfrm>
          <a:prstGeom prst="rect">
            <a:avLst/>
          </a:prstGeom>
        </p:spPr>
      </p:pic>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Tema de Eclesiastés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715000" cy="4719638"/>
          </a:xfrm>
        </p:spPr>
        <p:txBody>
          <a:bodyPr>
            <a:normAutofit/>
          </a:bodyPr>
          <a:lstStyle/>
          <a:p>
            <a:r>
              <a:rPr lang="es-PR" dirty="0" smtClean="0">
                <a:latin typeface="Candara" panose="020E0502030303020204" pitchFamily="34" charset="0"/>
              </a:rPr>
              <a:t>Si </a:t>
            </a:r>
            <a:r>
              <a:rPr lang="es-PR" dirty="0">
                <a:latin typeface="Candara" panose="020E0502030303020204" pitchFamily="34" charset="0"/>
              </a:rPr>
              <a:t>usted se detiene en Eclesiastés, se quedará en las sombras; debe avanzar a la plena revelación del NT para tener todo el consejo de Dios. </a:t>
            </a:r>
            <a:endParaRPr lang="es-PR" dirty="0" smtClean="0">
              <a:latin typeface="Candara" panose="020E0502030303020204" pitchFamily="34" charset="0"/>
            </a:endParaRPr>
          </a:p>
          <a:p>
            <a:r>
              <a:rPr lang="es-PR" dirty="0" smtClean="0">
                <a:latin typeface="Candara" panose="020E0502030303020204" pitchFamily="34" charset="0"/>
              </a:rPr>
              <a:t>Muchas </a:t>
            </a:r>
            <a:r>
              <a:rPr lang="es-PR" dirty="0">
                <a:latin typeface="Candara" panose="020E0502030303020204" pitchFamily="34" charset="0"/>
              </a:rPr>
              <a:t>de las sectas falsas citan versículos aislados de este libro para respaldar sus extrañas doctrinas</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9003510"/>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La rutina de la vida da lugar al </a:t>
            </a:r>
            <a:r>
              <a:rPr lang="es-PR" sz="4000" dirty="0" smtClean="0">
                <a:latin typeface="Candara" pitchFamily="34" charset="0"/>
                <a:cs typeface="Calibri" pitchFamily="34" charset="0"/>
              </a:rPr>
              <a:t>aburrimiento  </a:t>
            </a:r>
            <a:r>
              <a:rPr lang="es-PR" sz="3600" dirty="0" smtClean="0">
                <a:solidFill>
                  <a:srgbClr val="FF0000"/>
                </a:solidFill>
                <a:latin typeface="Candara" pitchFamily="34" charset="0"/>
                <a:cs typeface="Calibri" pitchFamily="34" charset="0"/>
              </a:rPr>
              <a:t>Eclesiastés </a:t>
            </a:r>
            <a:r>
              <a:rPr lang="es-PR" sz="3600" dirty="0">
                <a:solidFill>
                  <a:srgbClr val="FF0000"/>
                </a:solidFill>
                <a:latin typeface="Candara" pitchFamily="34" charset="0"/>
                <a:cs typeface="Calibri" pitchFamily="34" charset="0"/>
              </a:rPr>
              <a:t>1.1-11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r="18367"/>
          <a:stretch/>
        </p:blipFill>
        <p:spPr>
          <a:xfrm>
            <a:off x="0" y="1676401"/>
            <a:ext cx="9144000" cy="5187226"/>
          </a:xfrm>
          <a:prstGeom prst="rect">
            <a:avLst/>
          </a:prstGeom>
        </p:spPr>
      </p:pic>
    </p:spTree>
    <p:extLst>
      <p:ext uri="{BB962C8B-B14F-4D97-AF65-F5344CB8AC3E}">
        <p14:creationId xmlns:p14="http://schemas.microsoft.com/office/powerpoint/2010/main" val="2294192011"/>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La rutina de la vida da lugar al aburrimiento  </a:t>
            </a:r>
            <a:r>
              <a:rPr lang="es-PR" sz="3600" dirty="0">
                <a:solidFill>
                  <a:srgbClr val="FF0000"/>
                </a:solidFill>
                <a:latin typeface="Candara" pitchFamily="34" charset="0"/>
                <a:cs typeface="Calibri" pitchFamily="34" charset="0"/>
              </a:rPr>
              <a:t>Eclesiastés 1.1-11</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92500"/>
          </a:bodyPr>
          <a:lstStyle/>
          <a:p>
            <a:r>
              <a:rPr lang="es-PR" dirty="0">
                <a:latin typeface="Candara" panose="020E0502030303020204" pitchFamily="34" charset="0"/>
              </a:rPr>
              <a:t>“</a:t>
            </a:r>
            <a:r>
              <a:rPr lang="es-PR" i="1" dirty="0">
                <a:latin typeface="Candara" panose="020E0502030303020204" pitchFamily="34" charset="0"/>
              </a:rPr>
              <a:t>Palabras del Predicador, hijo de David, rey en Jerusalén. Vanidad de vanidades, dijo el Predicador; vanidad de vanidades, todo es vanidad. ¿Qué provecho tiene el hombre de todo su trabajo con que se afana debajo del sol? Generación va, y generación viene; mas la tierra siempre permanece. Sale el sol, y se pone el sol, y se apresura a volver al lugar de donde se levanta. El viento tira hacia el sur, y rodea al norte; va girando de continuo, y a sus giros vuelve el viento de </a:t>
            </a:r>
            <a:r>
              <a:rPr lang="es-PR" i="1" dirty="0" smtClean="0">
                <a:latin typeface="Candara" panose="020E0502030303020204" pitchFamily="34" charset="0"/>
              </a:rPr>
              <a:t>nuevo…”</a:t>
            </a:r>
            <a:endParaRPr lang="es-PR" dirty="0">
              <a:latin typeface="Candara" panose="020E0502030303020204" pitchFamily="34" charset="0"/>
            </a:endParaRPr>
          </a:p>
        </p:txBody>
      </p:sp>
    </p:spTree>
    <p:extLst>
      <p:ext uri="{BB962C8B-B14F-4D97-AF65-F5344CB8AC3E}">
        <p14:creationId xmlns:p14="http://schemas.microsoft.com/office/powerpoint/2010/main" val="2147635180"/>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La rutina de la vida da lugar al aburrimiento  </a:t>
            </a:r>
            <a:r>
              <a:rPr lang="es-PR" sz="3600" dirty="0">
                <a:solidFill>
                  <a:srgbClr val="FF0000"/>
                </a:solidFill>
                <a:latin typeface="Candara" pitchFamily="34" charset="0"/>
                <a:cs typeface="Calibri" pitchFamily="34" charset="0"/>
              </a:rPr>
              <a:t>Eclesiastés 1.1-11</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92500" lnSpcReduction="20000"/>
          </a:bodyPr>
          <a:lstStyle/>
          <a:p>
            <a:r>
              <a:rPr lang="es-PR" dirty="0" smtClean="0">
                <a:latin typeface="Candara" panose="020E0502030303020204" pitchFamily="34" charset="0"/>
              </a:rPr>
              <a:t>“</a:t>
            </a:r>
            <a:r>
              <a:rPr lang="es-PR" i="1" dirty="0" smtClean="0">
                <a:latin typeface="Candara" panose="020E0502030303020204" pitchFamily="34" charset="0"/>
              </a:rPr>
              <a:t>…Los </a:t>
            </a:r>
            <a:r>
              <a:rPr lang="es-PR" i="1" dirty="0">
                <a:latin typeface="Candara" panose="020E0502030303020204" pitchFamily="34" charset="0"/>
              </a:rPr>
              <a:t>ríos todos van al mar, y el mar no se llena; al lugar de donde los ríos vinieron, allí vuelven para correr de nuevo. Todas las cosas son fatigosas más de lo que el hombre puede expresar; nunca se sacia el ojo de ver, ni el oído de oír. ¿Qué es lo que fue? Lo mismo que será. ¿Qué es lo que ha sido hecho? Lo mismo que se hará; y nada hay nuevo debajo del sol. ¿Hay algo de que se puede decir: He aquí esto es nuevo? Ya fue en los siglos que nos han precedido. No hay memoria de lo que precedió, ni tampoco de lo que sucederá habrá memoria en los que serán después.</a:t>
            </a:r>
            <a:r>
              <a:rPr lang="es-PR" dirty="0">
                <a:latin typeface="Candara" panose="020E0502030303020204" pitchFamily="34" charset="0"/>
              </a:rPr>
              <a:t>” </a:t>
            </a:r>
            <a:r>
              <a:rPr lang="es-PR" dirty="0">
                <a:solidFill>
                  <a:srgbClr val="FF0000"/>
                </a:solidFill>
                <a:latin typeface="Candara" panose="020E0502030303020204" pitchFamily="34" charset="0"/>
              </a:rPr>
              <a:t>(Eclesiastés 1.1–11, RVR60) </a:t>
            </a:r>
          </a:p>
        </p:txBody>
      </p:sp>
    </p:spTree>
    <p:extLst>
      <p:ext uri="{BB962C8B-B14F-4D97-AF65-F5344CB8AC3E}">
        <p14:creationId xmlns:p14="http://schemas.microsoft.com/office/powerpoint/2010/main" val="3887583012"/>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La rutina de la vida da lugar al aburrimiento  </a:t>
            </a:r>
            <a:r>
              <a:rPr lang="es-PR" sz="3600" dirty="0">
                <a:solidFill>
                  <a:srgbClr val="FF0000"/>
                </a:solidFill>
                <a:latin typeface="Candara" pitchFamily="34" charset="0"/>
                <a:cs typeface="Calibri" pitchFamily="34" charset="0"/>
              </a:rPr>
              <a:t>Eclesiastés 1.1-11</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92500" lnSpcReduction="20000"/>
          </a:bodyPr>
          <a:lstStyle/>
          <a:p>
            <a:r>
              <a:rPr lang="es-PR" dirty="0" smtClean="0">
                <a:latin typeface="Candara" panose="020E0502030303020204" pitchFamily="34" charset="0"/>
              </a:rPr>
              <a:t>“</a:t>
            </a:r>
            <a:r>
              <a:rPr lang="es-PR" i="1" dirty="0" smtClean="0">
                <a:latin typeface="Candara" panose="020E0502030303020204" pitchFamily="34" charset="0"/>
              </a:rPr>
              <a:t>…Los </a:t>
            </a:r>
            <a:r>
              <a:rPr lang="es-PR" i="1" dirty="0">
                <a:latin typeface="Candara" panose="020E0502030303020204" pitchFamily="34" charset="0"/>
              </a:rPr>
              <a:t>ríos todos van al mar, y el mar no se llena; al lugar de donde los ríos vinieron, allí vuelven para correr de nuevo. Todas las cosas son fatigosas más de lo que el hombre puede expresar; nunca se sacia el ojo de ver, ni el oído de oír. ¿Qué es lo que fue? Lo mismo que será. ¿Qué es lo que ha sido hecho? Lo mismo que se hará; y nada hay nuevo debajo del sol. ¿Hay algo de que se puede decir: He aquí esto es nuevo? Ya fue en los siglos que nos han precedido. No hay memoria de lo que precedió, ni tampoco de lo que sucederá habrá memoria en los que serán después.</a:t>
            </a:r>
            <a:r>
              <a:rPr lang="es-PR" dirty="0">
                <a:latin typeface="Candara" panose="020E0502030303020204" pitchFamily="34" charset="0"/>
              </a:rPr>
              <a:t>” </a:t>
            </a:r>
            <a:r>
              <a:rPr lang="es-PR" dirty="0">
                <a:solidFill>
                  <a:srgbClr val="FF0000"/>
                </a:solidFill>
                <a:latin typeface="Candara" panose="020E0502030303020204" pitchFamily="34" charset="0"/>
              </a:rPr>
              <a:t>(Eclesiastés 1.1–11, RVR60) </a:t>
            </a:r>
          </a:p>
        </p:txBody>
      </p:sp>
    </p:spTree>
    <p:extLst>
      <p:ext uri="{BB962C8B-B14F-4D97-AF65-F5344CB8AC3E}">
        <p14:creationId xmlns:p14="http://schemas.microsoft.com/office/powerpoint/2010/main" val="1914105563"/>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La rutina de la vida da lugar al aburrimiento  </a:t>
            </a:r>
            <a:r>
              <a:rPr lang="es-PR" sz="3600" dirty="0">
                <a:solidFill>
                  <a:srgbClr val="FF0000"/>
                </a:solidFill>
                <a:latin typeface="Candara" pitchFamily="34" charset="0"/>
                <a:cs typeface="Calibri" pitchFamily="34" charset="0"/>
              </a:rPr>
              <a:t>Eclesiastés 1.1-11</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85000" lnSpcReduction="20000"/>
          </a:bodyPr>
          <a:lstStyle/>
          <a:p>
            <a:r>
              <a:rPr lang="es-PR" dirty="0">
                <a:solidFill>
                  <a:srgbClr val="FF0000"/>
                </a:solidFill>
                <a:latin typeface="Candara" panose="020E0502030303020204" pitchFamily="34" charset="0"/>
              </a:rPr>
              <a:t>(1:1–3). </a:t>
            </a:r>
            <a:r>
              <a:rPr lang="es-PR" dirty="0">
                <a:latin typeface="Candara" panose="020E0502030303020204" pitchFamily="34" charset="0"/>
              </a:rPr>
              <a:t>El predicador se identifica con Salomón, el sabio por excelencia, sea ése, o el “hijo de David” o una personificación de él. </a:t>
            </a:r>
            <a:endParaRPr lang="es-PR" dirty="0" smtClean="0">
              <a:latin typeface="Candara" panose="020E0502030303020204" pitchFamily="34" charset="0"/>
            </a:endParaRPr>
          </a:p>
          <a:p>
            <a:r>
              <a:rPr lang="es-PR" dirty="0" smtClean="0">
                <a:latin typeface="Candara" panose="020E0502030303020204" pitchFamily="34" charset="0"/>
              </a:rPr>
              <a:t>Empieza </a:t>
            </a:r>
            <a:r>
              <a:rPr lang="es-PR" dirty="0">
                <a:latin typeface="Candara" panose="020E0502030303020204" pitchFamily="34" charset="0"/>
              </a:rPr>
              <a:t>presentando el tema de su obra: “Vanidad de vanidades, todo es vanidad”.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Qué provecho obtiene el hombre “debajo del sol” de todo su trabajo? Ninguno. </a:t>
            </a:r>
            <a:endParaRPr lang="es-PR" dirty="0" smtClean="0">
              <a:latin typeface="Candara" panose="020E0502030303020204" pitchFamily="34" charset="0"/>
            </a:endParaRPr>
          </a:p>
          <a:p>
            <a:r>
              <a:rPr lang="es-PR" dirty="0" smtClean="0">
                <a:latin typeface="Candara" panose="020E0502030303020204" pitchFamily="34" charset="0"/>
              </a:rPr>
              <a:t>Su </a:t>
            </a:r>
            <a:r>
              <a:rPr lang="es-PR" dirty="0">
                <a:latin typeface="Candara" panose="020E0502030303020204" pitchFamily="34" charset="0"/>
              </a:rPr>
              <a:t>vida es transitoria, vacía y carente de significado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6083" y="1828364"/>
            <a:ext cx="3657917" cy="5029636"/>
          </a:xfrm>
          <a:prstGeom prst="rect">
            <a:avLst/>
          </a:prstGeom>
        </p:spPr>
      </p:pic>
    </p:spTree>
    <p:extLst>
      <p:ext uri="{BB962C8B-B14F-4D97-AF65-F5344CB8AC3E}">
        <p14:creationId xmlns:p14="http://schemas.microsoft.com/office/powerpoint/2010/main" val="2624005161"/>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5867400" y="1828800"/>
            <a:ext cx="3283226" cy="5044866"/>
          </a:xfrm>
          <a:prstGeom prst="rect">
            <a:avLst/>
          </a:prstGeom>
        </p:spPr>
      </p:pic>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La rutina de la vida da lugar al aburrimiento  </a:t>
            </a:r>
            <a:r>
              <a:rPr lang="es-PR" sz="3600" dirty="0">
                <a:solidFill>
                  <a:srgbClr val="FF0000"/>
                </a:solidFill>
                <a:latin typeface="Candara" pitchFamily="34" charset="0"/>
                <a:cs typeface="Calibri" pitchFamily="34" charset="0"/>
              </a:rPr>
              <a:t>Eclesiastés 1.1-11</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867400" cy="4719638"/>
          </a:xfrm>
        </p:spPr>
        <p:txBody>
          <a:bodyPr>
            <a:normAutofit fontScale="92500" lnSpcReduction="10000"/>
          </a:bodyPr>
          <a:lstStyle/>
          <a:p>
            <a:r>
              <a:rPr lang="es-PR" dirty="0">
                <a:solidFill>
                  <a:srgbClr val="FF0000"/>
                </a:solidFill>
                <a:latin typeface="Candara" panose="020E0502030303020204" pitchFamily="34" charset="0"/>
              </a:rPr>
              <a:t>(1:4–11). </a:t>
            </a:r>
            <a:r>
              <a:rPr lang="es-PR" dirty="0">
                <a:latin typeface="Candara" panose="020E0502030303020204" pitchFamily="34" charset="0"/>
              </a:rPr>
              <a:t>Se señala el determinismo en la naturaleza, marco de la existencia humana. </a:t>
            </a:r>
            <a:endParaRPr lang="es-PR" dirty="0" smtClean="0">
              <a:latin typeface="Candara" panose="020E0502030303020204" pitchFamily="34" charset="0"/>
            </a:endParaRPr>
          </a:p>
          <a:p>
            <a:r>
              <a:rPr lang="es-PR" dirty="0" smtClean="0">
                <a:latin typeface="Candara" panose="020E0502030303020204" pitchFamily="34" charset="0"/>
              </a:rPr>
              <a:t>Todo </a:t>
            </a:r>
            <a:r>
              <a:rPr lang="es-PR" dirty="0">
                <a:latin typeface="Candara" panose="020E0502030303020204" pitchFamily="34" charset="0"/>
              </a:rPr>
              <a:t>en ella “está en constante movimiento, pero de ese continuo ir y venir no resulta nada nuevo, porque cada movimiento, una vez que llega a su término, recomienza su curso y se repite incansablemente el mismo ciclo.” </a:t>
            </a:r>
            <a:endParaRPr lang="es-PR" dirty="0" smtClean="0">
              <a:latin typeface="Candara" panose="020E0502030303020204" pitchFamily="34" charset="0"/>
            </a:endParaRPr>
          </a:p>
        </p:txBody>
      </p:sp>
    </p:spTree>
    <p:extLst>
      <p:ext uri="{BB962C8B-B14F-4D97-AF65-F5344CB8AC3E}">
        <p14:creationId xmlns:p14="http://schemas.microsoft.com/office/powerpoint/2010/main" val="3774106756"/>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La rutina de la vida da lugar al aburrimiento  </a:t>
            </a:r>
            <a:r>
              <a:rPr lang="es-PR" sz="3600" dirty="0">
                <a:solidFill>
                  <a:srgbClr val="FF0000"/>
                </a:solidFill>
                <a:latin typeface="Candara" pitchFamily="34" charset="0"/>
                <a:cs typeface="Calibri" pitchFamily="34" charset="0"/>
              </a:rPr>
              <a:t>Eclesiastés 1.1-11</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a:bodyPr>
          <a:lstStyle/>
          <a:p>
            <a:r>
              <a:rPr lang="es-PR" dirty="0" smtClean="0">
                <a:latin typeface="Candara" panose="020E0502030303020204" pitchFamily="34" charset="0"/>
              </a:rPr>
              <a:t>En </a:t>
            </a:r>
            <a:r>
              <a:rPr lang="es-PR" dirty="0">
                <a:latin typeface="Candara" panose="020E0502030303020204" pitchFamily="34" charset="0"/>
              </a:rPr>
              <a:t>vez de inspirar la admiración y adoración de parte de los hombres, como en el caso de Job y el salmista (</a:t>
            </a:r>
            <a:r>
              <a:rPr lang="es-PR" dirty="0">
                <a:solidFill>
                  <a:srgbClr val="FF0000"/>
                </a:solidFill>
                <a:latin typeface="Candara" panose="020E0502030303020204" pitchFamily="34" charset="0"/>
              </a:rPr>
              <a:t>Job 38–40</a:t>
            </a:r>
            <a:r>
              <a:rPr lang="es-PR" dirty="0">
                <a:latin typeface="Candara" panose="020E0502030303020204" pitchFamily="34" charset="0"/>
              </a:rPr>
              <a:t>; </a:t>
            </a:r>
            <a:r>
              <a:rPr lang="es-PR" dirty="0" smtClean="0">
                <a:solidFill>
                  <a:srgbClr val="FF0000"/>
                </a:solidFill>
                <a:latin typeface="Candara" panose="020E0502030303020204" pitchFamily="34" charset="0"/>
              </a:rPr>
              <a:t>Salmo </a:t>
            </a:r>
            <a:r>
              <a:rPr lang="es-PR" dirty="0">
                <a:solidFill>
                  <a:srgbClr val="FF0000"/>
                </a:solidFill>
                <a:latin typeface="Candara" panose="020E0502030303020204" pitchFamily="34" charset="0"/>
              </a:rPr>
              <a:t>104</a:t>
            </a:r>
            <a:r>
              <a:rPr lang="es-PR" dirty="0">
                <a:latin typeface="Candara" panose="020E0502030303020204" pitchFamily="34" charset="0"/>
              </a:rPr>
              <a:t>), este fenómeno sólo provoca aburrimiento y hastío en la humanidad</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10000"/>
                    </a14:imgEffect>
                  </a14:imgLayer>
                </a14:imgProps>
              </a:ext>
              <a:ext uri="{28A0092B-C50C-407E-A947-70E740481C1C}">
                <a14:useLocalDpi xmlns:a14="http://schemas.microsoft.com/office/drawing/2010/main"/>
              </a:ext>
            </a:extLst>
          </a:blip>
          <a:srcRect l="29617" r="22383"/>
          <a:stretch/>
        </p:blipFill>
        <p:spPr>
          <a:xfrm>
            <a:off x="5206243" y="1828800"/>
            <a:ext cx="3937758" cy="5029201"/>
          </a:xfrm>
          <a:prstGeom prst="rect">
            <a:avLst/>
          </a:prstGeom>
        </p:spPr>
      </p:pic>
    </p:spTree>
    <p:extLst>
      <p:ext uri="{BB962C8B-B14F-4D97-AF65-F5344CB8AC3E}">
        <p14:creationId xmlns:p14="http://schemas.microsoft.com/office/powerpoint/2010/main" val="3617693636"/>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4498041" y="1828799"/>
            <a:ext cx="4645959" cy="4302919"/>
          </a:xfrm>
          <a:prstGeom prst="rect">
            <a:avLst/>
          </a:prstGeom>
        </p:spPr>
      </p:pic>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La rutina de la vida da lugar al aburrimiento  </a:t>
            </a:r>
            <a:r>
              <a:rPr lang="es-PR" sz="3600" dirty="0">
                <a:solidFill>
                  <a:srgbClr val="FF0000"/>
                </a:solidFill>
                <a:latin typeface="Candara" pitchFamily="34" charset="0"/>
                <a:cs typeface="Calibri" pitchFamily="34" charset="0"/>
              </a:rPr>
              <a:t>Eclesiastés 1.1-11</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85000" lnSpcReduction="10000"/>
          </a:bodyPr>
          <a:lstStyle/>
          <a:p>
            <a:r>
              <a:rPr lang="es-PR" dirty="0">
                <a:latin typeface="Candara" panose="020E0502030303020204" pitchFamily="34" charset="0"/>
              </a:rPr>
              <a:t>No solamente los movimientos de la naturaleza son monótonamente repetitivos sino que también lo son las experiencias del hombre.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ir y venir de las generaciones, la búsqueda incesante de satisfacción, el rehacer de lo hecho y el olvido de lo pasado, indicarían que todo es sin sentido y fatigoso</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4149739942"/>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a:latin typeface="Candara" pitchFamily="34" charset="0"/>
                <a:cs typeface="Calibri" pitchFamily="34" charset="0"/>
              </a:rPr>
              <a:t>Proverbios </a:t>
            </a:r>
            <a:endParaRPr lang="es-PR" sz="4000" dirty="0" smtClean="0">
              <a:latin typeface="Candara" pitchFamily="34" charset="0"/>
              <a:cs typeface="Calibri" pitchFamily="34" charset="0"/>
            </a:endParaRPr>
          </a:p>
          <a:p>
            <a:pPr lvl="1"/>
            <a:r>
              <a:rPr lang="es-PR" sz="3600" dirty="0">
                <a:latin typeface="Candara" pitchFamily="34" charset="0"/>
                <a:cs typeface="Calibri" pitchFamily="34" charset="0"/>
              </a:rPr>
              <a:t>Eclesiastés 1.1 – 6.12</a:t>
            </a:r>
            <a:endParaRPr lang="es-PR" sz="3200" noProof="0" dirty="0" smtClean="0">
              <a:latin typeface="Candara" pitchFamily="34" charset="0"/>
              <a:cs typeface="Calibri" pitchFamily="34" charset="0"/>
            </a:endParaRPr>
          </a:p>
        </p:txBody>
      </p:sp>
      <p:pic>
        <p:nvPicPr>
          <p:cNvPr id="7" name="Picture 6"/>
          <p:cNvPicPr>
            <a:picLocks noChangeAspect="1"/>
          </p:cNvPicPr>
          <p:nvPr/>
        </p:nvPicPr>
        <p:blipFill rotWithShape="1">
          <a:blip r:embed="rId3" cstate="email">
            <a:extLst>
              <a:ext uri="{BEBA8EAE-BF5A-486C-A8C5-ECC9F3942E4B}">
                <a14:imgProps xmlns:a14="http://schemas.microsoft.com/office/drawing/2010/main">
                  <a14:imgLayer r:embed="rId4">
                    <a14:imgEffect>
                      <a14:backgroundRemoval t="902" b="98497" l="19180" r="91907"/>
                    </a14:imgEffect>
                    <a14:imgEffect>
                      <a14:sharpenSoften amount="25000"/>
                    </a14:imgEffect>
                  </a14:imgLayer>
                </a14:imgProps>
              </a:ext>
              <a:ext uri="{28A0092B-C50C-407E-A947-70E740481C1C}">
                <a14:useLocalDpi xmlns:a14="http://schemas.microsoft.com/office/drawing/2010/main"/>
              </a:ext>
            </a:extLst>
          </a:blip>
          <a:srcRect l="20000"/>
          <a:stretch/>
        </p:blipFill>
        <p:spPr>
          <a:xfrm>
            <a:off x="1828800" y="1866900"/>
            <a:ext cx="7315200" cy="4991100"/>
          </a:xfrm>
          <a:prstGeom prst="rect">
            <a:avLst/>
          </a:prstGeom>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Los placeres de la carne no dan satisfacción perdurable</a:t>
            </a:r>
            <a:br>
              <a:rPr lang="es-PR" sz="3600" dirty="0">
                <a:latin typeface="Candara" pitchFamily="34" charset="0"/>
                <a:cs typeface="Calibri" pitchFamily="34" charset="0"/>
              </a:rPr>
            </a:br>
            <a:r>
              <a:rPr lang="es-PR" sz="3200" dirty="0">
                <a:solidFill>
                  <a:srgbClr val="FF0000"/>
                </a:solidFill>
                <a:latin typeface="Candara" pitchFamily="34" charset="0"/>
                <a:cs typeface="Calibri" pitchFamily="34" charset="0"/>
              </a:rPr>
              <a:t>Eclesiastés 2.1-13, 11-14</a:t>
            </a:r>
            <a:endParaRPr lang="es-PR" sz="32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667000" y="1816894"/>
            <a:ext cx="3886200" cy="5054306"/>
          </a:xfrm>
          <a:prstGeom prst="rect">
            <a:avLst/>
          </a:prstGeom>
        </p:spPr>
      </p:pic>
    </p:spTree>
    <p:extLst>
      <p:ext uri="{BB962C8B-B14F-4D97-AF65-F5344CB8AC3E}">
        <p14:creationId xmlns:p14="http://schemas.microsoft.com/office/powerpoint/2010/main" val="2834029465"/>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Los placeres de la carne no dan satisfacción perdurable</a:t>
            </a:r>
            <a:br>
              <a:rPr lang="es-PR" sz="3600" dirty="0">
                <a:latin typeface="Candara" pitchFamily="34" charset="0"/>
                <a:cs typeface="Calibri" pitchFamily="34" charset="0"/>
              </a:rPr>
            </a:br>
            <a:r>
              <a:rPr lang="es-PR" sz="3200" dirty="0">
                <a:solidFill>
                  <a:srgbClr val="FF0000"/>
                </a:solidFill>
                <a:latin typeface="Candara" pitchFamily="34" charset="0"/>
                <a:cs typeface="Calibri" pitchFamily="34" charset="0"/>
              </a:rPr>
              <a:t>Eclesiastés </a:t>
            </a:r>
            <a:r>
              <a:rPr lang="es-PR" sz="3200" dirty="0" smtClean="0">
                <a:solidFill>
                  <a:srgbClr val="FF0000"/>
                </a:solidFill>
                <a:latin typeface="Candara" pitchFamily="34" charset="0"/>
                <a:cs typeface="Calibri" pitchFamily="34" charset="0"/>
              </a:rPr>
              <a:t>2.1-3</a:t>
            </a:r>
            <a:r>
              <a:rPr lang="es-PR" sz="3200" dirty="0">
                <a:solidFill>
                  <a:srgbClr val="FF0000"/>
                </a:solidFill>
                <a:latin typeface="Candara" pitchFamily="34" charset="0"/>
                <a:cs typeface="Calibri" pitchFamily="34" charset="0"/>
              </a:rPr>
              <a:t>, 11-14</a:t>
            </a:r>
            <a:endParaRPr lang="es-PR" sz="32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791575" cy="4795838"/>
          </a:xfrm>
        </p:spPr>
        <p:txBody>
          <a:bodyPr>
            <a:normAutofit lnSpcReduction="10000"/>
          </a:bodyPr>
          <a:lstStyle/>
          <a:p>
            <a:r>
              <a:rPr lang="es-PR" dirty="0">
                <a:latin typeface="Candara" panose="020E0502030303020204" pitchFamily="34" charset="0"/>
              </a:rPr>
              <a:t>“</a:t>
            </a:r>
            <a:r>
              <a:rPr lang="es-PR" i="1" dirty="0">
                <a:latin typeface="Candara" panose="020E0502030303020204" pitchFamily="34" charset="0"/>
              </a:rPr>
              <a:t>Dije yo en mi corazón: Ven ahora, te probaré con alegría, y gozarás de bienes. Mas he aquí esto también era vanidad</a:t>
            </a:r>
            <a:r>
              <a:rPr lang="es-PR" i="1" dirty="0" smtClean="0">
                <a:latin typeface="Candara" panose="020E0502030303020204" pitchFamily="34" charset="0"/>
              </a:rPr>
              <a:t>. A </a:t>
            </a:r>
            <a:r>
              <a:rPr lang="es-PR" i="1" dirty="0">
                <a:latin typeface="Candara" panose="020E0502030303020204" pitchFamily="34" charset="0"/>
              </a:rPr>
              <a:t>la risa dije: Enloqueces; y al placer: ¿De qué sirve esto</a:t>
            </a:r>
            <a:r>
              <a:rPr lang="es-PR" i="1" dirty="0" smtClean="0">
                <a:latin typeface="Candara" panose="020E0502030303020204" pitchFamily="34" charset="0"/>
              </a:rPr>
              <a:t>? Propuse </a:t>
            </a:r>
            <a:r>
              <a:rPr lang="es-PR" i="1" dirty="0">
                <a:latin typeface="Candara" panose="020E0502030303020204" pitchFamily="34" charset="0"/>
              </a:rPr>
              <a:t>en mi corazón agasajar mi carne con vino, y que anduviese mi corazón en sabiduría, con retención de la necedad, hasta ver cuál fuese el bien de los hijos de los hombres, en el cual se ocuparan debajo del cielo todos los días de su vida.</a:t>
            </a:r>
            <a:r>
              <a:rPr lang="es-PR" dirty="0">
                <a:latin typeface="Candara" panose="020E0502030303020204" pitchFamily="34" charset="0"/>
              </a:rPr>
              <a:t>” </a:t>
            </a:r>
            <a:r>
              <a:rPr lang="es-PR" dirty="0">
                <a:solidFill>
                  <a:srgbClr val="FF0000"/>
                </a:solidFill>
                <a:latin typeface="Candara" panose="020E0502030303020204" pitchFamily="34" charset="0"/>
              </a:rPr>
              <a:t>(Eclesiastés 2.1–3, RVR60) </a:t>
            </a:r>
          </a:p>
        </p:txBody>
      </p:sp>
    </p:spTree>
    <p:extLst>
      <p:ext uri="{BB962C8B-B14F-4D97-AF65-F5344CB8AC3E}">
        <p14:creationId xmlns:p14="http://schemas.microsoft.com/office/powerpoint/2010/main" val="1019903318"/>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Los placeres de la carne no dan satisfacción perdurable</a:t>
            </a:r>
            <a:br>
              <a:rPr lang="es-PR" sz="3600" dirty="0">
                <a:latin typeface="Candara" pitchFamily="34" charset="0"/>
                <a:cs typeface="Calibri" pitchFamily="34" charset="0"/>
              </a:rPr>
            </a:br>
            <a:r>
              <a:rPr lang="es-PR" sz="3200" dirty="0">
                <a:solidFill>
                  <a:srgbClr val="FF0000"/>
                </a:solidFill>
                <a:latin typeface="Candara" pitchFamily="34" charset="0"/>
                <a:cs typeface="Calibri" pitchFamily="34" charset="0"/>
              </a:rPr>
              <a:t>Eclesiastés </a:t>
            </a:r>
            <a:r>
              <a:rPr lang="es-PR" sz="3200" dirty="0" smtClean="0">
                <a:solidFill>
                  <a:srgbClr val="FF0000"/>
                </a:solidFill>
                <a:latin typeface="Candara" pitchFamily="34" charset="0"/>
                <a:cs typeface="Calibri" pitchFamily="34" charset="0"/>
              </a:rPr>
              <a:t>2.1-3</a:t>
            </a:r>
            <a:r>
              <a:rPr lang="es-PR" sz="3200" dirty="0">
                <a:solidFill>
                  <a:srgbClr val="FF0000"/>
                </a:solidFill>
                <a:latin typeface="Candara" pitchFamily="34" charset="0"/>
                <a:cs typeface="Calibri" pitchFamily="34" charset="0"/>
              </a:rPr>
              <a:t>, 11-14</a:t>
            </a:r>
            <a:endParaRPr lang="es-PR" sz="32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610599" cy="4795838"/>
          </a:xfrm>
        </p:spPr>
        <p:txBody>
          <a:bodyPr>
            <a:normAutofit fontScale="85000" lnSpcReduction="10000"/>
          </a:bodyPr>
          <a:lstStyle/>
          <a:p>
            <a:r>
              <a:rPr lang="es-PR" dirty="0" smtClean="0">
                <a:latin typeface="Candara" panose="020E0502030303020204" pitchFamily="34" charset="0"/>
              </a:rPr>
              <a:t>“</a:t>
            </a:r>
            <a:r>
              <a:rPr lang="es-PR" i="1" dirty="0">
                <a:latin typeface="Candara" panose="020E0502030303020204" pitchFamily="34" charset="0"/>
              </a:rPr>
              <a:t>Miré yo luego todas las obras que habían hecho mis manos, y el trabajo que tomé para hacerlas; y he aquí, todo era vanidad y aflicción de espíritu, y sin provecho debajo del sol. Después volví yo a mirar para ver la sabiduría y los desvaríos y la necedad; porque ¿qué podrá hacer el hombre que venga después del rey? Nada, sino lo que ya ha sido hecho. Y he visto que la sabiduría sobrepasa a la necedad, como la luz a las tinieblas. El sabio tiene sus ojos en su cabeza, mas el necio anda en tinieblas; pero también entendí yo que un mismo suceso acontecerá al uno como al otro.</a:t>
            </a:r>
            <a:r>
              <a:rPr lang="es-PR" dirty="0">
                <a:latin typeface="Candara" panose="020E0502030303020204" pitchFamily="34" charset="0"/>
              </a:rPr>
              <a:t>” </a:t>
            </a:r>
            <a:r>
              <a:rPr lang="es-PR" dirty="0">
                <a:solidFill>
                  <a:srgbClr val="FF0000"/>
                </a:solidFill>
                <a:latin typeface="Candara" panose="020E0502030303020204" pitchFamily="34" charset="0"/>
              </a:rPr>
              <a:t>(Eclesiastés 2.11–14, RVR60) </a:t>
            </a:r>
          </a:p>
        </p:txBody>
      </p:sp>
    </p:spTree>
    <p:extLst>
      <p:ext uri="{BB962C8B-B14F-4D97-AF65-F5344CB8AC3E}">
        <p14:creationId xmlns:p14="http://schemas.microsoft.com/office/powerpoint/2010/main" val="351056521"/>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Los placeres de la carne no dan satisfacción perdurable</a:t>
            </a:r>
            <a:br>
              <a:rPr lang="es-PR" sz="3600" dirty="0">
                <a:latin typeface="Candara" pitchFamily="34" charset="0"/>
                <a:cs typeface="Calibri" pitchFamily="34" charset="0"/>
              </a:rPr>
            </a:br>
            <a:r>
              <a:rPr lang="es-PR" sz="3200" dirty="0">
                <a:solidFill>
                  <a:srgbClr val="FF0000"/>
                </a:solidFill>
                <a:latin typeface="Candara" pitchFamily="34" charset="0"/>
                <a:cs typeface="Calibri" pitchFamily="34" charset="0"/>
              </a:rPr>
              <a:t>Eclesiastés </a:t>
            </a:r>
            <a:r>
              <a:rPr lang="es-PR" sz="3200" dirty="0" smtClean="0">
                <a:solidFill>
                  <a:srgbClr val="FF0000"/>
                </a:solidFill>
                <a:latin typeface="Candara" pitchFamily="34" charset="0"/>
                <a:cs typeface="Calibri" pitchFamily="34" charset="0"/>
              </a:rPr>
              <a:t>2.1-3</a:t>
            </a:r>
            <a:r>
              <a:rPr lang="es-PR" sz="3200" dirty="0">
                <a:solidFill>
                  <a:srgbClr val="FF0000"/>
                </a:solidFill>
                <a:latin typeface="Candara" pitchFamily="34" charset="0"/>
                <a:cs typeface="Calibri" pitchFamily="34" charset="0"/>
              </a:rPr>
              <a:t>, 11-14</a:t>
            </a:r>
            <a:endParaRPr lang="es-PR" sz="32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81599" cy="4795838"/>
          </a:xfrm>
        </p:spPr>
        <p:txBody>
          <a:bodyPr>
            <a:normAutofit/>
          </a:bodyPr>
          <a:lstStyle/>
          <a:p>
            <a:r>
              <a:rPr lang="es-PR" dirty="0">
                <a:solidFill>
                  <a:srgbClr val="FF0000"/>
                </a:solidFill>
                <a:latin typeface="Candara" panose="020E0502030303020204" pitchFamily="34" charset="0"/>
              </a:rPr>
              <a:t>2:1–2. </a:t>
            </a:r>
            <a:r>
              <a:rPr lang="es-PR" dirty="0">
                <a:latin typeface="Candara" panose="020E0502030303020204" pitchFamily="34" charset="0"/>
              </a:rPr>
              <a:t>Salomón establece que en su búsqueda por encontrar algo que valiera la pena en la vida (bienes; </a:t>
            </a:r>
            <a:r>
              <a:rPr lang="es-PR" dirty="0" smtClean="0">
                <a:latin typeface="Candara" panose="020E0502030303020204" pitchFamily="34" charset="0"/>
              </a:rPr>
              <a:t>vea </a:t>
            </a:r>
            <a:r>
              <a:rPr lang="es-PR" dirty="0" smtClean="0">
                <a:solidFill>
                  <a:srgbClr val="FF0000"/>
                </a:solidFill>
                <a:latin typeface="Candara" panose="020E0502030303020204" pitchFamily="34" charset="0"/>
              </a:rPr>
              <a:t>2.3</a:t>
            </a:r>
            <a:r>
              <a:rPr lang="es-PR" dirty="0" smtClean="0">
                <a:latin typeface="Candara" panose="020E0502030303020204" pitchFamily="34" charset="0"/>
              </a:rPr>
              <a:t>, </a:t>
            </a:r>
            <a:r>
              <a:rPr lang="es-PR" dirty="0">
                <a:latin typeface="Candara" panose="020E0502030303020204" pitchFamily="34" charset="0"/>
              </a:rPr>
              <a:t>“hasta ver cuál fuese el bien”), experimentó todo tipo de placeres. </a:t>
            </a:r>
            <a:endParaRPr lang="es-PR" dirty="0" smtClean="0">
              <a:latin typeface="Candara" panose="020E0502030303020204" pitchFamily="34"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6083" y="1828364"/>
            <a:ext cx="3657917" cy="5029636"/>
          </a:xfrm>
          <a:prstGeom prst="rect">
            <a:avLst/>
          </a:prstGeom>
        </p:spPr>
      </p:pic>
    </p:spTree>
    <p:extLst>
      <p:ext uri="{BB962C8B-B14F-4D97-AF65-F5344CB8AC3E}">
        <p14:creationId xmlns:p14="http://schemas.microsoft.com/office/powerpoint/2010/main" val="2428567545"/>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icommcorp.com/wp-content/uploads/2014/06/question-mark.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88655" y="1905001"/>
            <a:ext cx="4248719" cy="4248720"/>
          </a:xfrm>
          <a:prstGeom prst="rect">
            <a:avLst/>
          </a:prstGeom>
          <a:noFill/>
          <a:extLst>
            <a:ext uri="{909E8E84-426E-40DD-AFC4-6F175D3DCCD1}">
              <a14:hiddenFill xmlns:a14="http://schemas.microsoft.com/office/drawing/2010/main">
                <a:solidFill>
                  <a:srgbClr val="FFFFFF"/>
                </a:solidFill>
              </a14:hiddenFill>
            </a:ext>
          </a:extLst>
        </p:spPr>
      </p:pic>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Los placeres de la carne no dan satisfacción perdurable</a:t>
            </a:r>
            <a:br>
              <a:rPr lang="es-PR" sz="3600" dirty="0">
                <a:latin typeface="Candara" pitchFamily="34" charset="0"/>
                <a:cs typeface="Calibri" pitchFamily="34" charset="0"/>
              </a:rPr>
            </a:br>
            <a:r>
              <a:rPr lang="es-PR" sz="3200" dirty="0">
                <a:solidFill>
                  <a:srgbClr val="FF0000"/>
                </a:solidFill>
                <a:latin typeface="Candara" pitchFamily="34" charset="0"/>
                <a:cs typeface="Calibri" pitchFamily="34" charset="0"/>
              </a:rPr>
              <a:t>Eclesiastés </a:t>
            </a:r>
            <a:r>
              <a:rPr lang="es-PR" sz="3200" dirty="0" smtClean="0">
                <a:solidFill>
                  <a:srgbClr val="FF0000"/>
                </a:solidFill>
                <a:latin typeface="Candara" pitchFamily="34" charset="0"/>
                <a:cs typeface="Calibri" pitchFamily="34" charset="0"/>
              </a:rPr>
              <a:t>2.1-3</a:t>
            </a:r>
            <a:r>
              <a:rPr lang="es-PR" sz="3200" dirty="0">
                <a:solidFill>
                  <a:srgbClr val="FF0000"/>
                </a:solidFill>
                <a:latin typeface="Candara" pitchFamily="34" charset="0"/>
                <a:cs typeface="Calibri" pitchFamily="34" charset="0"/>
              </a:rPr>
              <a:t>, 11-14</a:t>
            </a:r>
            <a:endParaRPr lang="es-PR" sz="32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1"/>
          <p:cNvSpPr>
            <a:spLocks noGrp="1"/>
          </p:cNvSpPr>
          <p:nvPr>
            <p:ph idx="1"/>
          </p:nvPr>
        </p:nvSpPr>
        <p:spPr>
          <a:xfrm>
            <a:off x="152401" y="1905000"/>
            <a:ext cx="5181599" cy="4795838"/>
          </a:xfrm>
        </p:spPr>
        <p:txBody>
          <a:bodyPr>
            <a:normAutofit lnSpcReduction="10000"/>
          </a:bodyPr>
          <a:lstStyle/>
          <a:p>
            <a:r>
              <a:rPr lang="es-PR" dirty="0" smtClean="0">
                <a:latin typeface="Candara" panose="020E0502030303020204" pitchFamily="34" charset="0"/>
              </a:rPr>
              <a:t>Pero </a:t>
            </a:r>
            <a:r>
              <a:rPr lang="es-PR" dirty="0">
                <a:latin typeface="Candara" panose="020E0502030303020204" pitchFamily="34" charset="0"/>
              </a:rPr>
              <a:t>llegó a la conclusión de que eran fútiles y vanos, porque eran necios y porque logró muy poco, o nada.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pregunta de Salomón ¿de qué sirve esto? es una vez más retórica y requiere una respuesta negativa </a:t>
            </a:r>
            <a:r>
              <a:rPr lang="es-PR" dirty="0" smtClean="0">
                <a:latin typeface="Candara" panose="020E0502030303020204" pitchFamily="34" charset="0"/>
              </a:rPr>
              <a:t>(vea </a:t>
            </a:r>
            <a:r>
              <a:rPr lang="es-PR" dirty="0" smtClean="0">
                <a:solidFill>
                  <a:srgbClr val="FF0000"/>
                </a:solidFill>
                <a:latin typeface="Candara" panose="020E0502030303020204" pitchFamily="34" charset="0"/>
              </a:rPr>
              <a:t>1:3</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3884241103"/>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Los placeres de la carne no dan satisfacción perdurable</a:t>
            </a:r>
            <a:br>
              <a:rPr lang="es-PR" sz="3600" dirty="0">
                <a:latin typeface="Candara" pitchFamily="34" charset="0"/>
                <a:cs typeface="Calibri" pitchFamily="34" charset="0"/>
              </a:rPr>
            </a:br>
            <a:r>
              <a:rPr lang="es-PR" sz="3200" dirty="0">
                <a:solidFill>
                  <a:srgbClr val="FF0000"/>
                </a:solidFill>
                <a:latin typeface="Candara" pitchFamily="34" charset="0"/>
                <a:cs typeface="Calibri" pitchFamily="34" charset="0"/>
              </a:rPr>
              <a:t>Eclesiastés </a:t>
            </a:r>
            <a:r>
              <a:rPr lang="es-PR" sz="3200" dirty="0" smtClean="0">
                <a:solidFill>
                  <a:srgbClr val="FF0000"/>
                </a:solidFill>
                <a:latin typeface="Candara" pitchFamily="34" charset="0"/>
                <a:cs typeface="Calibri" pitchFamily="34" charset="0"/>
              </a:rPr>
              <a:t>2.1-3</a:t>
            </a:r>
            <a:r>
              <a:rPr lang="es-PR" sz="3200" dirty="0">
                <a:solidFill>
                  <a:srgbClr val="FF0000"/>
                </a:solidFill>
                <a:latin typeface="Candara" pitchFamily="34" charset="0"/>
                <a:cs typeface="Calibri" pitchFamily="34" charset="0"/>
              </a:rPr>
              <a:t>, 11-14</a:t>
            </a:r>
            <a:endParaRPr lang="es-PR" sz="32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638799" cy="4795838"/>
          </a:xfrm>
        </p:spPr>
        <p:txBody>
          <a:bodyPr>
            <a:normAutofit fontScale="92500" lnSpcReduction="20000"/>
          </a:bodyPr>
          <a:lstStyle/>
          <a:p>
            <a:r>
              <a:rPr lang="es-PR" dirty="0">
                <a:solidFill>
                  <a:srgbClr val="FF0000"/>
                </a:solidFill>
                <a:latin typeface="Candara" panose="020E0502030303020204" pitchFamily="34" charset="0"/>
              </a:rPr>
              <a:t>2:3. </a:t>
            </a:r>
            <a:r>
              <a:rPr lang="es-PR" dirty="0">
                <a:latin typeface="Candara" panose="020E0502030303020204" pitchFamily="34" charset="0"/>
              </a:rPr>
              <a:t>En su búsqueda de algo de valor o que valiera la pena, Salomón experimentó—deliberadamente pero con restricción, no ciegamente ni con exceso descontrolado (con retención de la necedad; </a:t>
            </a:r>
            <a:r>
              <a:rPr lang="es-PR" dirty="0" smtClean="0">
                <a:latin typeface="Candara" panose="020E0502030303020204" pitchFamily="34" charset="0"/>
              </a:rPr>
              <a:t>vea </a:t>
            </a:r>
            <a:r>
              <a:rPr lang="es-PR" dirty="0">
                <a:solidFill>
                  <a:srgbClr val="FF0000"/>
                </a:solidFill>
                <a:latin typeface="Candara" panose="020E0502030303020204" pitchFamily="34" charset="0"/>
              </a:rPr>
              <a:t>v. 9b</a:t>
            </a:r>
            <a:r>
              <a:rPr lang="es-PR" dirty="0">
                <a:latin typeface="Candara" panose="020E0502030303020204" pitchFamily="34" charset="0"/>
              </a:rPr>
              <a:t>)—la gratificación sensual (</a:t>
            </a:r>
            <a:r>
              <a:rPr lang="es-PR" dirty="0" err="1">
                <a:latin typeface="Candara" panose="020E0502030303020204" pitchFamily="34" charset="0"/>
              </a:rPr>
              <a:t>e.g</a:t>
            </a:r>
            <a:r>
              <a:rPr lang="es-PR" dirty="0">
                <a:latin typeface="Candara" panose="020E0502030303020204" pitchFamily="34" charset="0"/>
              </a:rPr>
              <a:t>., agasajar mi carne con vino) y examinó todas aquellas cosas que caracterizan al estilo de vida necio o frívolo.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8000"/>
                    </a14:imgEffect>
                  </a14:imgLayer>
                </a14:imgProps>
              </a:ext>
              <a:ext uri="{28A0092B-C50C-407E-A947-70E740481C1C}">
                <a14:useLocalDpi xmlns:a14="http://schemas.microsoft.com/office/drawing/2010/main"/>
              </a:ext>
            </a:extLst>
          </a:blip>
          <a:srcRect l="2986" r="53216"/>
          <a:stretch/>
        </p:blipFill>
        <p:spPr>
          <a:xfrm>
            <a:off x="5791200" y="1752600"/>
            <a:ext cx="3352800" cy="5105400"/>
          </a:xfrm>
          <a:prstGeom prst="rect">
            <a:avLst/>
          </a:prstGeom>
        </p:spPr>
      </p:pic>
    </p:spTree>
    <p:extLst>
      <p:ext uri="{BB962C8B-B14F-4D97-AF65-F5344CB8AC3E}">
        <p14:creationId xmlns:p14="http://schemas.microsoft.com/office/powerpoint/2010/main" val="1064129873"/>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calypso.co.uk/assets/uploads/fast-food.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a:fillRect/>
          </a:stretch>
        </p:blipFill>
        <p:spPr bwMode="auto">
          <a:xfrm>
            <a:off x="2209800" y="3505200"/>
            <a:ext cx="6929120" cy="3352800"/>
          </a:xfrm>
          <a:prstGeom prst="rect">
            <a:avLst/>
          </a:prstGeom>
          <a:noFill/>
          <a:extLst>
            <a:ext uri="{909E8E84-426E-40DD-AFC4-6F175D3DCCD1}">
              <a14:hiddenFill xmlns:a14="http://schemas.microsoft.com/office/drawing/2010/main">
                <a:solidFill>
                  <a:srgbClr val="FFFFFF"/>
                </a:solidFill>
              </a14:hiddenFill>
            </a:ext>
          </a:extLst>
        </p:spPr>
      </p:pic>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Los placeres de la carne no dan satisfacción perdurable</a:t>
            </a:r>
            <a:br>
              <a:rPr lang="es-PR" sz="3600" dirty="0">
                <a:latin typeface="Candara" pitchFamily="34" charset="0"/>
                <a:cs typeface="Calibri" pitchFamily="34" charset="0"/>
              </a:rPr>
            </a:br>
            <a:r>
              <a:rPr lang="es-PR" sz="3200" dirty="0">
                <a:solidFill>
                  <a:srgbClr val="FF0000"/>
                </a:solidFill>
                <a:latin typeface="Candara" pitchFamily="34" charset="0"/>
                <a:cs typeface="Calibri" pitchFamily="34" charset="0"/>
              </a:rPr>
              <a:t>Eclesiastés </a:t>
            </a:r>
            <a:r>
              <a:rPr lang="es-PR" sz="3200" dirty="0" smtClean="0">
                <a:solidFill>
                  <a:srgbClr val="FF0000"/>
                </a:solidFill>
                <a:latin typeface="Candara" pitchFamily="34" charset="0"/>
                <a:cs typeface="Calibri" pitchFamily="34" charset="0"/>
              </a:rPr>
              <a:t>2.1-3</a:t>
            </a:r>
            <a:r>
              <a:rPr lang="es-PR" sz="3200" dirty="0">
                <a:solidFill>
                  <a:srgbClr val="FF0000"/>
                </a:solidFill>
                <a:latin typeface="Candara" pitchFamily="34" charset="0"/>
                <a:cs typeface="Calibri" pitchFamily="34" charset="0"/>
              </a:rPr>
              <a:t>, 11-14</a:t>
            </a:r>
            <a:endParaRPr lang="es-PR" sz="32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81599" cy="4795838"/>
          </a:xfrm>
        </p:spPr>
        <p:txBody>
          <a:bodyPr>
            <a:normAutofit/>
          </a:bodyPr>
          <a:lstStyle/>
          <a:p>
            <a:r>
              <a:rPr lang="es-PR" dirty="0" smtClean="0">
                <a:latin typeface="Candara" panose="020E0502030303020204" pitchFamily="34" charset="0"/>
              </a:rPr>
              <a:t>Quería </a:t>
            </a:r>
            <a:r>
              <a:rPr lang="es-PR" dirty="0">
                <a:latin typeface="Candara" panose="020E0502030303020204" pitchFamily="34" charset="0"/>
              </a:rPr>
              <a:t>probar los efectos de la búsqueda del placer y de la frivolidad para ver si en verdad valían la pena</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696076936"/>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injusticia en la vida</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Eclesiastés 3.16</a:t>
            </a:r>
            <a:endParaRPr lang="es-PR" sz="4000" dirty="0">
              <a:solidFill>
                <a:srgbClr val="FF0000"/>
              </a:solidFill>
              <a:latin typeface="Candara" pitchFamily="34" charset="0"/>
              <a:cs typeface="Calibri" pitchFamily="34" charset="0"/>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b="11352"/>
          <a:stretch/>
        </p:blipFill>
        <p:spPr>
          <a:xfrm>
            <a:off x="0" y="1676401"/>
            <a:ext cx="9144000" cy="5181599"/>
          </a:xfrm>
          <a:prstGeom prst="rect">
            <a:avLst/>
          </a:prstGeom>
        </p:spPr>
      </p:pic>
    </p:spTree>
    <p:extLst>
      <p:ext uri="{BB962C8B-B14F-4D97-AF65-F5344CB8AC3E}">
        <p14:creationId xmlns:p14="http://schemas.microsoft.com/office/powerpoint/2010/main" val="206136450"/>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injusticia en la vida</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Eclesiastés 3.16</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915399"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Vi más debajo del sol: en lugar del juicio, allí impiedad; y en lugar de la justicia, allí iniquidad.</a:t>
            </a:r>
            <a:r>
              <a:rPr lang="es-PR" dirty="0">
                <a:latin typeface="Candara" panose="020E0502030303020204" pitchFamily="34" charset="0"/>
              </a:rPr>
              <a:t>” </a:t>
            </a:r>
            <a:r>
              <a:rPr lang="es-PR" dirty="0">
                <a:solidFill>
                  <a:srgbClr val="FF0000"/>
                </a:solidFill>
                <a:latin typeface="Candara" panose="020E0502030303020204" pitchFamily="34" charset="0"/>
              </a:rPr>
              <a:t>(Eclesiastés 3.16, RVR60) </a:t>
            </a:r>
          </a:p>
        </p:txBody>
      </p:sp>
    </p:spTree>
    <p:extLst>
      <p:ext uri="{BB962C8B-B14F-4D97-AF65-F5344CB8AC3E}">
        <p14:creationId xmlns:p14="http://schemas.microsoft.com/office/powerpoint/2010/main" val="3933918320"/>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89926" y="1981200"/>
            <a:ext cx="4104449" cy="4446255"/>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injusticia en la vida</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Eclesiastés 3.16</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1"/>
          <p:cNvSpPr>
            <a:spLocks noGrp="1"/>
          </p:cNvSpPr>
          <p:nvPr>
            <p:ph idx="1"/>
          </p:nvPr>
        </p:nvSpPr>
        <p:spPr>
          <a:xfrm>
            <a:off x="152401" y="1981200"/>
            <a:ext cx="5334000" cy="4719638"/>
          </a:xfrm>
        </p:spPr>
        <p:txBody>
          <a:bodyPr>
            <a:noAutofit/>
          </a:bodyPr>
          <a:lstStyle/>
          <a:p>
            <a:r>
              <a:rPr lang="es-PR" dirty="0">
                <a:latin typeface="Candara" panose="020E0502030303020204" pitchFamily="34" charset="0"/>
              </a:rPr>
              <a:t>“Derecho” es </a:t>
            </a:r>
            <a:r>
              <a:rPr lang="es-PR" i="1" dirty="0" err="1" smtClean="0">
                <a:latin typeface="Candara" panose="020E0502030303020204" pitchFamily="34" charset="0"/>
              </a:rPr>
              <a:t>tsedek</a:t>
            </a:r>
            <a:r>
              <a:rPr lang="es-PR" dirty="0" smtClean="0">
                <a:latin typeface="Candara" panose="020E0502030303020204" pitchFamily="34" charset="0"/>
              </a:rPr>
              <a:t>, </a:t>
            </a:r>
            <a:r>
              <a:rPr lang="es-PR" dirty="0">
                <a:latin typeface="Candara" panose="020E0502030303020204" pitchFamily="34" charset="0"/>
              </a:rPr>
              <a:t>se refiere a lo correcto o lo legal.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Impiedad” es </a:t>
            </a:r>
            <a:r>
              <a:rPr lang="es-PR" i="1" dirty="0" err="1" smtClean="0">
                <a:latin typeface="Candara" panose="020E0502030303020204" pitchFamily="34" charset="0"/>
              </a:rPr>
              <a:t>reshah</a:t>
            </a:r>
            <a:r>
              <a:rPr lang="es-PR" dirty="0" smtClean="0">
                <a:latin typeface="Candara" panose="020E0502030303020204" pitchFamily="34" charset="0"/>
              </a:rPr>
              <a:t>, </a:t>
            </a:r>
            <a:r>
              <a:rPr lang="es-PR" dirty="0">
                <a:latin typeface="Candara" panose="020E0502030303020204" pitchFamily="34" charset="0"/>
              </a:rPr>
              <a:t>se refiere al mal moral. </a:t>
            </a:r>
            <a:endParaRPr lang="es-PR" dirty="0" smtClean="0">
              <a:latin typeface="Candara" panose="020E0502030303020204" pitchFamily="34" charset="0"/>
            </a:endParaRPr>
          </a:p>
        </p:txBody>
      </p:sp>
    </p:spTree>
    <p:extLst>
      <p:ext uri="{BB962C8B-B14F-4D97-AF65-F5344CB8AC3E}">
        <p14:creationId xmlns:p14="http://schemas.microsoft.com/office/powerpoint/2010/main" val="2432950202"/>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2133600" y="1600200"/>
            <a:ext cx="6781800" cy="4876800"/>
          </a:xfrm>
        </p:spPr>
        <p:txBody>
          <a:bodyPr>
            <a:normAutofit fontScale="92500"/>
          </a:bodyPr>
          <a:lstStyle/>
          <a:p>
            <a:r>
              <a:rPr lang="es-PR" sz="3600" dirty="0">
                <a:latin typeface="Candara" panose="020E0502030303020204" pitchFamily="34" charset="0"/>
              </a:rPr>
              <a:t>“</a:t>
            </a:r>
            <a:r>
              <a:rPr lang="es-PR" sz="3600" i="1" dirty="0">
                <a:latin typeface="Candara" panose="020E0502030303020204" pitchFamily="34" charset="0"/>
              </a:rPr>
              <a:t>Yo he visto el trabajo que Dios ha dado a los hijos de los hombres para que se ocupen en él. Todo lo hizo hermoso en su tiempo; y ha puesto eternidad en el corazón de ellos, sin que alcance el hombre a entender la obra que ha hecho Dios desde el principio hasta el fin.</a:t>
            </a:r>
            <a:r>
              <a:rPr lang="es-PR" sz="3600" dirty="0">
                <a:latin typeface="Candara" panose="020E0502030303020204" pitchFamily="34" charset="0"/>
              </a:rPr>
              <a:t>” </a:t>
            </a:r>
            <a:r>
              <a:rPr lang="es-PR" sz="3600" dirty="0">
                <a:solidFill>
                  <a:srgbClr val="FF0000"/>
                </a:solidFill>
                <a:latin typeface="Candara" panose="020E0502030303020204" pitchFamily="34" charset="0"/>
              </a:rPr>
              <a:t>(Eclesiastés 3.10–11,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105400" y="1878895"/>
            <a:ext cx="4005154" cy="4364743"/>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injusticia en la vida</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Eclesiastés 3.16</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4000" cy="4719638"/>
          </a:xfrm>
        </p:spPr>
        <p:txBody>
          <a:bodyPr>
            <a:noAutofit/>
          </a:bodyPr>
          <a:lstStyle/>
          <a:p>
            <a:r>
              <a:rPr lang="es-PR" dirty="0" smtClean="0">
                <a:latin typeface="Candara" panose="020E0502030303020204" pitchFamily="34" charset="0"/>
              </a:rPr>
              <a:t>No </a:t>
            </a:r>
            <a:r>
              <a:rPr lang="es-PR" dirty="0">
                <a:latin typeface="Candara" panose="020E0502030303020204" pitchFamily="34" charset="0"/>
              </a:rPr>
              <a:t>es el problema de que exista la impiedad sino de que la impiedad se sienta, como señora, en el lugar que corresponde a la justicia y al derecho. </a:t>
            </a:r>
            <a:endParaRPr lang="es-PR" dirty="0" smtClean="0">
              <a:latin typeface="Candara" panose="020E0502030303020204" pitchFamily="34" charset="0"/>
            </a:endParaRPr>
          </a:p>
        </p:txBody>
      </p:sp>
    </p:spTree>
    <p:extLst>
      <p:ext uri="{BB962C8B-B14F-4D97-AF65-F5344CB8AC3E}">
        <p14:creationId xmlns:p14="http://schemas.microsoft.com/office/powerpoint/2010/main" val="2566716642"/>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105400" y="1878895"/>
            <a:ext cx="4005154" cy="4364743"/>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injusticia en la vida</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Eclesiastés 3.16</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4000" cy="4719638"/>
          </a:xfrm>
        </p:spPr>
        <p:txBody>
          <a:bodyPr>
            <a:noAutofit/>
          </a:bodyPr>
          <a:lstStyle/>
          <a:p>
            <a:r>
              <a:rPr lang="es-PR" dirty="0" smtClean="0">
                <a:latin typeface="Candara" panose="020E0502030303020204" pitchFamily="34" charset="0"/>
              </a:rPr>
              <a:t>Que </a:t>
            </a:r>
            <a:r>
              <a:rPr lang="es-PR" dirty="0">
                <a:latin typeface="Candara" panose="020E0502030303020204" pitchFamily="34" charset="0"/>
              </a:rPr>
              <a:t>haya impiedad es algo malo, que la impiedad ocupe el lugar del derecho es algo mucho peor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Samuel </a:t>
            </a:r>
            <a:r>
              <a:rPr lang="es-PR" dirty="0">
                <a:solidFill>
                  <a:srgbClr val="FF0000"/>
                </a:solidFill>
                <a:latin typeface="Candara" panose="020E0502030303020204" pitchFamily="34" charset="0"/>
              </a:rPr>
              <a:t>8:1–3</a:t>
            </a:r>
            <a:r>
              <a:rPr lang="es-PR" dirty="0">
                <a:latin typeface="Candara" panose="020E0502030303020204" pitchFamily="34" charset="0"/>
              </a:rPr>
              <a:t>; </a:t>
            </a:r>
            <a:r>
              <a:rPr lang="es-PR" dirty="0" smtClean="0">
                <a:solidFill>
                  <a:srgbClr val="FF0000"/>
                </a:solidFill>
                <a:latin typeface="Candara" panose="020E0502030303020204" pitchFamily="34" charset="0"/>
              </a:rPr>
              <a:t>Miqueas </a:t>
            </a:r>
            <a:r>
              <a:rPr lang="es-PR" dirty="0">
                <a:solidFill>
                  <a:srgbClr val="FF0000"/>
                </a:solidFill>
                <a:latin typeface="Candara" panose="020E0502030303020204" pitchFamily="34" charset="0"/>
              </a:rPr>
              <a:t>7:3</a:t>
            </a:r>
            <a:r>
              <a:rPr lang="es-PR" dirty="0">
                <a:latin typeface="Candara" panose="020E0502030303020204" pitchFamily="34" charset="0"/>
              </a:rPr>
              <a:t>). </a:t>
            </a:r>
            <a:endParaRPr lang="es-PR" dirty="0" smtClean="0">
              <a:latin typeface="Candara" panose="020E0502030303020204" pitchFamily="34" charset="0"/>
            </a:endParaRPr>
          </a:p>
        </p:txBody>
      </p:sp>
    </p:spTree>
    <p:extLst>
      <p:ext uri="{BB962C8B-B14F-4D97-AF65-F5344CB8AC3E}">
        <p14:creationId xmlns:p14="http://schemas.microsoft.com/office/powerpoint/2010/main" val="2343480403"/>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injusticia en la vida</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Eclesiastés 3.16</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51349" cy="4719638"/>
          </a:xfrm>
        </p:spPr>
        <p:txBody>
          <a:bodyPr>
            <a:noAutofit/>
          </a:bodyPr>
          <a:lstStyle/>
          <a:p>
            <a:r>
              <a:rPr lang="es-PR" sz="3000" dirty="0" smtClean="0">
                <a:latin typeface="Candara" panose="020E0502030303020204" pitchFamily="34" charset="0"/>
              </a:rPr>
              <a:t>Tanto </a:t>
            </a:r>
            <a:r>
              <a:rPr lang="es-PR" sz="3000" dirty="0">
                <a:latin typeface="Candara" panose="020E0502030303020204" pitchFamily="34" charset="0"/>
              </a:rPr>
              <a:t>al justo como al impío los juzgará Dios (</a:t>
            </a:r>
            <a:r>
              <a:rPr lang="es-PR" sz="3000" dirty="0">
                <a:solidFill>
                  <a:srgbClr val="FF0000"/>
                </a:solidFill>
                <a:latin typeface="Candara" panose="020E0502030303020204" pitchFamily="34" charset="0"/>
              </a:rPr>
              <a:t>v. 17</a:t>
            </a:r>
            <a:r>
              <a:rPr lang="es-PR" sz="3000" dirty="0">
                <a:latin typeface="Candara" panose="020E0502030303020204" pitchFamily="34" charset="0"/>
              </a:rPr>
              <a:t>); es una rotunda afirmación del Predicador. </a:t>
            </a:r>
            <a:endParaRPr lang="es-PR" sz="3000" dirty="0" smtClean="0">
              <a:latin typeface="Candara" panose="020E0502030303020204" pitchFamily="34" charset="0"/>
            </a:endParaRPr>
          </a:p>
          <a:p>
            <a:r>
              <a:rPr lang="es-PR" sz="3000" dirty="0" smtClean="0">
                <a:latin typeface="Candara" panose="020E0502030303020204" pitchFamily="34" charset="0"/>
              </a:rPr>
              <a:t>Dios </a:t>
            </a:r>
            <a:r>
              <a:rPr lang="es-PR" sz="3000" dirty="0">
                <a:latin typeface="Candara" panose="020E0502030303020204" pitchFamily="34" charset="0"/>
              </a:rPr>
              <a:t>juzgará a ambos para declarar la inocencia del justo y condenar la culpabilidad del impío. </a:t>
            </a:r>
            <a:endParaRPr lang="es-PR" sz="3000" dirty="0" smtClean="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003749" y="1828800"/>
            <a:ext cx="4166755" cy="5029200"/>
          </a:xfrm>
          <a:prstGeom prst="rect">
            <a:avLst/>
          </a:prstGeom>
        </p:spPr>
      </p:pic>
    </p:spTree>
    <p:extLst>
      <p:ext uri="{BB962C8B-B14F-4D97-AF65-F5344CB8AC3E}">
        <p14:creationId xmlns:p14="http://schemas.microsoft.com/office/powerpoint/2010/main" val="3574553078"/>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injusticia en la vida</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Eclesiastés 3.16</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51349" cy="4719638"/>
          </a:xfrm>
        </p:spPr>
        <p:txBody>
          <a:bodyPr>
            <a:noAutofit/>
          </a:bodyPr>
          <a:lstStyle/>
          <a:p>
            <a:r>
              <a:rPr lang="es-PR" sz="3000" dirty="0" smtClean="0">
                <a:latin typeface="Candara" panose="020E0502030303020204" pitchFamily="34" charset="0"/>
              </a:rPr>
              <a:t>La </a:t>
            </a:r>
            <a:r>
              <a:rPr lang="es-PR" sz="3000" dirty="0">
                <a:latin typeface="Candara" panose="020E0502030303020204" pitchFamily="34" charset="0"/>
              </a:rPr>
              <a:t>palabra “juzgar”, </a:t>
            </a:r>
            <a:r>
              <a:rPr lang="es-PR" sz="3000" i="1" dirty="0" err="1" smtClean="0">
                <a:latin typeface="Candara" panose="020E0502030303020204" pitchFamily="34" charset="0"/>
              </a:rPr>
              <a:t>shofet</a:t>
            </a:r>
            <a:r>
              <a:rPr lang="es-PR" sz="3000" dirty="0" smtClean="0">
                <a:latin typeface="Candara" panose="020E0502030303020204" pitchFamily="34" charset="0"/>
              </a:rPr>
              <a:t>, </a:t>
            </a:r>
            <a:r>
              <a:rPr lang="es-PR" sz="3000" dirty="0">
                <a:latin typeface="Candara" panose="020E0502030303020204" pitchFamily="34" charset="0"/>
              </a:rPr>
              <a:t>lleva idea de ser equilibrado y castigar justamente. </a:t>
            </a:r>
            <a:endParaRPr lang="es-PR" sz="3000" dirty="0" smtClean="0">
              <a:latin typeface="Candara" panose="020E0502030303020204" pitchFamily="34" charset="0"/>
            </a:endParaRPr>
          </a:p>
          <a:p>
            <a:r>
              <a:rPr lang="es-PR" sz="3000" dirty="0" smtClean="0">
                <a:latin typeface="Candara" panose="020E0502030303020204" pitchFamily="34" charset="0"/>
              </a:rPr>
              <a:t>Porque </a:t>
            </a:r>
            <a:r>
              <a:rPr lang="es-PR" sz="3000" dirty="0">
                <a:latin typeface="Candara" panose="020E0502030303020204" pitchFamily="34" charset="0"/>
              </a:rPr>
              <a:t>hay un tiempo para todo lo que se quiere, evidentemente se refiere al tiempo del juicio en que actos e intenciones serán juzgados por Dios</a:t>
            </a:r>
            <a:r>
              <a:rPr lang="es-PR" sz="3000" dirty="0" smtClean="0">
                <a:latin typeface="Candara" panose="020E0502030303020204" pitchFamily="34" charset="0"/>
              </a:rPr>
              <a:t>.</a:t>
            </a:r>
            <a:endParaRPr lang="es-PR" sz="3000" dirty="0">
              <a:latin typeface="Candara" panose="020E0502030303020204" pitchFamily="34" charset="0"/>
            </a:endParaRP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003749" y="1828800"/>
            <a:ext cx="4166755" cy="5029200"/>
          </a:xfrm>
          <a:prstGeom prst="rect">
            <a:avLst/>
          </a:prstGeom>
        </p:spPr>
      </p:pic>
    </p:spTree>
    <p:extLst>
      <p:ext uri="{BB962C8B-B14F-4D97-AF65-F5344CB8AC3E}">
        <p14:creationId xmlns:p14="http://schemas.microsoft.com/office/powerpoint/2010/main" val="4069366220"/>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¿Qué de la vida futura?</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Eclesiastés 3.21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b="9333"/>
          <a:stretch/>
        </p:blipFill>
        <p:spPr>
          <a:xfrm>
            <a:off x="0" y="1676401"/>
            <a:ext cx="9144000" cy="5181599"/>
          </a:xfrm>
          <a:prstGeom prst="rect">
            <a:avLst/>
          </a:prstGeom>
        </p:spPr>
      </p:pic>
    </p:spTree>
    <p:extLst>
      <p:ext uri="{BB962C8B-B14F-4D97-AF65-F5344CB8AC3E}">
        <p14:creationId xmlns:p14="http://schemas.microsoft.com/office/powerpoint/2010/main" val="3142806177"/>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¿Qué de la vida futura?</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Eclesiastés 3.21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¿Quién sabe que el espíritu de los hijos de los hombres sube arriba, y que el espíritu del animal desciende abajo a la tierra?</a:t>
            </a:r>
            <a:r>
              <a:rPr lang="es-PR" dirty="0">
                <a:latin typeface="Candara" panose="020E0502030303020204" pitchFamily="34" charset="0"/>
              </a:rPr>
              <a:t>” </a:t>
            </a:r>
            <a:r>
              <a:rPr lang="es-PR" dirty="0">
                <a:solidFill>
                  <a:srgbClr val="FF0000"/>
                </a:solidFill>
                <a:latin typeface="Candara" panose="020E0502030303020204" pitchFamily="34" charset="0"/>
              </a:rPr>
              <a:t>(Eclesiastés 3.21, RVR60) </a:t>
            </a:r>
          </a:p>
        </p:txBody>
      </p:sp>
    </p:spTree>
    <p:extLst>
      <p:ext uri="{BB962C8B-B14F-4D97-AF65-F5344CB8AC3E}">
        <p14:creationId xmlns:p14="http://schemas.microsoft.com/office/powerpoint/2010/main" val="2448703107"/>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¿Qué de la vida futura?</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Eclesiastés 3.21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lnSpcReduction="10000"/>
          </a:bodyPr>
          <a:lstStyle/>
          <a:p>
            <a:r>
              <a:rPr lang="es-PR" dirty="0">
                <a:solidFill>
                  <a:srgbClr val="FF0000"/>
                </a:solidFill>
                <a:latin typeface="Candara" panose="020E0502030303020204" pitchFamily="34" charset="0"/>
              </a:rPr>
              <a:t>3:21</a:t>
            </a:r>
            <a:r>
              <a:rPr lang="es-PR" dirty="0">
                <a:latin typeface="Candara" panose="020E0502030303020204" pitchFamily="34" charset="0"/>
              </a:rPr>
              <a:t> La ignorancia de Salomón en cuanto a lo que ocurre en el momento de la muerte se hace evidente por su pregunta: </a:t>
            </a:r>
            <a:r>
              <a:rPr lang="es-PR" i="1" dirty="0">
                <a:latin typeface="Candara" panose="020E0502030303020204" pitchFamily="34" charset="0"/>
              </a:rPr>
              <a:t>«¿Quién sabe que el espíritu de los hijos de los hombres sube arriba, y que el espíritu del animal desciende abajo a la tierra?» </a:t>
            </a:r>
            <a:endParaRPr lang="es-PR" i="1" dirty="0" smtClean="0">
              <a:latin typeface="Candara" panose="020E0502030303020204" pitchFamily="34"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94720" y="2000454"/>
            <a:ext cx="4249280" cy="4243184"/>
          </a:xfrm>
          <a:prstGeom prst="rect">
            <a:avLst/>
          </a:prstGeom>
        </p:spPr>
      </p:pic>
    </p:spTree>
    <p:extLst>
      <p:ext uri="{BB962C8B-B14F-4D97-AF65-F5344CB8AC3E}">
        <p14:creationId xmlns:p14="http://schemas.microsoft.com/office/powerpoint/2010/main" val="2343621207"/>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www.icommcorp.com/wp-content/uploads/2014/06/question-mark.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88655" y="1905001"/>
            <a:ext cx="4248719" cy="4248720"/>
          </a:xfrm>
          <a:prstGeom prst="rect">
            <a:avLst/>
          </a:prstGeom>
          <a:noFill/>
          <a:extLst>
            <a:ext uri="{909E8E84-426E-40DD-AFC4-6F175D3DCCD1}">
              <a14:hiddenFill xmlns:a14="http://schemas.microsoft.com/office/drawing/2010/main">
                <a:solidFill>
                  <a:srgbClr val="FFFFFF"/>
                </a:solidFill>
              </a14:hiddenFill>
            </a:ext>
          </a:extLst>
        </p:spPr>
      </p:pic>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¿Qué de la vida futura?</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Eclesiastés 3.21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a:bodyPr>
          <a:lstStyle/>
          <a:p>
            <a:r>
              <a:rPr lang="es-PR" dirty="0" smtClean="0">
                <a:latin typeface="Candara" panose="020E0502030303020204" pitchFamily="34" charset="0"/>
              </a:rPr>
              <a:t>Esto </a:t>
            </a:r>
            <a:r>
              <a:rPr lang="es-PR" dirty="0">
                <a:latin typeface="Candara" panose="020E0502030303020204" pitchFamily="34" charset="0"/>
              </a:rPr>
              <a:t>no debe entenderse como una declaración doctrinal.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una pregunta humana, no certidumbre divina</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246227073"/>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¿Qué de la vida futura?</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Eclesiastés 3.21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10000"/>
          </a:bodyPr>
          <a:lstStyle/>
          <a:p>
            <a:r>
              <a:rPr lang="es-PR" dirty="0">
                <a:latin typeface="Candara" panose="020E0502030303020204" pitchFamily="34" charset="0"/>
              </a:rPr>
              <a:t>Por el Nuevo Testamento, sabemos que el espíritu y el alma del creyente van a estar con Cristo en el momento de la muerte (</a:t>
            </a:r>
            <a:r>
              <a:rPr lang="es-PR" dirty="0">
                <a:solidFill>
                  <a:srgbClr val="FF0000"/>
                </a:solidFill>
                <a:latin typeface="Candara" panose="020E0502030303020204" pitchFamily="34" charset="0"/>
              </a:rPr>
              <a:t>2 </a:t>
            </a:r>
            <a:r>
              <a:rPr lang="es-PR" dirty="0" smtClean="0">
                <a:solidFill>
                  <a:srgbClr val="FF0000"/>
                </a:solidFill>
                <a:latin typeface="Candara" panose="020E0502030303020204" pitchFamily="34" charset="0"/>
              </a:rPr>
              <a:t>Corintios </a:t>
            </a:r>
            <a:r>
              <a:rPr lang="es-PR" dirty="0">
                <a:solidFill>
                  <a:srgbClr val="FF0000"/>
                </a:solidFill>
                <a:latin typeface="Candara" panose="020E0502030303020204" pitchFamily="34" charset="0"/>
              </a:rPr>
              <a:t>5:8</a:t>
            </a:r>
            <a:r>
              <a:rPr lang="es-PR" dirty="0">
                <a:latin typeface="Candara" panose="020E0502030303020204" pitchFamily="34" charset="0"/>
              </a:rPr>
              <a:t>; </a:t>
            </a:r>
            <a:r>
              <a:rPr lang="es-PR" dirty="0" smtClean="0">
                <a:solidFill>
                  <a:srgbClr val="FF0000"/>
                </a:solidFill>
                <a:latin typeface="Candara" panose="020E0502030303020204" pitchFamily="34" charset="0"/>
              </a:rPr>
              <a:t>Filipenses </a:t>
            </a:r>
            <a:r>
              <a:rPr lang="es-PR" dirty="0">
                <a:solidFill>
                  <a:srgbClr val="FF0000"/>
                </a:solidFill>
                <a:latin typeface="Candara" panose="020E0502030303020204" pitchFamily="34" charset="0"/>
              </a:rPr>
              <a:t>1:23</a:t>
            </a:r>
            <a:r>
              <a:rPr lang="es-PR" dirty="0">
                <a:latin typeface="Candara" panose="020E0502030303020204" pitchFamily="34" charset="0"/>
              </a:rPr>
              <a:t>), y el cuerpo va a la tumba (</a:t>
            </a:r>
            <a:r>
              <a:rPr lang="es-PR" dirty="0" smtClean="0">
                <a:solidFill>
                  <a:srgbClr val="FF0000"/>
                </a:solidFill>
                <a:latin typeface="Candara" panose="020E0502030303020204" pitchFamily="34" charset="0"/>
              </a:rPr>
              <a:t>Hechos </a:t>
            </a:r>
            <a:r>
              <a:rPr lang="es-PR" dirty="0">
                <a:solidFill>
                  <a:srgbClr val="FF0000"/>
                </a:solidFill>
                <a:latin typeface="Candara" panose="020E0502030303020204" pitchFamily="34" charset="0"/>
              </a:rPr>
              <a:t>8:2</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espíritu y el alma del incrédulo van al Hades, y su cuerpo va a la tumba (</a:t>
            </a:r>
            <a:r>
              <a:rPr lang="es-PR" dirty="0" smtClean="0">
                <a:solidFill>
                  <a:srgbClr val="FF0000"/>
                </a:solidFill>
                <a:latin typeface="Candara" panose="020E0502030303020204" pitchFamily="34" charset="0"/>
              </a:rPr>
              <a:t>Lucas </a:t>
            </a:r>
            <a:r>
              <a:rPr lang="es-PR" dirty="0">
                <a:solidFill>
                  <a:srgbClr val="FF0000"/>
                </a:solidFill>
                <a:latin typeface="Candara" panose="020E0502030303020204" pitchFamily="34" charset="0"/>
              </a:rPr>
              <a:t>16:22b–23</a:t>
            </a:r>
            <a:r>
              <a:rPr lang="es-PR" dirty="0">
                <a:latin typeface="Candara" panose="020E0502030303020204" pitchFamily="34" charset="0"/>
              </a:rPr>
              <a:t>). </a:t>
            </a:r>
            <a:endParaRPr lang="es-PR" dirty="0" smtClean="0">
              <a:latin typeface="Candara" panose="020E0502030303020204" pitchFamily="34" charset="0"/>
            </a:endParaRPr>
          </a:p>
        </p:txBody>
      </p:sp>
      <p:pic>
        <p:nvPicPr>
          <p:cNvPr id="3074" name="Picture 2" descr="http://judgementday2011.com/wp-content/uploads/2011/01/judgement-day.jp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a:fillRect/>
          </a:stretch>
        </p:blipFill>
        <p:spPr bwMode="auto">
          <a:xfrm>
            <a:off x="5627481" y="1828799"/>
            <a:ext cx="3519832" cy="5052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3021303"/>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¿Qué de la vida futura?</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Eclesiastés 3.21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a:bodyPr>
          <a:lstStyle/>
          <a:p>
            <a:r>
              <a:rPr lang="es-PR" dirty="0" smtClean="0">
                <a:latin typeface="Candara" panose="020E0502030303020204" pitchFamily="34" charset="0"/>
              </a:rPr>
              <a:t>Cuando </a:t>
            </a:r>
            <a:r>
              <a:rPr lang="es-PR" dirty="0">
                <a:latin typeface="Candara" panose="020E0502030303020204" pitchFamily="34" charset="0"/>
              </a:rPr>
              <a:t>Cristo vuelva en el aire, los cuerpos de los que han muerto en fe resucitarán en forma glorificada y se reunirán con el espíritu y el alma (</a:t>
            </a:r>
            <a:r>
              <a:rPr lang="es-PR" dirty="0" smtClean="0">
                <a:solidFill>
                  <a:srgbClr val="FF0000"/>
                </a:solidFill>
                <a:latin typeface="Candara" panose="020E0502030303020204" pitchFamily="34" charset="0"/>
              </a:rPr>
              <a:t>Filipenses </a:t>
            </a:r>
            <a:r>
              <a:rPr lang="es-PR" dirty="0">
                <a:solidFill>
                  <a:srgbClr val="FF0000"/>
                </a:solidFill>
                <a:latin typeface="Candara" panose="020E0502030303020204" pitchFamily="34" charset="0"/>
              </a:rPr>
              <a:t>3:20–21</a:t>
            </a:r>
            <a:r>
              <a:rPr lang="es-PR" dirty="0">
                <a:latin typeface="Candara" panose="020E0502030303020204" pitchFamily="34" charset="0"/>
              </a:rPr>
              <a:t>;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Tesalonicenses </a:t>
            </a:r>
            <a:r>
              <a:rPr lang="es-PR" dirty="0">
                <a:solidFill>
                  <a:srgbClr val="FF0000"/>
                </a:solidFill>
                <a:latin typeface="Candara" panose="020E0502030303020204" pitchFamily="34" charset="0"/>
              </a:rPr>
              <a:t>4:16–17</a:t>
            </a:r>
            <a:r>
              <a:rPr lang="es-PR" dirty="0">
                <a:latin typeface="Candara" panose="020E0502030303020204" pitchFamily="34" charset="0"/>
              </a:rPr>
              <a:t>). </a:t>
            </a:r>
            <a:endParaRPr lang="es-PR" dirty="0" smtClean="0">
              <a:latin typeface="Candara" panose="020E0502030303020204" pitchFamily="34" charset="0"/>
            </a:endParaRPr>
          </a:p>
        </p:txBody>
      </p:sp>
      <p:pic>
        <p:nvPicPr>
          <p:cNvPr id="8" name="Picture 2" descr="http://judgementday2011.com/wp-content/uploads/2011/01/judgement-day.jp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a:fillRect/>
          </a:stretch>
        </p:blipFill>
        <p:spPr bwMode="auto">
          <a:xfrm>
            <a:off x="5627481" y="1828799"/>
            <a:ext cx="3519832" cy="5052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6899379"/>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fontScale="92500" lnSpcReduction="10000"/>
          </a:bodyPr>
          <a:lstStyle/>
          <a:p>
            <a:r>
              <a:rPr lang="es-PR" sz="3600" dirty="0" smtClean="0">
                <a:latin typeface="Candara" pitchFamily="34" charset="0"/>
                <a:cs typeface="Calibri" pitchFamily="34" charset="0"/>
              </a:rPr>
              <a:t>La rutina de la vida da lugar al aburrimiento</a:t>
            </a:r>
            <a:endParaRPr lang="es-PR" sz="3600" dirty="0" smtClean="0">
              <a:latin typeface="Candara" pitchFamily="34" charset="0"/>
              <a:cs typeface="Calibri" pitchFamily="34" charset="0"/>
            </a:endParaRPr>
          </a:p>
          <a:p>
            <a:pPr lvl="1"/>
            <a:r>
              <a:rPr lang="es-PR" sz="3200" dirty="0" smtClean="0">
                <a:solidFill>
                  <a:srgbClr val="FF0000"/>
                </a:solidFill>
                <a:latin typeface="Candara" pitchFamily="34" charset="0"/>
                <a:cs typeface="Calibri" pitchFamily="34" charset="0"/>
              </a:rPr>
              <a:t>Eclesiastés 1.1-11</a:t>
            </a:r>
            <a:endParaRPr lang="es-PR" sz="3200" dirty="0" smtClean="0">
              <a:solidFill>
                <a:srgbClr val="FF0000"/>
              </a:solidFill>
              <a:latin typeface="Candara" pitchFamily="34" charset="0"/>
              <a:cs typeface="Calibri" pitchFamily="34" charset="0"/>
            </a:endParaRPr>
          </a:p>
          <a:p>
            <a:r>
              <a:rPr lang="es-PR" sz="3600" dirty="0" smtClean="0">
                <a:latin typeface="Candara" pitchFamily="34" charset="0"/>
                <a:cs typeface="Calibri" pitchFamily="34" charset="0"/>
              </a:rPr>
              <a:t>Los placeres de la carne no dan satisfacción perdurable</a:t>
            </a:r>
            <a:endParaRPr lang="es-PR" sz="3600" dirty="0" smtClean="0">
              <a:latin typeface="Candara" pitchFamily="34" charset="0"/>
              <a:cs typeface="Calibri" pitchFamily="34" charset="0"/>
            </a:endParaRPr>
          </a:p>
          <a:p>
            <a:pPr lvl="1"/>
            <a:r>
              <a:rPr lang="es-PR" sz="3200" dirty="0">
                <a:solidFill>
                  <a:srgbClr val="FF0000"/>
                </a:solidFill>
                <a:latin typeface="Candara" pitchFamily="34" charset="0"/>
                <a:cs typeface="Calibri" pitchFamily="34" charset="0"/>
              </a:rPr>
              <a:t>Eclesiastés </a:t>
            </a:r>
            <a:r>
              <a:rPr lang="es-PR" sz="3200" dirty="0" smtClean="0">
                <a:solidFill>
                  <a:srgbClr val="FF0000"/>
                </a:solidFill>
                <a:latin typeface="Candara" pitchFamily="34" charset="0"/>
                <a:cs typeface="Calibri" pitchFamily="34" charset="0"/>
              </a:rPr>
              <a:t>2.1-13, 11-14</a:t>
            </a:r>
            <a:endParaRPr lang="es-PR" sz="3200" dirty="0">
              <a:solidFill>
                <a:srgbClr val="FF0000"/>
              </a:solidFill>
              <a:latin typeface="Candara" pitchFamily="34" charset="0"/>
              <a:cs typeface="Calibri" pitchFamily="34" charset="0"/>
            </a:endParaRPr>
          </a:p>
          <a:p>
            <a:r>
              <a:rPr lang="es-PR" sz="3600" dirty="0" smtClean="0">
                <a:latin typeface="Candara" pitchFamily="34" charset="0"/>
                <a:cs typeface="Calibri" pitchFamily="34" charset="0"/>
              </a:rPr>
              <a:t>La injusticia en la vida</a:t>
            </a:r>
            <a:endParaRPr lang="es-PR" sz="3600" dirty="0">
              <a:latin typeface="Candara" pitchFamily="34" charset="0"/>
              <a:cs typeface="Calibri" pitchFamily="34" charset="0"/>
            </a:endParaRPr>
          </a:p>
          <a:p>
            <a:pPr lvl="1"/>
            <a:r>
              <a:rPr lang="es-PR" sz="3200" dirty="0" smtClean="0">
                <a:solidFill>
                  <a:srgbClr val="FF0000"/>
                </a:solidFill>
                <a:latin typeface="Candara" pitchFamily="34" charset="0"/>
                <a:cs typeface="Calibri" pitchFamily="34" charset="0"/>
              </a:rPr>
              <a:t>Eclesiastés 3.16</a:t>
            </a:r>
            <a:endParaRPr lang="es-PR" sz="3200" dirty="0">
              <a:solidFill>
                <a:srgbClr val="FF0000"/>
              </a:solidFill>
              <a:latin typeface="Candara" pitchFamily="34" charset="0"/>
              <a:cs typeface="Calibri" pitchFamily="34" charset="0"/>
            </a:endParaRPr>
          </a:p>
          <a:p>
            <a:r>
              <a:rPr lang="es-PR" sz="3600" dirty="0" smtClean="0">
                <a:latin typeface="Candara" pitchFamily="34" charset="0"/>
                <a:cs typeface="Calibri" pitchFamily="34" charset="0"/>
              </a:rPr>
              <a:t>¿Qué de la vida futura?</a:t>
            </a:r>
            <a:endParaRPr lang="es-PR" sz="3600" dirty="0" smtClean="0">
              <a:latin typeface="Candara" pitchFamily="34" charset="0"/>
              <a:cs typeface="Calibri" pitchFamily="34" charset="0"/>
            </a:endParaRPr>
          </a:p>
          <a:p>
            <a:pPr lvl="1"/>
            <a:r>
              <a:rPr lang="es-PR" sz="3200" dirty="0">
                <a:solidFill>
                  <a:srgbClr val="FF0000"/>
                </a:solidFill>
                <a:latin typeface="Candara" pitchFamily="34" charset="0"/>
                <a:cs typeface="Calibri" pitchFamily="34" charset="0"/>
              </a:rPr>
              <a:t>Eclesiastés </a:t>
            </a:r>
            <a:r>
              <a:rPr lang="es-PR" sz="3200" dirty="0" smtClean="0">
                <a:solidFill>
                  <a:srgbClr val="FF0000"/>
                </a:solidFill>
                <a:latin typeface="Candara" pitchFamily="34" charset="0"/>
                <a:cs typeface="Calibri" pitchFamily="34" charset="0"/>
              </a:rPr>
              <a:t>3.21</a:t>
            </a:r>
            <a:endParaRPr lang="es-PR" sz="3200" dirty="0" smtClean="0">
              <a:solidFill>
                <a:srgbClr val="FF0000"/>
              </a:solidFill>
              <a:latin typeface="Candara"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2935050747"/>
      </p:ext>
    </p:extLst>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¿Qué de la vida futura?</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Eclesiastés 3.21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a:bodyPr>
          <a:lstStyle/>
          <a:p>
            <a:r>
              <a:rPr lang="es-PR" dirty="0" smtClean="0">
                <a:latin typeface="Candara" panose="020E0502030303020204" pitchFamily="34" charset="0"/>
              </a:rPr>
              <a:t>Los </a:t>
            </a:r>
            <a:r>
              <a:rPr lang="es-PR" dirty="0">
                <a:latin typeface="Candara" panose="020E0502030303020204" pitchFamily="34" charset="0"/>
              </a:rPr>
              <a:t>cuerpos de los muertos incrédulos resucitarán en el Juicio del Gran Trono Blanco, se reunirán con el espíritu y el alma, y serán lanzados al lago de fuego (</a:t>
            </a:r>
            <a:r>
              <a:rPr lang="es-PR" dirty="0" smtClean="0">
                <a:solidFill>
                  <a:srgbClr val="FF0000"/>
                </a:solidFill>
                <a:latin typeface="Candara" panose="020E0502030303020204" pitchFamily="34" charset="0"/>
              </a:rPr>
              <a:t>Apocalipsis </a:t>
            </a:r>
            <a:r>
              <a:rPr lang="es-PR" dirty="0">
                <a:solidFill>
                  <a:srgbClr val="FF0000"/>
                </a:solidFill>
                <a:latin typeface="Candara" panose="020E0502030303020204" pitchFamily="34" charset="0"/>
              </a:rPr>
              <a:t>20:12–14</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bright="9000"/>
                    </a14:imgEffect>
                  </a14:imgLayer>
                </a14:imgProps>
              </a:ext>
              <a:ext uri="{28A0092B-C50C-407E-A947-70E740481C1C}">
                <a14:useLocalDpi xmlns:a14="http://schemas.microsoft.com/office/drawing/2010/main"/>
              </a:ext>
            </a:extLst>
          </a:blip>
          <a:stretch>
            <a:fillRect/>
          </a:stretch>
        </p:blipFill>
        <p:spPr>
          <a:xfrm>
            <a:off x="5588876" y="1828800"/>
            <a:ext cx="3555124" cy="5029200"/>
          </a:xfrm>
          <a:prstGeom prst="rect">
            <a:avLst/>
          </a:prstGeom>
        </p:spPr>
      </p:pic>
    </p:spTree>
    <p:extLst>
      <p:ext uri="{BB962C8B-B14F-4D97-AF65-F5344CB8AC3E}">
        <p14:creationId xmlns:p14="http://schemas.microsoft.com/office/powerpoint/2010/main" val="28181260"/>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¿Qué de la vida futura?</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Eclesiastés 3.21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a:bodyPr>
          <a:lstStyle/>
          <a:p>
            <a:r>
              <a:rPr lang="es-PR" dirty="0">
                <a:latin typeface="Candara" panose="020E0502030303020204" pitchFamily="34" charset="0"/>
              </a:rPr>
              <a:t>Estrictamente hablando, los animales tienen cuerpo y alma pero carecen de espíritu.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Biblia no dice nada en cuanto a que haya vida después de la muerte para los </a:t>
            </a:r>
            <a:r>
              <a:rPr lang="es-PR" dirty="0" smtClean="0">
                <a:latin typeface="Candara" panose="020E0502030303020204" pitchFamily="34" charset="0"/>
              </a:rPr>
              <a:t>animales, pero tampoco lo niega.</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23296" r="27462"/>
          <a:stretch/>
        </p:blipFill>
        <p:spPr>
          <a:xfrm>
            <a:off x="5181600" y="1826419"/>
            <a:ext cx="3962400" cy="5029200"/>
          </a:xfrm>
          <a:prstGeom prst="rect">
            <a:avLst/>
          </a:prstGeom>
        </p:spPr>
      </p:pic>
    </p:spTree>
    <p:extLst>
      <p:ext uri="{BB962C8B-B14F-4D97-AF65-F5344CB8AC3E}">
        <p14:creationId xmlns:p14="http://schemas.microsoft.com/office/powerpoint/2010/main" val="2582483646"/>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dirty="0" smtClean="0">
                <a:latin typeface="Candara" panose="020E0502030303020204" pitchFamily="34" charset="0"/>
              </a:rPr>
              <a:t>Dios da sentido a la vida.</a:t>
            </a:r>
            <a:endParaRPr lang="es-PR" dirty="0" smtClean="0">
              <a:latin typeface="Candara" panose="020E0502030303020204" pitchFamily="34" charset="0"/>
            </a:endParaRPr>
          </a:p>
          <a:p>
            <a:pPr lvl="1"/>
            <a:r>
              <a:rPr lang="es-PR" dirty="0" smtClean="0">
                <a:latin typeface="Candara" panose="020E0502030303020204" pitchFamily="34" charset="0"/>
              </a:rPr>
              <a:t>Sin Cristo, la vida consiste en una búsqueda constante del sentido, pero uno experimenta una frustración constante porque no se encuentra.</a:t>
            </a:r>
          </a:p>
          <a:p>
            <a:pPr lvl="1"/>
            <a:r>
              <a:rPr lang="es-PR" dirty="0" smtClean="0">
                <a:latin typeface="Candara" panose="020E0502030303020204" pitchFamily="34" charset="0"/>
              </a:rPr>
              <a:t>Con Cristo la vida se llena de propósito.</a:t>
            </a:r>
          </a:p>
          <a:p>
            <a:pPr lvl="1"/>
            <a:r>
              <a:rPr lang="es-PR" dirty="0" smtClean="0">
                <a:latin typeface="Candara" panose="020E0502030303020204" pitchFamily="34" charset="0"/>
              </a:rPr>
              <a:t>Cristo dijo: “Yo he venido para que tengan vida y para que la tengan en abundancia” (</a:t>
            </a:r>
            <a:r>
              <a:rPr lang="es-PR" dirty="0" smtClean="0">
                <a:solidFill>
                  <a:srgbClr val="FF0000"/>
                </a:solidFill>
                <a:latin typeface="Candara" panose="020E0502030303020204" pitchFamily="34" charset="0"/>
              </a:rPr>
              <a:t>Juan 10.10</a:t>
            </a:r>
            <a:r>
              <a:rPr lang="es-PR" dirty="0" smtClean="0">
                <a:latin typeface="Candara" panose="020E0502030303020204" pitchFamily="34" charset="0"/>
              </a:rPr>
              <a:t>).</a:t>
            </a:r>
          </a:p>
          <a:p>
            <a:pPr lvl="1"/>
            <a:r>
              <a:rPr lang="es-PR" dirty="0" smtClean="0">
                <a:latin typeface="Candara" panose="020E0502030303020204" pitchFamily="34" charset="0"/>
              </a:rPr>
              <a:t>El que conoce a Cristo tendrá su vida llena de actividades positivas.</a:t>
            </a:r>
            <a:endParaRPr lang="es-PR" dirty="0" smtClean="0">
              <a:latin typeface="Candara" panose="020E0502030303020204" pitchFamily="34" charset="0"/>
            </a:endParaRPr>
          </a:p>
        </p:txBody>
      </p:sp>
    </p:spTree>
    <p:extLst>
      <p:ext uri="{BB962C8B-B14F-4D97-AF65-F5344CB8AC3E}">
        <p14:creationId xmlns:p14="http://schemas.microsoft.com/office/powerpoint/2010/main" val="169193376"/>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dirty="0" smtClean="0">
                <a:latin typeface="Candara" panose="020E0502030303020204" pitchFamily="34" charset="0"/>
              </a:rPr>
              <a:t>Los </a:t>
            </a:r>
            <a:r>
              <a:rPr lang="es-PR" dirty="0" smtClean="0">
                <a:latin typeface="Candara" panose="020E0502030303020204" pitchFamily="34" charset="0"/>
              </a:rPr>
              <a:t>valores en la vida.</a:t>
            </a:r>
            <a:endParaRPr lang="es-PR" dirty="0" smtClean="0">
              <a:latin typeface="Candara" panose="020E0502030303020204" pitchFamily="34" charset="0"/>
            </a:endParaRPr>
          </a:p>
          <a:p>
            <a:pPr lvl="1"/>
            <a:r>
              <a:rPr lang="es-PR" dirty="0" smtClean="0">
                <a:latin typeface="Candara" panose="020E0502030303020204" pitchFamily="34" charset="0"/>
              </a:rPr>
              <a:t>La búsqueda de la sabiduría, de la satisfacción de los placeres físicos y de las riquezas materiales, sin la seguridad de la vida eterna, no brindará la satisfacción y la tranquilidad que uno anhela.</a:t>
            </a:r>
            <a:endParaRPr lang="es-PR" dirty="0" smtClean="0">
              <a:latin typeface="Candara" panose="020E0502030303020204" pitchFamily="34" charset="0"/>
            </a:endParaRPr>
          </a:p>
        </p:txBody>
      </p:sp>
    </p:spTree>
    <p:extLst>
      <p:ext uri="{BB962C8B-B14F-4D97-AF65-F5344CB8AC3E}">
        <p14:creationId xmlns:p14="http://schemas.microsoft.com/office/powerpoint/2010/main" val="2137484817"/>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dirty="0" smtClean="0">
                <a:latin typeface="Candara" panose="020E0502030303020204" pitchFamily="34" charset="0"/>
              </a:rPr>
              <a:t>La inmortalidad es doctrina que florece más completamente en el Nuevo Testamento.</a:t>
            </a:r>
            <a:endParaRPr lang="es-PR" dirty="0" smtClean="0">
              <a:latin typeface="Candara" panose="020E0502030303020204" pitchFamily="34" charset="0"/>
            </a:endParaRPr>
          </a:p>
          <a:p>
            <a:pPr lvl="1"/>
            <a:r>
              <a:rPr lang="es-PR" dirty="0" smtClean="0">
                <a:latin typeface="Candara" panose="020E0502030303020204" pitchFamily="34" charset="0"/>
              </a:rPr>
              <a:t>Es la fe en Jesucristo lo que hace la diferencia.</a:t>
            </a:r>
            <a:endParaRPr lang="es-PR" dirty="0" smtClean="0">
              <a:latin typeface="Candara" panose="020E0502030303020204" pitchFamily="34" charset="0"/>
            </a:endParaRPr>
          </a:p>
        </p:txBody>
      </p:sp>
    </p:spTree>
    <p:extLst>
      <p:ext uri="{BB962C8B-B14F-4D97-AF65-F5344CB8AC3E}">
        <p14:creationId xmlns:p14="http://schemas.microsoft.com/office/powerpoint/2010/main" val="3079893901"/>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dirty="0" smtClean="0">
                <a:latin typeface="Candara" panose="020E0502030303020204" pitchFamily="34" charset="0"/>
              </a:rPr>
              <a:t>Cada uno escoge la actitud que tendrá frente a la vida.</a:t>
            </a:r>
          </a:p>
          <a:p>
            <a:pPr lvl="1"/>
            <a:r>
              <a:rPr lang="es-PR" dirty="0" smtClean="0">
                <a:latin typeface="Candara" panose="020E0502030303020204" pitchFamily="34" charset="0"/>
              </a:rPr>
              <a:t>Si uno quiere ver las cosas desde una perspectiva más clara y brillante, puede hacerlo.</a:t>
            </a:r>
            <a:endParaRPr lang="es-PR" dirty="0" smtClean="0">
              <a:latin typeface="Candara" panose="020E0502030303020204" pitchFamily="34" charset="0"/>
            </a:endParaRPr>
          </a:p>
        </p:txBody>
      </p:sp>
    </p:spTree>
    <p:extLst>
      <p:ext uri="{BB962C8B-B14F-4D97-AF65-F5344CB8AC3E}">
        <p14:creationId xmlns:p14="http://schemas.microsoft.com/office/powerpoint/2010/main" val="3289730928"/>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46</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534400" cy="4459287"/>
          </a:xfrm>
        </p:spPr>
        <p:txBody>
          <a:bodyPr>
            <a:normAutofit fontScale="62500" lnSpcReduction="2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Walvoord</a:t>
            </a:r>
            <a:r>
              <a:rPr lang="es-PR" sz="1400" dirty="0" smtClean="0">
                <a:latin typeface="Candara" pitchFamily="34" charset="0"/>
                <a:cs typeface="Calibri" pitchFamily="34" charset="0"/>
              </a:rPr>
              <a:t>, J. F., &amp; </a:t>
            </a:r>
            <a:r>
              <a:rPr lang="es-PR" sz="1400" dirty="0" err="1" smtClean="0">
                <a:latin typeface="Candara" pitchFamily="34" charset="0"/>
                <a:cs typeface="Calibri" pitchFamily="34" charset="0"/>
              </a:rPr>
              <a:t>Zuck</a:t>
            </a:r>
            <a:r>
              <a:rPr lang="es-PR" sz="1400" dirty="0" smtClean="0">
                <a:latin typeface="Candara" pitchFamily="34" charset="0"/>
                <a:cs typeface="Calibri" pitchFamily="34" charset="0"/>
              </a:rPr>
              <a:t>, R. B. (1996). El conocimiento </a:t>
            </a:r>
            <a:r>
              <a:rPr lang="es-PR" sz="1400" dirty="0" err="1" smtClean="0">
                <a:latin typeface="Candara" pitchFamily="34" charset="0"/>
                <a:cs typeface="Calibri" pitchFamily="34" charset="0"/>
              </a:rPr>
              <a:t>bíblico</a:t>
            </a:r>
            <a:r>
              <a:rPr lang="es-PR" sz="1400" dirty="0" smtClean="0">
                <a:latin typeface="Candara" pitchFamily="34" charset="0"/>
                <a:cs typeface="Calibri" pitchFamily="34" charset="0"/>
              </a:rPr>
              <a:t>, un comentario expositivo: Antiguo Testamento, tomo 1: </a:t>
            </a:r>
            <a:r>
              <a:rPr lang="es-PR" sz="1400" dirty="0" err="1" smtClean="0">
                <a:latin typeface="Candara" pitchFamily="34" charset="0"/>
                <a:cs typeface="Calibri" pitchFamily="34" charset="0"/>
              </a:rPr>
              <a:t>Génesis-Números</a:t>
            </a:r>
            <a:r>
              <a:rPr lang="es-PR" sz="1400" dirty="0" smtClean="0">
                <a:latin typeface="Candara" pitchFamily="34" charset="0"/>
                <a:cs typeface="Calibri" pitchFamily="34" charset="0"/>
              </a:rPr>
              <a:t> (125). Puebla,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A.C.</a:t>
            </a:r>
          </a:p>
          <a:p>
            <a:pPr marL="0" indent="0">
              <a:buNone/>
            </a:pPr>
            <a:r>
              <a:rPr lang="es-PR" sz="1400" dirty="0" smtClean="0">
                <a:latin typeface="Candara" pitchFamily="34" charset="0"/>
                <a:cs typeface="Calibri" pitchFamily="34" charset="0"/>
              </a:rPr>
              <a:t> 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a:t>
            </a:r>
            <a:r>
              <a:rPr lang="es-PR" sz="1400" dirty="0" err="1" smtClean="0">
                <a:latin typeface="Candara" pitchFamily="34" charset="0"/>
                <a:cs typeface="Calibri" pitchFamily="34" charset="0"/>
              </a:rPr>
              <a:t>Exodo</a:t>
            </a:r>
            <a:r>
              <a:rPr lang="es-PR" sz="1400" dirty="0" smtClean="0">
                <a:latin typeface="Candara" pitchFamily="34" charset="0"/>
                <a:cs typeface="Calibri" pitchFamily="34" charset="0"/>
              </a:rPr>
              <a:t>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marL="0" indent="0">
              <a:buNone/>
            </a:pPr>
            <a:r>
              <a:rPr lang="es-PR" sz="1400" dirty="0" smtClean="0">
                <a:latin typeface="Candara" pitchFamily="34" charset="0"/>
                <a:cs typeface="Calibri" pitchFamily="34" charset="0"/>
              </a:rPr>
              <a:t> </a:t>
            </a:r>
            <a:r>
              <a:rPr lang="es-PR" sz="1400" dirty="0">
                <a:latin typeface="Candara" pitchFamily="34" charset="0"/>
                <a:cs typeface="Calibri" pitchFamily="34" charset="0"/>
              </a:rPr>
              <a:t> </a:t>
            </a:r>
            <a:r>
              <a:rPr lang="es-PR" sz="1400" dirty="0" err="1">
                <a:latin typeface="Candara" pitchFamily="34" charset="0"/>
                <a:cs typeface="Calibri" pitchFamily="34" charset="0"/>
              </a:rPr>
              <a:t>Platt</a:t>
            </a:r>
            <a:r>
              <a:rPr lang="es-PR" sz="1400" dirty="0">
                <a:latin typeface="Candara" pitchFamily="34" charset="0"/>
                <a:cs typeface="Calibri" pitchFamily="34" charset="0"/>
              </a:rPr>
              <a:t>, Alberto T. Estudios </a:t>
            </a:r>
            <a:r>
              <a:rPr lang="es-PR" sz="1400" dirty="0" err="1">
                <a:latin typeface="Candara" pitchFamily="34" charset="0"/>
                <a:cs typeface="Calibri" pitchFamily="34" charset="0"/>
              </a:rPr>
              <a:t>Bı́blicos</a:t>
            </a:r>
            <a:r>
              <a:rPr lang="es-PR" sz="1400" dirty="0">
                <a:latin typeface="Candara" pitchFamily="34" charset="0"/>
                <a:cs typeface="Calibri" pitchFamily="34" charset="0"/>
              </a:rPr>
              <a:t> ELA: Para que </a:t>
            </a:r>
            <a:r>
              <a:rPr lang="es-PR" sz="1400" dirty="0" err="1">
                <a:latin typeface="Candara" pitchFamily="34" charset="0"/>
                <a:cs typeface="Calibri" pitchFamily="34" charset="0"/>
              </a:rPr>
              <a:t>creáis</a:t>
            </a:r>
            <a:r>
              <a:rPr lang="es-PR" sz="1400" dirty="0">
                <a:latin typeface="Candara" pitchFamily="34" charset="0"/>
                <a:cs typeface="Calibri" pitchFamily="34" charset="0"/>
              </a:rPr>
              <a:t> (Juan). Puebla, Pue., </a:t>
            </a:r>
            <a:r>
              <a:rPr lang="es-PR" sz="1400" dirty="0" err="1">
                <a:latin typeface="Candara" pitchFamily="34" charset="0"/>
                <a:cs typeface="Calibri" pitchFamily="34" charset="0"/>
              </a:rPr>
              <a:t>México</a:t>
            </a:r>
            <a:r>
              <a:rPr lang="es-PR" sz="1400" dirty="0">
                <a:latin typeface="Candara" pitchFamily="34" charset="0"/>
                <a:cs typeface="Calibri" pitchFamily="34" charset="0"/>
              </a:rPr>
              <a:t>: Ediciones Las </a:t>
            </a:r>
            <a:r>
              <a:rPr lang="es-PR" sz="1400" dirty="0" err="1">
                <a:latin typeface="Candara" pitchFamily="34" charset="0"/>
                <a:cs typeface="Calibri" pitchFamily="34" charset="0"/>
              </a:rPr>
              <a:t>Américas</a:t>
            </a:r>
            <a:r>
              <a:rPr lang="es-PR" sz="1400" dirty="0">
                <a:latin typeface="Candara" pitchFamily="34" charset="0"/>
                <a:cs typeface="Calibri" pitchFamily="34" charset="0"/>
              </a:rPr>
              <a:t>, A. C., 1995.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Gillis</a:t>
            </a:r>
            <a:r>
              <a:rPr lang="es-PR" sz="1400" dirty="0" smtClean="0">
                <a:latin typeface="Candara" pitchFamily="34" charset="0"/>
                <a:cs typeface="Calibri" pitchFamily="34" charset="0"/>
              </a:rPr>
              <a:t>, C. (1991). El Antiguo Testamento: Un Comentario Sobre Su Historia y Literatura, Tomos I-V (╔x 14.21). El Paso, TX: Casa Bautista De Publicaciones.</a:t>
            </a:r>
          </a:p>
          <a:p>
            <a:pPr marL="0" indent="0">
              <a:buNone/>
            </a:pPr>
            <a:r>
              <a:rPr lang="es-PR" sz="1200" dirty="0">
                <a:latin typeface="Candara" panose="020E0502030303020204" pitchFamily="34" charset="0"/>
              </a:rPr>
              <a:t> </a:t>
            </a:r>
            <a:r>
              <a:rPr lang="es-PR" sz="1400" dirty="0" err="1">
                <a:latin typeface="Candara" pitchFamily="34" charset="0"/>
                <a:cs typeface="Calibri" pitchFamily="34" charset="0"/>
              </a:rPr>
              <a:t>Hendriksen</a:t>
            </a:r>
            <a:r>
              <a:rPr lang="es-PR" sz="1400" dirty="0">
                <a:latin typeface="Candara" pitchFamily="34" charset="0"/>
                <a:cs typeface="Calibri" pitchFamily="34" charset="0"/>
              </a:rPr>
              <a:t>, William. Comentario al Nuevo Testamento: El Evangelio </a:t>
            </a:r>
            <a:r>
              <a:rPr lang="es-PR" sz="1400" dirty="0" err="1">
                <a:latin typeface="Candara" pitchFamily="34" charset="0"/>
                <a:cs typeface="Calibri" pitchFamily="34" charset="0"/>
              </a:rPr>
              <a:t>según</a:t>
            </a:r>
            <a:r>
              <a:rPr lang="es-PR" sz="1400" dirty="0">
                <a:latin typeface="Candara" pitchFamily="34" charset="0"/>
                <a:cs typeface="Calibri" pitchFamily="34" charset="0"/>
              </a:rPr>
              <a:t> San Juan. Grand Rapids, MI: Libros </a:t>
            </a:r>
            <a:r>
              <a:rPr lang="es-PR" sz="1400" dirty="0" err="1">
                <a:latin typeface="Candara" pitchFamily="34" charset="0"/>
                <a:cs typeface="Calibri" pitchFamily="34" charset="0"/>
              </a:rPr>
              <a:t>Desafío</a:t>
            </a:r>
            <a:r>
              <a:rPr lang="es-PR" sz="1400" dirty="0">
                <a:latin typeface="Candara" pitchFamily="34" charset="0"/>
                <a:cs typeface="Calibri" pitchFamily="34" charset="0"/>
              </a:rPr>
              <a:t>, 1981.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a:t>
            </a:r>
            <a:r>
              <a:rPr lang="es-PR" sz="1400" dirty="0" err="1">
                <a:latin typeface="Candara" pitchFamily="34" charset="0"/>
                <a:cs typeface="Calibri" pitchFamily="34" charset="0"/>
              </a:rPr>
              <a:t>Bartley</a:t>
            </a:r>
            <a:r>
              <a:rPr lang="es-PR" sz="1400" dirty="0">
                <a:latin typeface="Candara" pitchFamily="34" charset="0"/>
                <a:cs typeface="Calibri" pitchFamily="34" charset="0"/>
              </a:rPr>
              <a:t>, James et al. Comentario </a:t>
            </a:r>
            <a:r>
              <a:rPr lang="es-PR" sz="1400" dirty="0" err="1">
                <a:latin typeface="Candara" pitchFamily="34" charset="0"/>
                <a:cs typeface="Calibri" pitchFamily="34" charset="0"/>
              </a:rPr>
              <a:t>bı́blico</a:t>
            </a:r>
            <a:r>
              <a:rPr lang="es-PR" sz="1400" dirty="0">
                <a:latin typeface="Candara" pitchFamily="34" charset="0"/>
                <a:cs typeface="Calibri" pitchFamily="34" charset="0"/>
              </a:rPr>
              <a:t> mundo hispano: </a:t>
            </a:r>
            <a:r>
              <a:rPr lang="es-PR" sz="1400" dirty="0" smtClean="0">
                <a:latin typeface="Candara" pitchFamily="34" charset="0"/>
                <a:cs typeface="Calibri" pitchFamily="34" charset="0"/>
              </a:rPr>
              <a:t>Job. </a:t>
            </a:r>
            <a:r>
              <a:rPr lang="es-PR" sz="1400" dirty="0">
                <a:latin typeface="Candara" pitchFamily="34" charset="0"/>
                <a:cs typeface="Calibri" pitchFamily="34" charset="0"/>
              </a:rPr>
              <a:t>1. ed. El Paso, TX: Editorial Mundo Hispano, 2004.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Cevallos, Juan Carlos. Comentario </a:t>
            </a:r>
            <a:r>
              <a:rPr lang="es-PR" sz="1400" dirty="0" err="1">
                <a:latin typeface="Candara" pitchFamily="34" charset="0"/>
                <a:cs typeface="Calibri" pitchFamily="34" charset="0"/>
              </a:rPr>
              <a:t>Bφblico</a:t>
            </a:r>
            <a:r>
              <a:rPr lang="es-PR" sz="1400" dirty="0">
                <a:latin typeface="Candara" pitchFamily="34" charset="0"/>
                <a:cs typeface="Calibri" pitchFamily="34" charset="0"/>
              </a:rPr>
              <a:t> Mundo Hispano tomo 7: Juan Carlos Cevallos y </a:t>
            </a:r>
            <a:r>
              <a:rPr lang="es-PR" sz="1400" dirty="0" err="1">
                <a:latin typeface="Candara" pitchFamily="34" charset="0"/>
                <a:cs typeface="Calibri" pitchFamily="34" charset="0"/>
              </a:rPr>
              <a:t>Rubén</a:t>
            </a:r>
            <a:r>
              <a:rPr lang="es-PR" sz="1400" dirty="0">
                <a:latin typeface="Candara" pitchFamily="34" charset="0"/>
                <a:cs typeface="Calibri" pitchFamily="34" charset="0"/>
              </a:rPr>
              <a:t> O </a:t>
            </a:r>
            <a:r>
              <a:rPr lang="es-PR" sz="1400" dirty="0" err="1">
                <a:latin typeface="Candara" pitchFamily="34" charset="0"/>
                <a:cs typeface="Calibri" pitchFamily="34" charset="0"/>
              </a:rPr>
              <a:t>Zorzoli</a:t>
            </a:r>
            <a:r>
              <a:rPr lang="es-PR" sz="1400" dirty="0">
                <a:latin typeface="Candara" pitchFamily="34" charset="0"/>
                <a:cs typeface="Calibri" pitchFamily="34" charset="0"/>
              </a:rPr>
              <a:t>.; editores generales, Juan Carlos Cevallos y </a:t>
            </a:r>
            <a:r>
              <a:rPr lang="es-PR" sz="1400" dirty="0" err="1">
                <a:latin typeface="Candara" pitchFamily="34" charset="0"/>
                <a:cs typeface="Calibri" pitchFamily="34" charset="0"/>
              </a:rPr>
              <a:t>Rubén</a:t>
            </a:r>
            <a:r>
              <a:rPr lang="es-PR" sz="1400" dirty="0">
                <a:latin typeface="Candara" pitchFamily="34" charset="0"/>
                <a:cs typeface="Calibri" pitchFamily="34" charset="0"/>
              </a:rPr>
              <a:t> O </a:t>
            </a:r>
            <a:r>
              <a:rPr lang="es-PR" sz="1400" dirty="0" err="1">
                <a:latin typeface="Candara" pitchFamily="34" charset="0"/>
                <a:cs typeface="Calibri" pitchFamily="34" charset="0"/>
              </a:rPr>
              <a:t>Zorzoli</a:t>
            </a:r>
            <a:r>
              <a:rPr lang="es-PR" sz="1400" dirty="0">
                <a:latin typeface="Candara" pitchFamily="34" charset="0"/>
                <a:cs typeface="Calibri" pitchFamily="34" charset="0"/>
              </a:rPr>
              <a:t>. El Paso, TX: Editorial Mundo Hispano, 2005.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a:t>
            </a:r>
            <a:r>
              <a:rPr lang="es-PR" sz="1400" dirty="0" err="1">
                <a:latin typeface="Candara" pitchFamily="34" charset="0"/>
                <a:cs typeface="Calibri" pitchFamily="34" charset="0"/>
              </a:rPr>
              <a:t>Encyclopedia</a:t>
            </a:r>
            <a:r>
              <a:rPr lang="es-PR" sz="1400" dirty="0">
                <a:latin typeface="Candara" pitchFamily="34" charset="0"/>
                <a:cs typeface="Calibri" pitchFamily="34" charset="0"/>
              </a:rPr>
              <a:t> of </a:t>
            </a:r>
            <a:r>
              <a:rPr lang="es-PR" sz="1400" dirty="0" err="1">
                <a:latin typeface="Candara" pitchFamily="34" charset="0"/>
                <a:cs typeface="Calibri" pitchFamily="34" charset="0"/>
              </a:rPr>
              <a:t>Bible</a:t>
            </a:r>
            <a:r>
              <a:rPr lang="es-PR" sz="1400" dirty="0">
                <a:latin typeface="Candara" pitchFamily="34" charset="0"/>
                <a:cs typeface="Calibri" pitchFamily="34" charset="0"/>
              </a:rPr>
              <a:t> </a:t>
            </a:r>
            <a:r>
              <a:rPr lang="es-PR" sz="1400" dirty="0" err="1">
                <a:latin typeface="Candara" pitchFamily="34" charset="0"/>
                <a:cs typeface="Calibri" pitchFamily="34" charset="0"/>
              </a:rPr>
              <a:t>Difficulties</a:t>
            </a:r>
            <a:r>
              <a:rPr lang="es-PR" sz="1400" dirty="0">
                <a:latin typeface="Candara" pitchFamily="34" charset="0"/>
                <a:cs typeface="Calibri" pitchFamily="34" charset="0"/>
              </a:rPr>
              <a:t>, “Enciclopedia de dificultades bíblicas”. Grand Rapids: </a:t>
            </a:r>
            <a:r>
              <a:rPr lang="es-PR" sz="1400" dirty="0" err="1">
                <a:latin typeface="Candara" pitchFamily="34" charset="0"/>
                <a:cs typeface="Calibri" pitchFamily="34" charset="0"/>
              </a:rPr>
              <a:t>Zondervan</a:t>
            </a:r>
            <a:r>
              <a:rPr lang="es-PR" sz="1400" dirty="0">
                <a:latin typeface="Candara" pitchFamily="34" charset="0"/>
                <a:cs typeface="Calibri" pitchFamily="34" charset="0"/>
              </a:rPr>
              <a:t> Publishing </a:t>
            </a:r>
            <a:r>
              <a:rPr lang="es-PR" sz="1400" dirty="0" err="1">
                <a:latin typeface="Candara" pitchFamily="34" charset="0"/>
                <a:cs typeface="Calibri" pitchFamily="34" charset="0"/>
              </a:rPr>
              <a:t>House</a:t>
            </a:r>
            <a:r>
              <a:rPr lang="es-PR" sz="1400" dirty="0">
                <a:latin typeface="Candara" pitchFamily="34" charset="0"/>
                <a:cs typeface="Calibri" pitchFamily="34" charset="0"/>
              </a:rPr>
              <a:t>, 1982, p. 252</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a:t>
            </a:r>
            <a:r>
              <a:rPr lang="es-PR" sz="1400" dirty="0" err="1">
                <a:latin typeface="Candara" pitchFamily="34" charset="0"/>
                <a:cs typeface="Calibri" pitchFamily="34" charset="0"/>
              </a:rPr>
              <a:t>Hoff</a:t>
            </a:r>
            <a:r>
              <a:rPr lang="es-PR" sz="1400" dirty="0">
                <a:latin typeface="Candara" pitchFamily="34" charset="0"/>
                <a:cs typeface="Calibri" pitchFamily="34" charset="0"/>
              </a:rPr>
              <a:t>, Pablo. Libros </a:t>
            </a:r>
            <a:r>
              <a:rPr lang="es-PR" sz="1400" dirty="0" err="1">
                <a:latin typeface="Candara" pitchFamily="34" charset="0"/>
                <a:cs typeface="Calibri" pitchFamily="34" charset="0"/>
              </a:rPr>
              <a:t>poéticos</a:t>
            </a:r>
            <a:r>
              <a:rPr lang="es-PR" sz="1400" dirty="0">
                <a:latin typeface="Candara" pitchFamily="34" charset="0"/>
                <a:cs typeface="Calibri" pitchFamily="34" charset="0"/>
              </a:rPr>
              <a:t>: </a:t>
            </a:r>
            <a:r>
              <a:rPr lang="es-PR" sz="1400" dirty="0" err="1">
                <a:latin typeface="Candara" pitchFamily="34" charset="0"/>
                <a:cs typeface="Calibri" pitchFamily="34" charset="0"/>
              </a:rPr>
              <a:t>Poesía</a:t>
            </a:r>
            <a:r>
              <a:rPr lang="es-PR" sz="1400" dirty="0">
                <a:latin typeface="Candara" pitchFamily="34" charset="0"/>
                <a:cs typeface="Calibri" pitchFamily="34" charset="0"/>
              </a:rPr>
              <a:t> y </a:t>
            </a:r>
            <a:r>
              <a:rPr lang="es-PR" sz="1400" dirty="0" err="1">
                <a:latin typeface="Candara" pitchFamily="34" charset="0"/>
                <a:cs typeface="Calibri" pitchFamily="34" charset="0"/>
              </a:rPr>
              <a:t>sabiduría</a:t>
            </a:r>
            <a:r>
              <a:rPr lang="es-PR" sz="1400" dirty="0">
                <a:latin typeface="Candara" pitchFamily="34" charset="0"/>
                <a:cs typeface="Calibri" pitchFamily="34" charset="0"/>
              </a:rPr>
              <a:t> de Israel. Miami, FL: Editorial Vida, 1998.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endParaRPr lang="es-PR" sz="1400" dirty="0">
              <a:latin typeface="Candara" pitchFamily="34" charset="0"/>
              <a:cs typeface="Calibri" pitchFamily="34" charset="0"/>
            </a:endParaRPr>
          </a:p>
          <a:p>
            <a:pPr marL="0" indent="0">
              <a:buNone/>
            </a:pPr>
            <a:endParaRPr lang="es-PR" sz="1400" dirty="0">
              <a:latin typeface="Candara" pitchFamily="34" charset="0"/>
              <a:cs typeface="Calibri" pitchFamily="34" charset="0"/>
            </a:endParaRPr>
          </a:p>
          <a:p>
            <a:pPr marL="0" indent="0">
              <a:buNone/>
            </a:pPr>
            <a:endParaRPr lang="es-PR" sz="1400" dirty="0">
              <a:latin typeface="Candara" pitchFamily="34" charset="0"/>
              <a:cs typeface="Calibri" pitchFamily="34" charset="0"/>
            </a:endParaRPr>
          </a:p>
          <a:p>
            <a:pPr marL="0" lvl="1" indent="0">
              <a:buClr>
                <a:schemeClr val="folHlink"/>
              </a:buClr>
              <a:buSzPct val="60000"/>
              <a:buNone/>
            </a:pPr>
            <a:r>
              <a:rPr lang="es-PR" sz="1400" dirty="0" smtClean="0">
                <a:latin typeface="Candara" pitchFamily="34" charset="0"/>
                <a:cs typeface="Calibri" pitchFamily="34" charset="0"/>
                <a:hlinkClick r:id="rId3"/>
              </a:rPr>
              <a:t>http://www.dsmedia.org/resources/illustrations/sweet-publishing/john</a:t>
            </a: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46</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0" y="0"/>
            <a:ext cx="9144000" cy="6865257"/>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47</a:t>
            </a:fld>
            <a:endParaRPr lang="en-US">
              <a:solidFill>
                <a:srgbClr val="000000"/>
              </a:solidFill>
            </a:endParaRPr>
          </a:p>
        </p:txBody>
      </p:sp>
      <p:sp>
        <p:nvSpPr>
          <p:cNvPr id="238596" name="Rectangle 4"/>
          <p:cNvSpPr>
            <a:spLocks noGrp="1" noChangeArrowheads="1"/>
          </p:cNvSpPr>
          <p:nvPr>
            <p:ph type="body" sz="half" idx="4294967295"/>
          </p:nvPr>
        </p:nvSpPr>
        <p:spPr>
          <a:xfrm>
            <a:off x="360010" y="381000"/>
            <a:ext cx="8402990" cy="3276600"/>
          </a:xfrm>
          <a:solidFill>
            <a:schemeClr val="tx1">
              <a:alpha val="44000"/>
            </a:schemeClr>
          </a:solidFill>
          <a:ln/>
          <a:effectLst>
            <a:softEdge rad="127000"/>
          </a:effectLst>
        </p:spPr>
        <p:txBody>
          <a:bodyPr anchor="ctr"/>
          <a:lstStyle/>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Bases para el Éxito</a:t>
            </a:r>
            <a:endPar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(Eclesiastés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7.1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12.14) </a:t>
            </a:r>
            <a:endPar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14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de octubre de </a:t>
            </a: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solidFill>
                  <a:srgbClr val="000000"/>
                </a:solidFill>
                <a:effectLst>
                  <a:outerShdw blurRad="38100" dist="38100" dir="2700000" algn="tl">
                    <a:srgbClr val="000000">
                      <a:alpha val="43137"/>
                    </a:srgbClr>
                  </a:outerShdw>
                </a:effectLst>
                <a:latin typeface="Candara" pitchFamily="34" charset="0"/>
              </a:rPr>
              <a:t>Iglesia Bíblica Bautista de </a:t>
            </a:r>
            <a:r>
              <a:rPr lang="es-PR" smtClean="0">
                <a:solidFill>
                  <a:srgbClr val="000000"/>
                </a:solidFill>
                <a:effectLst>
                  <a:outerShdw blurRad="38100" dist="38100" dir="2700000" algn="tl">
                    <a:srgbClr val="000000">
                      <a:alpha val="43137"/>
                    </a:srgbClr>
                  </a:outerShdw>
                </a:effectLst>
                <a:latin typeface="Candara" pitchFamily="34" charset="0"/>
              </a:rPr>
              <a:t>Aguadilla</a:t>
            </a:r>
            <a:endParaRPr lang="es-PR">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201113" y="609600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328837" y="5265003"/>
            <a:ext cx="4586593" cy="830997"/>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lvl1pPr marL="0" indent="0" algn="ctr">
              <a:spcBef>
                <a:spcPct val="20000"/>
              </a:spcBef>
              <a:buClr>
                <a:schemeClr val="folHlink"/>
              </a:buClr>
              <a:buSzPct val="60000"/>
              <a:buFontTx/>
              <a:buNone/>
              <a:defRPr sz="4800">
                <a:solidFill>
                  <a:schemeClr val="bg1"/>
                </a:solidFill>
                <a:effectLst>
                  <a:outerShdw blurRad="38100" dist="38100" dir="2700000" algn="tl">
                    <a:srgbClr val="000000">
                      <a:alpha val="43137"/>
                    </a:srgbClr>
                  </a:outerShdw>
                </a:effectLst>
                <a:latin typeface="Candara" pitchFamily="34" charset="0"/>
                <a:cs typeface="Calibri" pitchFamily="34" charset="0"/>
              </a:defRPr>
            </a:lvl1pPr>
            <a:lvl2pPr marL="742950" indent="-285750">
              <a:spcBef>
                <a:spcPct val="20000"/>
              </a:spcBef>
              <a:buClr>
                <a:schemeClr val="hlink"/>
              </a:buClr>
              <a:buSzPct val="55000"/>
              <a:buFont typeface="Wingdings" pitchFamily="2" charset="2"/>
              <a:buChar char="n"/>
              <a:defRPr sz="2800">
                <a:latin typeface="+mn-lt"/>
                <a:cs typeface="+mn-cs"/>
              </a:defRPr>
            </a:lvl2pPr>
            <a:lvl3pPr marL="1143000" indent="-228600">
              <a:spcBef>
                <a:spcPct val="20000"/>
              </a:spcBef>
              <a:buClr>
                <a:schemeClr val="folHlink"/>
              </a:buClr>
              <a:buSzPct val="50000"/>
              <a:buFont typeface="Wingdings" pitchFamily="2" charset="2"/>
              <a:buChar char="n"/>
              <a:defRPr sz="2400">
                <a:latin typeface="+mn-lt"/>
                <a:cs typeface="+mn-cs"/>
              </a:defRPr>
            </a:lvl3pPr>
            <a:lvl4pPr marL="1600200" indent="-228600">
              <a:spcBef>
                <a:spcPct val="20000"/>
              </a:spcBef>
              <a:buClr>
                <a:schemeClr val="accent2"/>
              </a:buClr>
              <a:buSzPct val="55000"/>
              <a:buFont typeface="Wingdings" pitchFamily="2" charset="2"/>
              <a:buChar char="n"/>
              <a:defRPr sz="2000">
                <a:latin typeface="+mn-lt"/>
                <a:cs typeface="+mn-cs"/>
              </a:defRPr>
            </a:lvl4pPr>
            <a:lvl5pPr marL="2057400" indent="-228600">
              <a:spcBef>
                <a:spcPct val="20000"/>
              </a:spcBef>
              <a:buClr>
                <a:schemeClr val="accent1"/>
              </a:buClr>
              <a:buSzPct val="50000"/>
              <a:buFont typeface="Wingdings" pitchFamily="2" charset="2"/>
              <a:buChar char="n"/>
              <a:defRPr sz="2000">
                <a:latin typeface="+mn-lt"/>
                <a:cs typeface="+mn-cs"/>
              </a:defRPr>
            </a:lvl5pPr>
            <a:lvl6pPr marL="2514600" indent="-228600" fontAlgn="base">
              <a:spcBef>
                <a:spcPct val="20000"/>
              </a:spcBef>
              <a:spcAft>
                <a:spcPct val="0"/>
              </a:spcAft>
              <a:buClr>
                <a:schemeClr val="accent1"/>
              </a:buClr>
              <a:buSzPct val="50000"/>
              <a:buFont typeface="Wingdings" pitchFamily="2" charset="2"/>
              <a:buChar char="n"/>
              <a:defRPr sz="2000">
                <a:latin typeface="+mn-lt"/>
                <a:cs typeface="+mn-cs"/>
              </a:defRPr>
            </a:lvl6pPr>
            <a:lvl7pPr marL="2971800" indent="-228600" fontAlgn="base">
              <a:spcBef>
                <a:spcPct val="20000"/>
              </a:spcBef>
              <a:spcAft>
                <a:spcPct val="0"/>
              </a:spcAft>
              <a:buClr>
                <a:schemeClr val="accent1"/>
              </a:buClr>
              <a:buSzPct val="50000"/>
              <a:buFont typeface="Wingdings" pitchFamily="2" charset="2"/>
              <a:buChar char="n"/>
              <a:defRPr sz="2000">
                <a:latin typeface="+mn-lt"/>
                <a:cs typeface="+mn-cs"/>
              </a:defRPr>
            </a:lvl7pPr>
            <a:lvl8pPr marL="3429000" indent="-228600" fontAlgn="base">
              <a:spcBef>
                <a:spcPct val="20000"/>
              </a:spcBef>
              <a:spcAft>
                <a:spcPct val="0"/>
              </a:spcAft>
              <a:buClr>
                <a:schemeClr val="accent1"/>
              </a:buClr>
              <a:buSzPct val="50000"/>
              <a:buFont typeface="Wingdings" pitchFamily="2" charset="2"/>
              <a:buChar char="n"/>
              <a:defRPr sz="2000">
                <a:latin typeface="+mn-lt"/>
                <a:cs typeface="+mn-cs"/>
              </a:defRPr>
            </a:lvl8pPr>
            <a:lvl9pPr marL="3886200" indent="-228600" fontAlgn="base">
              <a:spcBef>
                <a:spcPct val="20000"/>
              </a:spcBef>
              <a:spcAft>
                <a:spcPct val="0"/>
              </a:spcAft>
              <a:buClr>
                <a:schemeClr val="accent1"/>
              </a:buClr>
              <a:buSzPct val="50000"/>
              <a:buFont typeface="Wingdings" pitchFamily="2" charset="2"/>
              <a:buChar char="n"/>
              <a:defRPr sz="2000">
                <a:latin typeface="+mn-lt"/>
                <a:cs typeface="+mn-cs"/>
              </a:defRPr>
            </a:lvl9pPr>
          </a:lstStyle>
          <a:p>
            <a:r>
              <a:rPr lang="en-US" dirty="0" err="1"/>
              <a:t>Próximo</a:t>
            </a:r>
            <a:r>
              <a:rPr lang="en-US" dirty="0"/>
              <a:t> </a:t>
            </a:r>
            <a:r>
              <a:rPr lang="en-US" dirty="0" err="1"/>
              <a:t>Estudio</a:t>
            </a:r>
            <a:endParaRPr lang="en-US" dirty="0"/>
          </a:p>
        </p:txBody>
      </p:sp>
    </p:spTree>
    <p:extLst>
      <p:ext uri="{BB962C8B-B14F-4D97-AF65-F5344CB8AC3E}">
        <p14:creationId xmlns:p14="http://schemas.microsoft.com/office/powerpoint/2010/main" val="257057072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48</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Trasfondo de </a:t>
            </a:r>
            <a:r>
              <a:rPr lang="es-PR" dirty="0" smtClean="0">
                <a:latin typeface="Candara" pitchFamily="34" charset="0"/>
                <a:cs typeface="Calibri" pitchFamily="34" charset="0"/>
              </a:rPr>
              <a:t>Eclesiastés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724400" cy="4719638"/>
          </a:xfrm>
        </p:spPr>
        <p:txBody>
          <a:bodyPr>
            <a:normAutofit fontScale="77500" lnSpcReduction="20000"/>
          </a:bodyPr>
          <a:lstStyle/>
          <a:p>
            <a:r>
              <a:rPr lang="es-PR" dirty="0">
                <a:latin typeface="Candara" panose="020E0502030303020204" pitchFamily="34" charset="0"/>
              </a:rPr>
              <a:t>«Eclesiastés» procede de la palabra griega </a:t>
            </a:r>
            <a:r>
              <a:rPr lang="es-PR" dirty="0" err="1">
                <a:latin typeface="Candara" panose="020E0502030303020204" pitchFamily="34" charset="0"/>
              </a:rPr>
              <a:t>ekklesía</a:t>
            </a:r>
            <a:r>
              <a:rPr lang="es-PR" dirty="0">
                <a:latin typeface="Candara" panose="020E0502030303020204" pitchFamily="34" charset="0"/>
              </a:rPr>
              <a:t>, que en el NT se traduce «iglesia» o «asamblea». </a:t>
            </a:r>
            <a:endParaRPr lang="es-PR" dirty="0" smtClean="0">
              <a:latin typeface="Candara" panose="020E0502030303020204" pitchFamily="34" charset="0"/>
            </a:endParaRPr>
          </a:p>
          <a:p>
            <a:r>
              <a:rPr lang="es-PR" dirty="0" smtClean="0">
                <a:latin typeface="Candara" panose="020E0502030303020204" pitchFamily="34" charset="0"/>
              </a:rPr>
              <a:t>Lleva </a:t>
            </a:r>
            <a:r>
              <a:rPr lang="es-PR" dirty="0">
                <a:latin typeface="Candara" panose="020E0502030303020204" pitchFamily="34" charset="0"/>
              </a:rPr>
              <a:t>la idea de un predicador </a:t>
            </a:r>
            <a:r>
              <a:rPr lang="es-PR" dirty="0" smtClean="0">
                <a:latin typeface="Candara" panose="020E0502030303020204" pitchFamily="34" charset="0"/>
              </a:rPr>
              <a:t>(</a:t>
            </a:r>
            <a:r>
              <a:rPr lang="es-PR" dirty="0" err="1" smtClean="0">
                <a:latin typeface="Candara" panose="020E0502030303020204" pitchFamily="34" charset="0"/>
              </a:rPr>
              <a:t>qohelet</a:t>
            </a:r>
            <a:r>
              <a:rPr lang="es-PR" dirty="0" smtClean="0">
                <a:latin typeface="Candara" panose="020E0502030303020204" pitchFamily="34" charset="0"/>
              </a:rPr>
              <a:t> en hebreo) (o </a:t>
            </a:r>
            <a:r>
              <a:rPr lang="es-PR" dirty="0">
                <a:latin typeface="Candara" panose="020E0502030303020204" pitchFamily="34" charset="0"/>
              </a:rPr>
              <a:t>del que debate) hablándole a una asamblea de personas (véanse </a:t>
            </a:r>
            <a:r>
              <a:rPr lang="es-PR" dirty="0">
                <a:solidFill>
                  <a:srgbClr val="FF0000"/>
                </a:solidFill>
                <a:latin typeface="Candara" panose="020E0502030303020204" pitchFamily="34" charset="0"/>
              </a:rPr>
              <a:t>1.1–2</a:t>
            </a:r>
            <a:r>
              <a:rPr lang="es-PR" dirty="0">
                <a:latin typeface="Candara" panose="020E0502030303020204" pitchFamily="34" charset="0"/>
              </a:rPr>
              <a:t>; </a:t>
            </a:r>
            <a:r>
              <a:rPr lang="es-PR" dirty="0">
                <a:solidFill>
                  <a:srgbClr val="FF0000"/>
                </a:solidFill>
                <a:latin typeface="Candara" panose="020E0502030303020204" pitchFamily="34" charset="0"/>
              </a:rPr>
              <a:t>12.8–10</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Predicador aquí presenta un problema práctico y lo analiza procurando llegar a una conclusión</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4876800" y="1793319"/>
            <a:ext cx="4277139" cy="3646261"/>
          </a:xfrm>
          <a:prstGeom prst="rect">
            <a:avLst/>
          </a:prstGeom>
        </p:spPr>
      </p:pic>
    </p:spTree>
    <p:extLst>
      <p:ext uri="{BB962C8B-B14F-4D97-AF65-F5344CB8AC3E}">
        <p14:creationId xmlns:p14="http://schemas.microsoft.com/office/powerpoint/2010/main" val="582559429"/>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Autor </a:t>
            </a:r>
            <a:r>
              <a:rPr lang="es-PR" dirty="0" smtClean="0">
                <a:latin typeface="Candara" pitchFamily="34" charset="0"/>
                <a:cs typeface="Calibri" pitchFamily="34" charset="0"/>
              </a:rPr>
              <a:t>de </a:t>
            </a:r>
            <a:r>
              <a:rPr lang="es-PR" dirty="0" smtClean="0">
                <a:latin typeface="Candara" pitchFamily="34" charset="0"/>
                <a:cs typeface="Calibri" pitchFamily="34" charset="0"/>
              </a:rPr>
              <a:t>Eclesiastés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a:bodyPr>
          <a:lstStyle/>
          <a:p>
            <a:r>
              <a:rPr lang="es-PR" dirty="0">
                <a:latin typeface="Candara" panose="020E0502030303020204" pitchFamily="34" charset="0"/>
              </a:rPr>
              <a:t>Se menciona a Salomón como autor; véase </a:t>
            </a:r>
            <a:r>
              <a:rPr lang="es-PR" dirty="0">
                <a:solidFill>
                  <a:srgbClr val="FF0000"/>
                </a:solidFill>
                <a:latin typeface="Candara" panose="020E0502030303020204" pitchFamily="34" charset="0"/>
              </a:rPr>
              <a:t>1.1–2, 12</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Sin </a:t>
            </a:r>
            <a:r>
              <a:rPr lang="es-PR" dirty="0">
                <a:latin typeface="Candara" panose="020E0502030303020204" pitchFamily="34" charset="0"/>
              </a:rPr>
              <a:t>duda se le conoció tanto por su sabiduría como por su riqueza y disfrute de placeres. </a:t>
            </a:r>
            <a:endParaRPr lang="es-PR" dirty="0" smtClean="0">
              <a:latin typeface="Candara" panose="020E0502030303020204" pitchFamily="34" charset="0"/>
            </a:endParaRPr>
          </a:p>
          <a:p>
            <a:r>
              <a:rPr lang="es-PR" dirty="0" smtClean="0">
                <a:latin typeface="Candara" panose="020E0502030303020204" pitchFamily="34" charset="0"/>
              </a:rPr>
              <a:t>Ningún </a:t>
            </a:r>
            <a:r>
              <a:rPr lang="es-PR" dirty="0">
                <a:latin typeface="Candara" panose="020E0502030303020204" pitchFamily="34" charset="0"/>
              </a:rPr>
              <a:t>otro rey del AT encaja mejor en la situación descrita en este libro</a:t>
            </a:r>
            <a:r>
              <a:rPr lang="es-PR" dirty="0" smtClean="0">
                <a:latin typeface="Candara" panose="020E0502030303020204" pitchFamily="34" charset="0"/>
              </a:rPr>
              <a:t>.</a:t>
            </a:r>
            <a:endParaRPr lang="es-PR" dirty="0">
              <a:latin typeface="Candara" panose="020E0502030303020204" pitchFamily="34" charset="0"/>
            </a:endParaRPr>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7000"/>
                    </a14:imgEffect>
                  </a14:imgLayer>
                </a14:imgProps>
              </a:ext>
              <a:ext uri="{28A0092B-C50C-407E-A947-70E740481C1C}">
                <a14:useLocalDpi xmlns:a14="http://schemas.microsoft.com/office/drawing/2010/main"/>
              </a:ext>
            </a:extLst>
          </a:blip>
          <a:srcRect l="23246" r="24114"/>
          <a:stretch/>
        </p:blipFill>
        <p:spPr>
          <a:xfrm>
            <a:off x="5486400" y="1828800"/>
            <a:ext cx="3657600" cy="5029200"/>
          </a:xfrm>
          <a:prstGeom prst="rect">
            <a:avLst/>
          </a:prstGeom>
        </p:spPr>
      </p:pic>
    </p:spTree>
    <p:extLst>
      <p:ext uri="{BB962C8B-B14F-4D97-AF65-F5344CB8AC3E}">
        <p14:creationId xmlns:p14="http://schemas.microsoft.com/office/powerpoint/2010/main" val="2525734270"/>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0" y="-1"/>
            <a:ext cx="9144000" cy="6927273"/>
          </a:xfrm>
          <a:prstGeom prst="rect">
            <a:avLst/>
          </a:prstGeom>
        </p:spPr>
      </p:pic>
      <p:sp>
        <p:nvSpPr>
          <p:cNvPr id="431106" name="Rectangle 2"/>
          <p:cNvSpPr>
            <a:spLocks noGrp="1" noChangeArrowheads="1"/>
          </p:cNvSpPr>
          <p:nvPr>
            <p:ph type="title"/>
          </p:nvPr>
        </p:nvSpPr>
        <p:spPr>
          <a:xfrm>
            <a:off x="208240" y="102396"/>
            <a:ext cx="7793037" cy="623886"/>
          </a:xfrm>
        </p:spPr>
        <p:txBody>
          <a:bodyPr/>
          <a:lstStyle/>
          <a:p>
            <a:r>
              <a:rPr lang="es-PR" b="1"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Tema de Eclesiastés</a:t>
            </a:r>
            <a:endParaRPr lang="es-PR" b="1"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76200" y="1219200"/>
            <a:ext cx="8991600" cy="4509112"/>
          </a:xfrm>
        </p:spPr>
        <p:txBody>
          <a:bodyPr>
            <a:normAutofit/>
          </a:bodyPr>
          <a:lstStyle/>
          <a:p>
            <a:r>
              <a:rPr lang="es-PR" sz="3000" dirty="0">
                <a:latin typeface="Candara" panose="020E0502030303020204" pitchFamily="34" charset="0"/>
              </a:rPr>
              <a:t>El tema aparece en </a:t>
            </a:r>
            <a:r>
              <a:rPr lang="es-PR" sz="3000" dirty="0">
                <a:solidFill>
                  <a:srgbClr val="FF0000"/>
                </a:solidFill>
                <a:latin typeface="Candara" panose="020E0502030303020204" pitchFamily="34" charset="0"/>
              </a:rPr>
              <a:t>1.1–3</a:t>
            </a:r>
            <a:r>
              <a:rPr lang="es-PR" sz="3000" dirty="0">
                <a:latin typeface="Candara" panose="020E0502030303020204" pitchFamily="34" charset="0"/>
              </a:rPr>
              <a:t> y puede expresarse: «¿Vale la pena vivir?» </a:t>
            </a:r>
            <a:endParaRPr lang="es-PR" sz="3000" dirty="0" smtClean="0">
              <a:latin typeface="Candara" panose="020E0502030303020204" pitchFamily="34" charset="0"/>
            </a:endParaRPr>
          </a:p>
          <a:p>
            <a:r>
              <a:rPr lang="es-PR" sz="3000" dirty="0" smtClean="0">
                <a:latin typeface="Candara" panose="020E0502030303020204" pitchFamily="34" charset="0"/>
              </a:rPr>
              <a:t>Salomón </a:t>
            </a:r>
            <a:r>
              <a:rPr lang="es-PR" sz="3000" dirty="0">
                <a:latin typeface="Candara" panose="020E0502030303020204" pitchFamily="34" charset="0"/>
              </a:rPr>
              <a:t>mira la vida con lo que parecen contradicciones y misterios, y se pregunta si el «inacabable bregar» de la existencia vale la pena. </a:t>
            </a:r>
            <a:endParaRPr lang="es-PR" sz="3000" dirty="0" smtClean="0">
              <a:latin typeface="Candara" panose="020E0502030303020204" pitchFamily="34" charset="0"/>
            </a:endParaRPr>
          </a:p>
        </p:txBody>
      </p:sp>
    </p:spTree>
    <p:extLst>
      <p:ext uri="{BB962C8B-B14F-4D97-AF65-F5344CB8AC3E}">
        <p14:creationId xmlns:p14="http://schemas.microsoft.com/office/powerpoint/2010/main" val="3044988521"/>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Tema de Eclesiastés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715000" cy="4719638"/>
          </a:xfrm>
        </p:spPr>
        <p:txBody>
          <a:bodyPr>
            <a:normAutofit/>
          </a:bodyPr>
          <a:lstStyle/>
          <a:p>
            <a:r>
              <a:rPr lang="es-PR" dirty="0" smtClean="0">
                <a:latin typeface="Candara" panose="020E0502030303020204" pitchFamily="34" charset="0"/>
              </a:rPr>
              <a:t>Las </a:t>
            </a:r>
            <a:r>
              <a:rPr lang="es-PR" dirty="0">
                <a:latin typeface="Candara" panose="020E0502030303020204" pitchFamily="34" charset="0"/>
              </a:rPr>
              <a:t>personas se esfuerzan toda su vida, luego mueren y alguien menos digno hereda su riqueza y la desperdicia. </a:t>
            </a:r>
            <a:endParaRPr lang="es-PR" dirty="0" smtClean="0">
              <a:latin typeface="Candara" panose="020E0502030303020204" pitchFamily="34" charset="0"/>
            </a:endParaRPr>
          </a:p>
          <a:p>
            <a:r>
              <a:rPr lang="es-PR" dirty="0" smtClean="0">
                <a:latin typeface="Candara" panose="020E0502030303020204" pitchFamily="34" charset="0"/>
              </a:rPr>
              <a:t>Salomón </a:t>
            </a:r>
            <a:r>
              <a:rPr lang="es-PR" dirty="0">
                <a:latin typeface="Candara" panose="020E0502030303020204" pitchFamily="34" charset="0"/>
              </a:rPr>
              <a:t>llega a la conclusión de que lo mejor que se puede hacer es disfrutar de las bendiciones de Dios hoy, temerlo y guardar su Palabra. </a:t>
            </a:r>
            <a:endParaRPr lang="es-PR" dirty="0" smtClean="0">
              <a:latin typeface="Candara" panose="020E0502030303020204" pitchFamily="34" charset="0"/>
            </a:endParaRPr>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1359" r="33499"/>
          <a:stretch/>
        </p:blipFill>
        <p:spPr>
          <a:xfrm>
            <a:off x="5791200" y="1752601"/>
            <a:ext cx="3352800" cy="5105400"/>
          </a:xfrm>
          <a:prstGeom prst="rect">
            <a:avLst/>
          </a:prstGeom>
        </p:spPr>
      </p:pic>
    </p:spTree>
    <p:extLst>
      <p:ext uri="{BB962C8B-B14F-4D97-AF65-F5344CB8AC3E}">
        <p14:creationId xmlns:p14="http://schemas.microsoft.com/office/powerpoint/2010/main" val="3630144079"/>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Tema de Eclesiastés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715000" cy="4719638"/>
          </a:xfrm>
        </p:spPr>
        <p:txBody>
          <a:bodyPr>
            <a:normAutofit/>
          </a:bodyPr>
          <a:lstStyle/>
          <a:p>
            <a:r>
              <a:rPr lang="es-PR" dirty="0" smtClean="0">
                <a:latin typeface="Candara" panose="020E0502030303020204" pitchFamily="34" charset="0"/>
              </a:rPr>
              <a:t>Por </a:t>
            </a:r>
            <a:r>
              <a:rPr lang="es-PR" dirty="0">
                <a:latin typeface="Candara" panose="020E0502030303020204" pitchFamily="34" charset="0"/>
              </a:rPr>
              <a:t>supuesto, con la aclaración adicional del NT sabemos que </a:t>
            </a:r>
            <a:r>
              <a:rPr lang="es-PR" i="1" dirty="0">
                <a:latin typeface="Candara" panose="020E0502030303020204" pitchFamily="34" charset="0"/>
              </a:rPr>
              <a:t>«nuestro trabajo en el Señor no es en vano» </a:t>
            </a:r>
            <a:r>
              <a:rPr lang="es-PR" dirty="0">
                <a:latin typeface="Candara" panose="020E0502030303020204" pitchFamily="34" charset="0"/>
              </a:rPr>
              <a:t>(</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Corintios </a:t>
            </a:r>
            <a:r>
              <a:rPr lang="es-PR" dirty="0">
                <a:solidFill>
                  <a:srgbClr val="FF0000"/>
                </a:solidFill>
                <a:latin typeface="Candara" panose="020E0502030303020204" pitchFamily="34" charset="0"/>
              </a:rPr>
              <a:t>15.58</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88382" y="1752600"/>
            <a:ext cx="3255617" cy="5105400"/>
          </a:xfrm>
          <a:prstGeom prst="rect">
            <a:avLst/>
          </a:prstGeom>
        </p:spPr>
      </p:pic>
    </p:spTree>
    <p:extLst>
      <p:ext uri="{BB962C8B-B14F-4D97-AF65-F5344CB8AC3E}">
        <p14:creationId xmlns:p14="http://schemas.microsoft.com/office/powerpoint/2010/main" val="2236343478"/>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95653</TotalTime>
  <Words>3277</Words>
  <Application>Microsoft Office PowerPoint</Application>
  <PresentationFormat>On-screen Show (4:3)</PresentationFormat>
  <Paragraphs>336</Paragraphs>
  <Slides>48</Slides>
  <Notes>48</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48</vt:i4>
      </vt:variant>
    </vt:vector>
  </HeadingPairs>
  <TitlesOfParts>
    <vt:vector size="59" baseType="lpstr">
      <vt:lpstr>Arial</vt:lpstr>
      <vt:lpstr>Calibri</vt:lpstr>
      <vt:lpstr>Candara</vt:lpstr>
      <vt:lpstr>Tahoma</vt:lpstr>
      <vt:lpstr>Wingdings</vt:lpstr>
      <vt:lpstr>Blends</vt:lpstr>
      <vt:lpstr>2_Blends</vt:lpstr>
      <vt:lpstr>3_Blends</vt:lpstr>
      <vt:lpstr>8_Blends</vt:lpstr>
      <vt:lpstr>64_Blends</vt:lpstr>
      <vt:lpstr>4_Blends</vt:lpstr>
      <vt:lpstr>PowerPoint Presentation</vt:lpstr>
      <vt:lpstr>Contexto</vt:lpstr>
      <vt:lpstr>Versículo Clave:</vt:lpstr>
      <vt:lpstr>Bosquejo de Estudio</vt:lpstr>
      <vt:lpstr>Trasfondo de Eclesiastés</vt:lpstr>
      <vt:lpstr>Autor de Eclesiastés</vt:lpstr>
      <vt:lpstr>Tema de Eclesiastés</vt:lpstr>
      <vt:lpstr>Tema de Eclesiastés</vt:lpstr>
      <vt:lpstr>Tema de Eclesiastés</vt:lpstr>
      <vt:lpstr>Tema de Eclesiastés</vt:lpstr>
      <vt:lpstr>Tema de Eclesiastés</vt:lpstr>
      <vt:lpstr>La rutina de la vida da lugar al aburrimiento  Eclesiastés 1.1-11</vt:lpstr>
      <vt:lpstr>La rutina de la vida da lugar al aburrimiento  Eclesiastés 1.1-11</vt:lpstr>
      <vt:lpstr>La rutina de la vida da lugar al aburrimiento  Eclesiastés 1.1-11</vt:lpstr>
      <vt:lpstr>La rutina de la vida da lugar al aburrimiento  Eclesiastés 1.1-11</vt:lpstr>
      <vt:lpstr>La rutina de la vida da lugar al aburrimiento  Eclesiastés 1.1-11</vt:lpstr>
      <vt:lpstr>La rutina de la vida da lugar al aburrimiento  Eclesiastés 1.1-11</vt:lpstr>
      <vt:lpstr>La rutina de la vida da lugar al aburrimiento  Eclesiastés 1.1-11</vt:lpstr>
      <vt:lpstr>La rutina de la vida da lugar al aburrimiento  Eclesiastés 1.1-11</vt:lpstr>
      <vt:lpstr>Los placeres de la carne no dan satisfacción perdurable Eclesiastés 2.1-13, 11-14</vt:lpstr>
      <vt:lpstr>Los placeres de la carne no dan satisfacción perdurable Eclesiastés 2.1-3, 11-14</vt:lpstr>
      <vt:lpstr>Los placeres de la carne no dan satisfacción perdurable Eclesiastés 2.1-3, 11-14</vt:lpstr>
      <vt:lpstr>Los placeres de la carne no dan satisfacción perdurable Eclesiastés 2.1-3, 11-14</vt:lpstr>
      <vt:lpstr>Los placeres de la carne no dan satisfacción perdurable Eclesiastés 2.1-3, 11-14</vt:lpstr>
      <vt:lpstr>Los placeres de la carne no dan satisfacción perdurable Eclesiastés 2.1-3, 11-14</vt:lpstr>
      <vt:lpstr>Los placeres de la carne no dan satisfacción perdurable Eclesiastés 2.1-3, 11-14</vt:lpstr>
      <vt:lpstr>La injusticia en la vida Eclesiastés 3.16</vt:lpstr>
      <vt:lpstr>La injusticia en la vida Eclesiastés 3.16</vt:lpstr>
      <vt:lpstr>La injusticia en la vida Eclesiastés 3.16</vt:lpstr>
      <vt:lpstr>La injusticia en la vida Eclesiastés 3.16</vt:lpstr>
      <vt:lpstr>La injusticia en la vida Eclesiastés 3.16</vt:lpstr>
      <vt:lpstr>La injusticia en la vida Eclesiastés 3.16</vt:lpstr>
      <vt:lpstr>La injusticia en la vida Eclesiastés 3.16</vt:lpstr>
      <vt:lpstr>¿Qué de la vida futura? Eclesiastés 3.21</vt:lpstr>
      <vt:lpstr>¿Qué de la vida futura? Eclesiastés 3.21</vt:lpstr>
      <vt:lpstr>¿Qué de la vida futura? Eclesiastés 3.21</vt:lpstr>
      <vt:lpstr>¿Qué de la vida futura? Eclesiastés 3.21</vt:lpstr>
      <vt:lpstr>¿Qué de la vida futura? Eclesiastés 3.21</vt:lpstr>
      <vt:lpstr>¿Qué de la vida futura? Eclesiastés 3.21</vt:lpstr>
      <vt:lpstr>¿Qué de la vida futura? Eclesiastés 3.21</vt:lpstr>
      <vt:lpstr>¿Qué de la vida futura? Eclesiastés 3.21</vt:lpstr>
      <vt:lpstr>Aplicaciones</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Eclesiastés</dc:title>
  <dc:creator>Tito Ortega</dc:creator>
  <cp:lastModifiedBy>Tito Ortega</cp:lastModifiedBy>
  <cp:revision>8777</cp:revision>
  <cp:lastPrinted>2014-06-24T21:55:12Z</cp:lastPrinted>
  <dcterms:created xsi:type="dcterms:W3CDTF">2007-01-24T21:53:34Z</dcterms:created>
  <dcterms:modified xsi:type="dcterms:W3CDTF">2014-10-04T03:53:28Z</dcterms:modified>
</cp:coreProperties>
</file>