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58"/>
  </p:notesMasterIdLst>
  <p:handoutMasterIdLst>
    <p:handoutMasterId r:id="rId59"/>
  </p:handoutMasterIdLst>
  <p:sldIdLst>
    <p:sldId id="2767" r:id="rId7"/>
    <p:sldId id="565" r:id="rId8"/>
    <p:sldId id="566" r:id="rId9"/>
    <p:sldId id="3416" r:id="rId10"/>
    <p:sldId id="3686" r:id="rId11"/>
    <p:sldId id="3837" r:id="rId12"/>
    <p:sldId id="3830" r:id="rId13"/>
    <p:sldId id="3838" r:id="rId14"/>
    <p:sldId id="3831" r:id="rId15"/>
    <p:sldId id="3832" r:id="rId16"/>
    <p:sldId id="3833" r:id="rId17"/>
    <p:sldId id="3834" r:id="rId18"/>
    <p:sldId id="3839" r:id="rId19"/>
    <p:sldId id="3840" r:id="rId20"/>
    <p:sldId id="3835" r:id="rId21"/>
    <p:sldId id="3836" r:id="rId22"/>
    <p:sldId id="3486" r:id="rId23"/>
    <p:sldId id="3829" r:id="rId24"/>
    <p:sldId id="3841" r:id="rId25"/>
    <p:sldId id="3826" r:id="rId26"/>
    <p:sldId id="3828" r:id="rId27"/>
    <p:sldId id="3843" r:id="rId28"/>
    <p:sldId id="3842" r:id="rId29"/>
    <p:sldId id="3827" r:id="rId30"/>
    <p:sldId id="3844" r:id="rId31"/>
    <p:sldId id="3845" r:id="rId32"/>
    <p:sldId id="3441" r:id="rId33"/>
    <p:sldId id="3442" r:id="rId34"/>
    <p:sldId id="3825" r:id="rId35"/>
    <p:sldId id="3846" r:id="rId36"/>
    <p:sldId id="3847" r:id="rId37"/>
    <p:sldId id="3443" r:id="rId38"/>
    <p:sldId id="3444" r:id="rId39"/>
    <p:sldId id="3848" r:id="rId40"/>
    <p:sldId id="3849" r:id="rId41"/>
    <p:sldId id="3318" r:id="rId42"/>
    <p:sldId id="3044" r:id="rId43"/>
    <p:sldId id="3850" r:id="rId44"/>
    <p:sldId id="3851" r:id="rId45"/>
    <p:sldId id="3857" r:id="rId46"/>
    <p:sldId id="3852" r:id="rId47"/>
    <p:sldId id="3853" r:id="rId48"/>
    <p:sldId id="3854" r:id="rId49"/>
    <p:sldId id="3855" r:id="rId50"/>
    <p:sldId id="3856" r:id="rId51"/>
    <p:sldId id="3612" r:id="rId52"/>
    <p:sldId id="3780" r:id="rId53"/>
    <p:sldId id="3781" r:id="rId54"/>
    <p:sldId id="1391" r:id="rId55"/>
    <p:sldId id="3484" r:id="rId56"/>
    <p:sldId id="627" r:id="rId5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06" autoAdjust="0"/>
    <p:restoredTop sz="91254" autoAdjust="0"/>
  </p:normalViewPr>
  <p:slideViewPr>
    <p:cSldViewPr>
      <p:cViewPr varScale="1">
        <p:scale>
          <a:sx n="116" d="100"/>
          <a:sy n="116" d="100"/>
        </p:scale>
        <p:origin x="121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-81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11/4/2014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951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841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955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208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77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67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85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959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99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9365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49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456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755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2889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114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761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656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16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117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427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86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3135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240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67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282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461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54986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1039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8815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5369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702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84271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7694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2583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9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49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192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50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1305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70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88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048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6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11/4/2014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deuteronomy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76200"/>
            <a:ext cx="8763000" cy="34290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3: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Las Victorias son de Dios</a:t>
            </a: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(Deuteronomio 3.1 – 4.49) </a:t>
            </a: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4 de noviembre de 2014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4014698"/>
            <a:ext cx="8794751" cy="132343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1: La Fidelidad de Dios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 err="1">
                <a:latin typeface="Candara" panose="020E0502030303020204" pitchFamily="34" charset="0"/>
              </a:rPr>
              <a:t>Moab</a:t>
            </a:r>
            <a:r>
              <a:rPr lang="es-ES" b="1" dirty="0">
                <a:latin typeface="Candara" panose="020E0502030303020204" pitchFamily="34" charset="0"/>
              </a:rPr>
              <a:t> </a:t>
            </a:r>
            <a:r>
              <a:rPr lang="es-ES" dirty="0"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9–18</a:t>
            </a:r>
            <a:r>
              <a:rPr lang="es-ES" dirty="0">
                <a:latin typeface="Candara" panose="020E0502030303020204" pitchFamily="34" charset="0"/>
              </a:rPr>
              <a:t>) y </a:t>
            </a:r>
            <a:r>
              <a:rPr lang="es-ES" b="1" dirty="0">
                <a:latin typeface="Candara" panose="020E0502030303020204" pitchFamily="34" charset="0"/>
              </a:rPr>
              <a:t>Amón</a:t>
            </a:r>
            <a:r>
              <a:rPr lang="es-ES" dirty="0">
                <a:latin typeface="Candara" panose="020E0502030303020204" pitchFamily="34" charset="0"/>
              </a:rPr>
              <a:t>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19–23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Estos </a:t>
            </a:r>
            <a:r>
              <a:rPr lang="es-ES" dirty="0">
                <a:latin typeface="Candara" panose="020E0502030303020204" pitchFamily="34" charset="0"/>
              </a:rPr>
              <a:t>dos pueblos eran el fruto de la relación incestuosa entre Lot y sus hijas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Génesis 19:30–38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Jehová </a:t>
            </a:r>
            <a:r>
              <a:rPr lang="es-ES" dirty="0">
                <a:latin typeface="Candara" panose="020E0502030303020204" pitchFamily="34" charset="0"/>
              </a:rPr>
              <a:t>dijo claramente “no te daré posesión de su tierra”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9, 19</a:t>
            </a:r>
            <a:r>
              <a:rPr lang="es-ES" dirty="0">
                <a:latin typeface="Candara" panose="020E0502030303020204" pitchFamily="34" charset="0"/>
              </a:rPr>
              <a:t>) porque ese territorio ya había sido entregado a los hijos de Lot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9, 19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Estos </a:t>
            </a:r>
            <a:r>
              <a:rPr lang="es-ES" dirty="0">
                <a:latin typeface="Candara" panose="020E0502030303020204" pitchFamily="34" charset="0"/>
              </a:rPr>
              <a:t>tres pueblos se salvaron de un enfrentamiento militar con Israel por instrucción explícita de Dios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4098" name="Picture 2" descr="http://bibleencyclopedia.com/picturesjpeg/LOT_FLEEING_SODO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595"/>
          <a:stretch/>
        </p:blipFill>
        <p:spPr bwMode="auto">
          <a:xfrm>
            <a:off x="5442284" y="1828800"/>
            <a:ext cx="370171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5929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/>
          </a:bodyPr>
          <a:lstStyle/>
          <a:p>
            <a:r>
              <a:rPr lang="es-ES" sz="2500" b="1" dirty="0">
                <a:latin typeface="Candara" panose="020E0502030303020204" pitchFamily="34" charset="0"/>
              </a:rPr>
              <a:t>Pueblos derrotados </a:t>
            </a:r>
            <a:r>
              <a:rPr lang="es-ES" sz="2500" b="1" dirty="0">
                <a:solidFill>
                  <a:srgbClr val="FF0000"/>
                </a:solidFill>
                <a:latin typeface="Candara" panose="020E0502030303020204" pitchFamily="34" charset="0"/>
              </a:rPr>
              <a:t>2:24–3:11</a:t>
            </a:r>
          </a:p>
          <a:p>
            <a:r>
              <a:rPr lang="es-ES" sz="2500" dirty="0">
                <a:latin typeface="Candara" panose="020E0502030303020204" pitchFamily="34" charset="0"/>
              </a:rPr>
              <a:t>Dos áreas de </a:t>
            </a:r>
            <a:r>
              <a:rPr lang="es-ES" sz="2500" dirty="0" err="1">
                <a:latin typeface="Candara" panose="020E0502030303020204" pitchFamily="34" charset="0"/>
              </a:rPr>
              <a:t>Transjordania</a:t>
            </a:r>
            <a:r>
              <a:rPr lang="es-ES" sz="2500" dirty="0">
                <a:latin typeface="Candara" panose="020E0502030303020204" pitchFamily="34" charset="0"/>
              </a:rPr>
              <a:t> (</a:t>
            </a:r>
            <a:r>
              <a:rPr lang="es-ES" sz="2500" dirty="0" err="1">
                <a:latin typeface="Candara" panose="020E0502030303020204" pitchFamily="34" charset="0"/>
              </a:rPr>
              <a:t>Hesbón</a:t>
            </a:r>
            <a:r>
              <a:rPr lang="es-ES" sz="2500" dirty="0">
                <a:latin typeface="Candara" panose="020E0502030303020204" pitchFamily="34" charset="0"/>
              </a:rPr>
              <a:t> y </a:t>
            </a:r>
            <a:r>
              <a:rPr lang="es-ES" sz="2500" dirty="0" err="1">
                <a:latin typeface="Candara" panose="020E0502030303020204" pitchFamily="34" charset="0"/>
              </a:rPr>
              <a:t>Basán</a:t>
            </a:r>
            <a:r>
              <a:rPr lang="es-ES" sz="2500" dirty="0">
                <a:latin typeface="Candara" panose="020E0502030303020204" pitchFamily="34" charset="0"/>
              </a:rPr>
              <a:t>) se habían incluido como parte de la tierra prometida y por esto tenían que ser conquistadas. </a:t>
            </a:r>
            <a:endParaRPr lang="es-ES" sz="2500" dirty="0" smtClean="0">
              <a:latin typeface="Candara" panose="020E0502030303020204" pitchFamily="34" charset="0"/>
            </a:endParaRPr>
          </a:p>
          <a:p>
            <a:r>
              <a:rPr lang="es-ES" sz="2500" dirty="0" smtClean="0">
                <a:latin typeface="Candara" panose="020E0502030303020204" pitchFamily="34" charset="0"/>
              </a:rPr>
              <a:t>Es </a:t>
            </a:r>
            <a:r>
              <a:rPr lang="es-ES" sz="2500" dirty="0">
                <a:latin typeface="Candara" panose="020E0502030303020204" pitchFamily="34" charset="0"/>
              </a:rPr>
              <a:t>con estos sucesos que Israel comenzó a tomar posesión de su herencia</a:t>
            </a:r>
            <a:r>
              <a:rPr lang="es-ES" sz="2500" dirty="0" smtClean="0">
                <a:latin typeface="Candara" panose="020E0502030303020204" pitchFamily="34" charset="0"/>
              </a:rPr>
              <a:t>.</a:t>
            </a:r>
            <a:endParaRPr lang="es-ES" sz="2500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8667" t="13431" r="1679" b="44986"/>
          <a:stretch/>
        </p:blipFill>
        <p:spPr>
          <a:xfrm>
            <a:off x="5232400" y="1828800"/>
            <a:ext cx="3911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319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err="1">
                <a:latin typeface="Candara" panose="020E0502030303020204" pitchFamily="34" charset="0"/>
              </a:rPr>
              <a:t>Sehón</a:t>
            </a:r>
            <a:r>
              <a:rPr lang="es-ES" dirty="0">
                <a:latin typeface="Candara" panose="020E0502030303020204" pitchFamily="34" charset="0"/>
              </a:rPr>
              <a:t> rey de </a:t>
            </a:r>
            <a:r>
              <a:rPr lang="es-ES" b="1" dirty="0" err="1">
                <a:latin typeface="Candara" panose="020E0502030303020204" pitchFamily="34" charset="0"/>
              </a:rPr>
              <a:t>Hesbón</a:t>
            </a:r>
            <a:r>
              <a:rPr lang="es-ES" dirty="0">
                <a:latin typeface="Candara" panose="020E0502030303020204" pitchFamily="34" charset="0"/>
              </a:rPr>
              <a:t>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2:24–37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Tome </a:t>
            </a:r>
            <a:r>
              <a:rPr lang="es-ES" dirty="0">
                <a:latin typeface="Candara" panose="020E0502030303020204" pitchFamily="34" charset="0"/>
              </a:rPr>
              <a:t>nota de los mandatos y promesas que aparecen en los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versículos 24–25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No </a:t>
            </a:r>
            <a:r>
              <a:rPr lang="es-ES" dirty="0">
                <a:latin typeface="Candara" panose="020E0502030303020204" pitchFamily="34" charset="0"/>
              </a:rPr>
              <a:t>cabía duda. Jehová iba a darles la victoria sobre este rey y los suyos.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oferta de una travesía pacífica por su territorio fue rechazada rotundamente por </a:t>
            </a:r>
            <a:r>
              <a:rPr lang="es-ES" dirty="0" err="1">
                <a:latin typeface="Candara" panose="020E0502030303020204" pitchFamily="34" charset="0"/>
              </a:rPr>
              <a:t>Sehón</a:t>
            </a:r>
            <a:r>
              <a:rPr lang="es-ES" dirty="0">
                <a:latin typeface="Candara" panose="020E0502030303020204" pitchFamily="34" charset="0"/>
              </a:rPr>
              <a:t>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26–30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2050" name="Picture 2" descr="http://st-listas.20minutos.es/images/2013-03/358120/3964888_640px.jpg?136424529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31" r="11764"/>
          <a:stretch/>
        </p:blipFill>
        <p:spPr bwMode="auto">
          <a:xfrm>
            <a:off x="5023022" y="1818824"/>
            <a:ext cx="4114800" cy="50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569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0622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corazón de éste fue endurecido por el Señor, acto por el cual Jehová confirmó lo que el rey mismo había hecho. </a:t>
            </a:r>
            <a:r>
              <a:rPr lang="es-ES" dirty="0" err="1">
                <a:latin typeface="Candara" panose="020E0502030303020204" pitchFamily="34" charset="0"/>
              </a:rPr>
              <a:t>Sehón</a:t>
            </a:r>
            <a:r>
              <a:rPr lang="es-ES" dirty="0">
                <a:latin typeface="Candara" panose="020E0502030303020204" pitchFamily="34" charset="0"/>
              </a:rPr>
              <a:t> se había endurecido y por esto Dios hizo que fuera obstinado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30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el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31 </a:t>
            </a:r>
            <a:r>
              <a:rPr lang="es-ES" dirty="0">
                <a:latin typeface="Candara" panose="020E0502030303020204" pitchFamily="34" charset="0"/>
              </a:rPr>
              <a:t>de nuevo vemos la disyuntiva “yo he comenzado a entregar …; comienza a tomar posesión”.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st-listas.20minutos.es/images/2013-03/358120/3964888_640px.jpg?136424529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31" r="11764"/>
          <a:stretch/>
        </p:blipFill>
        <p:spPr bwMode="auto">
          <a:xfrm>
            <a:off x="5023022" y="1818824"/>
            <a:ext cx="4114800" cy="50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0576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promesa y el mandato siempre van juntos.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Fíjese </a:t>
            </a:r>
            <a:r>
              <a:rPr lang="es-ES" dirty="0">
                <a:latin typeface="Candara" panose="020E0502030303020204" pitchFamily="34" charset="0"/>
              </a:rPr>
              <a:t>bien en el resultado del conflicto: Jehová entregó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31a, 33, 36b</a:t>
            </a:r>
            <a:r>
              <a:rPr lang="es-ES" dirty="0">
                <a:latin typeface="Candara" panose="020E0502030303020204" pitchFamily="34" charset="0"/>
              </a:rPr>
              <a:t>) e Israel tomó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31b, 34, 35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Al </a:t>
            </a:r>
            <a:r>
              <a:rPr lang="es-ES" dirty="0">
                <a:latin typeface="Candara" panose="020E0502030303020204" pitchFamily="34" charset="0"/>
              </a:rPr>
              <a:t>fin y al cabo la victoria pertenecía al Omnipotente, no a los israelitas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st-listas.20minutos.es/images/2013-03/358120/3964888_640px.jpg?136424529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31" r="11764"/>
          <a:stretch/>
        </p:blipFill>
        <p:spPr bwMode="auto">
          <a:xfrm>
            <a:off x="5023022" y="1818824"/>
            <a:ext cx="4114800" cy="50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353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77500" lnSpcReduction="20000"/>
          </a:bodyPr>
          <a:lstStyle/>
          <a:p>
            <a:r>
              <a:rPr lang="es-ES" dirty="0" err="1">
                <a:latin typeface="Candara" panose="020E0502030303020204" pitchFamily="34" charset="0"/>
              </a:rPr>
              <a:t>Og</a:t>
            </a:r>
            <a:r>
              <a:rPr lang="es-ES" dirty="0">
                <a:latin typeface="Candara" panose="020E0502030303020204" pitchFamily="34" charset="0"/>
              </a:rPr>
              <a:t> rey de </a:t>
            </a:r>
            <a:r>
              <a:rPr lang="es-ES" b="1" dirty="0" err="1">
                <a:latin typeface="Candara" panose="020E0502030303020204" pitchFamily="34" charset="0"/>
              </a:rPr>
              <a:t>Basán</a:t>
            </a:r>
            <a:r>
              <a:rPr lang="es-ES" dirty="0">
                <a:latin typeface="Candara" panose="020E0502030303020204" pitchFamily="34" charset="0"/>
              </a:rPr>
              <a:t>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3:1–11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este caso también vemos la combinación de mandato y promesa.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Jehová </a:t>
            </a:r>
            <a:r>
              <a:rPr lang="es-ES" dirty="0">
                <a:latin typeface="Candara" panose="020E0502030303020204" pitchFamily="34" charset="0"/>
              </a:rPr>
              <a:t>entregó a </a:t>
            </a:r>
            <a:r>
              <a:rPr lang="es-ES" dirty="0" err="1">
                <a:latin typeface="Candara" panose="020E0502030303020204" pitchFamily="34" charset="0"/>
              </a:rPr>
              <a:t>Og</a:t>
            </a:r>
            <a:r>
              <a:rPr lang="es-ES" dirty="0">
                <a:latin typeface="Candara" panose="020E0502030303020204" pitchFamily="34" charset="0"/>
              </a:rPr>
              <a:t> rey de </a:t>
            </a:r>
            <a:r>
              <a:rPr lang="es-ES" dirty="0" err="1">
                <a:latin typeface="Candara" panose="020E0502030303020204" pitchFamily="34" charset="0"/>
              </a:rPr>
              <a:t>Basán</a:t>
            </a:r>
            <a:r>
              <a:rPr lang="es-ES" dirty="0">
                <a:latin typeface="Candara" panose="020E0502030303020204" pitchFamily="34" charset="0"/>
              </a:rPr>
              <a:t> y todos sus dominios a los israelitas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3</a:t>
            </a:r>
            <a:r>
              <a:rPr lang="es-ES" dirty="0">
                <a:latin typeface="Candara" panose="020E0502030303020204" pitchFamily="34" charset="0"/>
              </a:rPr>
              <a:t>) y estos tomaron posesión de todo su territorio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4, 7, 8–10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Este </a:t>
            </a:r>
            <a:r>
              <a:rPr lang="es-ES" dirty="0">
                <a:latin typeface="Candara" panose="020E0502030303020204" pitchFamily="34" charset="0"/>
              </a:rPr>
              <a:t>monarca fue el último de los gigantes.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Las </a:t>
            </a:r>
            <a:r>
              <a:rPr lang="es-ES" dirty="0">
                <a:latin typeface="Candara" panose="020E0502030303020204" pitchFamily="34" charset="0"/>
              </a:rPr>
              <a:t>medidas que se dan son de su sarcófago o ataúd y no de su cama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http://upload.wikimedia.org/wikipedia/commons/b/bc/Og%27s_Bed_%28crop%2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252" y="1811872"/>
            <a:ext cx="3381748" cy="505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641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3058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A través de estos acontecimientos, el pueblo de Dios se preparó militarmente para reconocer que Jehová era soberano en todos los movimientos bélicos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2:37</a:t>
            </a:r>
            <a:r>
              <a:rPr lang="es-ES" dirty="0">
                <a:latin typeface="Candara" panose="020E0502030303020204" pitchFamily="34" charset="0"/>
              </a:rPr>
              <a:t>) y que la victoria siempre era de él: “porque Jehová vuestro Dios, él es el que pelea por vosotros”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3:22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Desde </a:t>
            </a:r>
            <a:r>
              <a:rPr lang="es-ES" dirty="0">
                <a:latin typeface="Candara" panose="020E0502030303020204" pitchFamily="34" charset="0"/>
              </a:rPr>
              <a:t>el principio, la geografía no había cambiado: ya fuera en </a:t>
            </a:r>
            <a:r>
              <a:rPr lang="es-ES" dirty="0" err="1">
                <a:latin typeface="Candara" panose="020E0502030303020204" pitchFamily="34" charset="0"/>
              </a:rPr>
              <a:t>Transjordania</a:t>
            </a:r>
            <a:r>
              <a:rPr lang="es-ES" dirty="0">
                <a:latin typeface="Candara" panose="020E0502030303020204" pitchFamily="34" charset="0"/>
              </a:rPr>
              <a:t> o en Cisjordania, “Jehová tu Dios” siempre daba el triunfo.</a:t>
            </a:r>
            <a:endParaRPr lang="es-E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8194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150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775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Y esta tierra que heredamos en aquel tiempo, desde </a:t>
            </a:r>
            <a:r>
              <a:rPr lang="es-ES" i="1" dirty="0" err="1">
                <a:latin typeface="Candara" panose="020E0502030303020204" pitchFamily="34" charset="0"/>
              </a:rPr>
              <a:t>Aroer</a:t>
            </a:r>
            <a:r>
              <a:rPr lang="es-ES" i="1" dirty="0">
                <a:latin typeface="Candara" panose="020E0502030303020204" pitchFamily="34" charset="0"/>
              </a:rPr>
              <a:t>, que está junto al arroyo de </a:t>
            </a:r>
            <a:r>
              <a:rPr lang="es-ES" i="1" dirty="0" err="1">
                <a:latin typeface="Candara" panose="020E0502030303020204" pitchFamily="34" charset="0"/>
              </a:rPr>
              <a:t>Arnón</a:t>
            </a:r>
            <a:r>
              <a:rPr lang="es-ES" i="1" dirty="0">
                <a:latin typeface="Candara" panose="020E0502030303020204" pitchFamily="34" charset="0"/>
              </a:rPr>
              <a:t>, y la mitad del monte de Galaad con sus ciudades, la di a los </a:t>
            </a:r>
            <a:r>
              <a:rPr lang="es-ES" i="1" dirty="0" err="1">
                <a:latin typeface="Candara" panose="020E0502030303020204" pitchFamily="34" charset="0"/>
              </a:rPr>
              <a:t>rubenitas</a:t>
            </a:r>
            <a:r>
              <a:rPr lang="es-ES" i="1" dirty="0">
                <a:latin typeface="Candara" panose="020E0502030303020204" pitchFamily="34" charset="0"/>
              </a:rPr>
              <a:t> y a los </a:t>
            </a:r>
            <a:r>
              <a:rPr lang="es-ES" i="1" dirty="0" err="1">
                <a:latin typeface="Candara" panose="020E0502030303020204" pitchFamily="34" charset="0"/>
              </a:rPr>
              <a:t>gaditas</a:t>
            </a:r>
            <a:r>
              <a:rPr lang="es-ES" i="1" dirty="0">
                <a:latin typeface="Candara" panose="020E0502030303020204" pitchFamily="34" charset="0"/>
              </a:rPr>
              <a:t>; y el resto de Galaad, y todo </a:t>
            </a:r>
            <a:r>
              <a:rPr lang="es-ES" i="1" dirty="0" err="1">
                <a:latin typeface="Candara" panose="020E0502030303020204" pitchFamily="34" charset="0"/>
              </a:rPr>
              <a:t>Basán</a:t>
            </a:r>
            <a:r>
              <a:rPr lang="es-ES" i="1" dirty="0">
                <a:latin typeface="Candara" panose="020E0502030303020204" pitchFamily="34" charset="0"/>
              </a:rPr>
              <a:t>, del reino de </a:t>
            </a:r>
            <a:r>
              <a:rPr lang="es-ES" i="1" dirty="0" err="1">
                <a:latin typeface="Candara" panose="020E0502030303020204" pitchFamily="34" charset="0"/>
              </a:rPr>
              <a:t>Og</a:t>
            </a:r>
            <a:r>
              <a:rPr lang="es-ES" i="1" dirty="0">
                <a:latin typeface="Candara" panose="020E0502030303020204" pitchFamily="34" charset="0"/>
              </a:rPr>
              <a:t>, toda la tierra de </a:t>
            </a:r>
            <a:r>
              <a:rPr lang="es-ES" i="1" dirty="0" err="1">
                <a:latin typeface="Candara" panose="020E0502030303020204" pitchFamily="34" charset="0"/>
              </a:rPr>
              <a:t>Argob</a:t>
            </a:r>
            <a:r>
              <a:rPr lang="es-ES" i="1" dirty="0">
                <a:latin typeface="Candara" panose="020E0502030303020204" pitchFamily="34" charset="0"/>
              </a:rPr>
              <a:t>, que se llamaba la tierra de los gigantes, lo di a la media tribu de Manasés. Jair hijo de Manasés tomó toda la tierra de </a:t>
            </a:r>
            <a:r>
              <a:rPr lang="es-ES" i="1" dirty="0" err="1">
                <a:latin typeface="Candara" panose="020E0502030303020204" pitchFamily="34" charset="0"/>
              </a:rPr>
              <a:t>Argob</a:t>
            </a:r>
            <a:r>
              <a:rPr lang="es-ES" i="1" dirty="0">
                <a:latin typeface="Candara" panose="020E0502030303020204" pitchFamily="34" charset="0"/>
              </a:rPr>
              <a:t> hasta el límite con </a:t>
            </a:r>
            <a:r>
              <a:rPr lang="es-ES" i="1" dirty="0" err="1">
                <a:latin typeface="Candara" panose="020E0502030303020204" pitchFamily="34" charset="0"/>
              </a:rPr>
              <a:t>Gesur</a:t>
            </a:r>
            <a:r>
              <a:rPr lang="es-ES" i="1" dirty="0">
                <a:latin typeface="Candara" panose="020E0502030303020204" pitchFamily="34" charset="0"/>
              </a:rPr>
              <a:t> y </a:t>
            </a:r>
            <a:r>
              <a:rPr lang="es-ES" i="1" dirty="0" err="1">
                <a:latin typeface="Candara" panose="020E0502030303020204" pitchFamily="34" charset="0"/>
              </a:rPr>
              <a:t>Maaca</a:t>
            </a:r>
            <a:r>
              <a:rPr lang="es-ES" i="1" dirty="0">
                <a:latin typeface="Candara" panose="020E0502030303020204" pitchFamily="34" charset="0"/>
              </a:rPr>
              <a:t>, y la llamó por su nombre, </a:t>
            </a:r>
            <a:r>
              <a:rPr lang="es-ES" i="1" dirty="0" err="1">
                <a:latin typeface="Candara" panose="020E0502030303020204" pitchFamily="34" charset="0"/>
              </a:rPr>
              <a:t>Basán-havot-jair</a:t>
            </a:r>
            <a:r>
              <a:rPr lang="es-ES" i="1" dirty="0">
                <a:latin typeface="Candara" panose="020E0502030303020204" pitchFamily="34" charset="0"/>
              </a:rPr>
              <a:t>, hasta hoy. Y Galaad se lo di a </a:t>
            </a:r>
            <a:r>
              <a:rPr lang="es-ES" i="1" dirty="0" err="1">
                <a:latin typeface="Candara" panose="020E0502030303020204" pitchFamily="34" charset="0"/>
              </a:rPr>
              <a:t>Maquir</a:t>
            </a:r>
            <a:r>
              <a:rPr lang="es-ES" i="1" dirty="0">
                <a:latin typeface="Candara" panose="020E0502030303020204" pitchFamily="34" charset="0"/>
              </a:rPr>
              <a:t>. Y a los </a:t>
            </a:r>
            <a:r>
              <a:rPr lang="es-ES" i="1" dirty="0" err="1">
                <a:latin typeface="Candara" panose="020E0502030303020204" pitchFamily="34" charset="0"/>
              </a:rPr>
              <a:t>rubenitas</a:t>
            </a:r>
            <a:r>
              <a:rPr lang="es-ES" i="1" dirty="0">
                <a:latin typeface="Candara" panose="020E0502030303020204" pitchFamily="34" charset="0"/>
              </a:rPr>
              <a:t> y </a:t>
            </a:r>
            <a:r>
              <a:rPr lang="es-ES" i="1" dirty="0" err="1">
                <a:latin typeface="Candara" panose="020E0502030303020204" pitchFamily="34" charset="0"/>
              </a:rPr>
              <a:t>gaditas</a:t>
            </a:r>
            <a:r>
              <a:rPr lang="es-ES" i="1" dirty="0">
                <a:latin typeface="Candara" panose="020E0502030303020204" pitchFamily="34" charset="0"/>
              </a:rPr>
              <a:t> les di de Galaad hasta el arroyo de </a:t>
            </a:r>
            <a:r>
              <a:rPr lang="es-ES" i="1" dirty="0" err="1">
                <a:latin typeface="Candara" panose="020E0502030303020204" pitchFamily="34" charset="0"/>
              </a:rPr>
              <a:t>Arnón</a:t>
            </a:r>
            <a:r>
              <a:rPr lang="es-ES" i="1" dirty="0">
                <a:latin typeface="Candara" panose="020E0502030303020204" pitchFamily="34" charset="0"/>
              </a:rPr>
              <a:t>, teniendo por límite el medio del valle, hasta el arroyo de </a:t>
            </a:r>
            <a:r>
              <a:rPr lang="es-ES" i="1" dirty="0" err="1">
                <a:latin typeface="Candara" panose="020E0502030303020204" pitchFamily="34" charset="0"/>
              </a:rPr>
              <a:t>Jaboc</a:t>
            </a:r>
            <a:r>
              <a:rPr lang="es-ES" i="1" dirty="0">
                <a:latin typeface="Candara" panose="020E0502030303020204" pitchFamily="34" charset="0"/>
              </a:rPr>
              <a:t>, el cual es límite de los hijos de Amón; también el </a:t>
            </a:r>
            <a:r>
              <a:rPr lang="es-ES" i="1" dirty="0" err="1">
                <a:latin typeface="Candara" panose="020E0502030303020204" pitchFamily="34" charset="0"/>
              </a:rPr>
              <a:t>Arabá</a:t>
            </a:r>
            <a:r>
              <a:rPr lang="es-ES" i="1" dirty="0">
                <a:latin typeface="Candara" panose="020E0502030303020204" pitchFamily="34" charset="0"/>
              </a:rPr>
              <a:t>, con el Jordán como límite desde </a:t>
            </a:r>
            <a:r>
              <a:rPr lang="es-ES" i="1" dirty="0" err="1">
                <a:latin typeface="Candara" panose="020E0502030303020204" pitchFamily="34" charset="0"/>
              </a:rPr>
              <a:t>Cineret</a:t>
            </a:r>
            <a:r>
              <a:rPr lang="es-ES" i="1" dirty="0">
                <a:latin typeface="Candara" panose="020E0502030303020204" pitchFamily="34" charset="0"/>
              </a:rPr>
              <a:t> hasta el mar del </a:t>
            </a:r>
            <a:r>
              <a:rPr lang="es-ES" i="1" dirty="0" err="1">
                <a:latin typeface="Candara" panose="020E0502030303020204" pitchFamily="34" charset="0"/>
              </a:rPr>
              <a:t>Arabá</a:t>
            </a:r>
            <a:r>
              <a:rPr lang="es-ES" i="1" dirty="0">
                <a:latin typeface="Candara" panose="020E0502030303020204" pitchFamily="34" charset="0"/>
              </a:rPr>
              <a:t>, el Mar Salado, al pie de las laderas del </a:t>
            </a:r>
            <a:r>
              <a:rPr lang="es-ES" i="1" dirty="0" err="1">
                <a:latin typeface="Candara" panose="020E0502030303020204" pitchFamily="34" charset="0"/>
              </a:rPr>
              <a:t>Pisga</a:t>
            </a:r>
            <a:r>
              <a:rPr lang="es-ES" i="1" dirty="0">
                <a:latin typeface="Candara" panose="020E0502030303020204" pitchFamily="34" charset="0"/>
              </a:rPr>
              <a:t> al </a:t>
            </a:r>
            <a:r>
              <a:rPr lang="es-ES" i="1" dirty="0" smtClean="0">
                <a:latin typeface="Candara" panose="020E0502030303020204" pitchFamily="34" charset="0"/>
              </a:rPr>
              <a:t>oriente…”</a:t>
            </a:r>
            <a:endParaRPr lang="es-E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9007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Autofit/>
          </a:bodyPr>
          <a:lstStyle/>
          <a:p>
            <a:r>
              <a:rPr lang="es-ES" sz="2200" dirty="0" smtClean="0">
                <a:latin typeface="Candara" panose="020E0502030303020204" pitchFamily="34" charset="0"/>
              </a:rPr>
              <a:t>“</a:t>
            </a:r>
            <a:r>
              <a:rPr lang="es-ES" sz="2200" i="1" dirty="0" smtClean="0">
                <a:latin typeface="Candara" panose="020E0502030303020204" pitchFamily="34" charset="0"/>
              </a:rPr>
              <a:t>…Y </a:t>
            </a:r>
            <a:r>
              <a:rPr lang="es-ES" sz="2200" i="1" dirty="0">
                <a:latin typeface="Candara" panose="020E0502030303020204" pitchFamily="34" charset="0"/>
              </a:rPr>
              <a:t>os mandé entonces, diciendo: Jehová vuestro Dios os ha dado esta tierra por heredad; pero iréis armados todos los valientes delante de vuestros hermanos los hijos de Israel. Solamente vuestras mujeres, vuestros hijos y vuestros ganados (yo sé que tenéis mucho ganado), quedarán en las ciudades que os he dado, hasta que Jehová dé reposo a vuestros hermanos, así como a vosotros, y hereden ellos también la tierra que Jehová vuestro Dios les da al otro lado del Jordán; entonces os volveréis cada uno a la heredad que yo os he dado. Ordené también a Josué en aquel tiempo, diciendo: Tus ojos vieron todo lo que Jehová vuestro Dios ha hecho a aquellos dos reyes; así hará Jehová a todos los reinos a los cuales pasarás tú. No los temáis; porque Jehová vuestro Dios, él es el que pelea por vosotros.</a:t>
            </a:r>
            <a:r>
              <a:rPr lang="es-ES" sz="2200" dirty="0">
                <a:latin typeface="Candara" panose="020E0502030303020204" pitchFamily="34" charset="0"/>
              </a:rPr>
              <a:t>” </a:t>
            </a:r>
            <a:r>
              <a:rPr lang="es-ES" sz="2200" dirty="0">
                <a:solidFill>
                  <a:srgbClr val="FF0000"/>
                </a:solidFill>
                <a:latin typeface="Candara" panose="020E0502030303020204" pitchFamily="34" charset="0"/>
              </a:rPr>
              <a:t>(Deuteronomio 3.12–22, RVR60) </a:t>
            </a:r>
          </a:p>
        </p:txBody>
      </p:sp>
    </p:spTree>
    <p:extLst>
      <p:ext uri="{BB962C8B-B14F-4D97-AF65-F5344CB8AC3E}">
        <p14:creationId xmlns:p14="http://schemas.microsoft.com/office/powerpoint/2010/main" val="27853503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086" y="1866900"/>
            <a:ext cx="6737351" cy="685800"/>
          </a:xfrm>
        </p:spPr>
        <p:txBody>
          <a:bodyPr/>
          <a:lstStyle/>
          <a:p>
            <a:r>
              <a:rPr lang="es-PR" sz="4000" dirty="0" smtClean="0">
                <a:latin typeface="Candara" pitchFamily="34" charset="0"/>
                <a:cs typeface="Calibri" pitchFamily="34" charset="0"/>
              </a:rPr>
              <a:t>Deuteronomio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3.1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–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4.49</a:t>
            </a:r>
            <a:endParaRPr lang="es-PR" sz="3600" noProof="0" dirty="0" smtClean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2590801"/>
            <a:ext cx="9144000" cy="4267199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Jehová quería asegurarse que cuando Israel adquiriera </a:t>
            </a:r>
            <a:r>
              <a:rPr lang="es-ES" dirty="0">
                <a:latin typeface="Candara" panose="020E0502030303020204" pitchFamily="34" charset="0"/>
              </a:rPr>
              <a:t>su herencia terrenal, </a:t>
            </a:r>
            <a:r>
              <a:rPr lang="es-ES" dirty="0" smtClean="0">
                <a:latin typeface="Candara" panose="020E0502030303020204" pitchFamily="34" charset="0"/>
              </a:rPr>
              <a:t>tuviera algún </a:t>
            </a:r>
            <a:r>
              <a:rPr lang="es-ES" dirty="0">
                <a:latin typeface="Candara" panose="020E0502030303020204" pitchFamily="34" charset="0"/>
              </a:rPr>
              <a:t>sistema administrativo. Si no fuera así, el pueblo caería en la anarquía.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medio de dos incidentes, Moisés les enseñó algo sobre cómo debían gobernar a la gente, pero siempre bajo la dirección de “Jehová su Dios</a:t>
            </a:r>
            <a:r>
              <a:rPr lang="es-ES" dirty="0" smtClean="0">
                <a:latin typeface="Candara" panose="020E0502030303020204" pitchFamily="34" charset="0"/>
              </a:rPr>
              <a:t>”.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6" r="34802"/>
          <a:stretch/>
        </p:blipFill>
        <p:spPr>
          <a:xfrm>
            <a:off x="5410200" y="1826419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257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3.12-20: </a:t>
            </a:r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caudillo, guiado por el Señor, repartió las tierras conquistadas entre las tribus de Rubén, </a:t>
            </a:r>
            <a:r>
              <a:rPr lang="es-ES" dirty="0" err="1">
                <a:latin typeface="Candara" panose="020E0502030303020204" pitchFamily="34" charset="0"/>
              </a:rPr>
              <a:t>Gad</a:t>
            </a:r>
            <a:r>
              <a:rPr lang="es-ES" dirty="0">
                <a:latin typeface="Candara" panose="020E0502030303020204" pitchFamily="34" charset="0"/>
              </a:rPr>
              <a:t> y la media tribu de Manasés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12–17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Cada </a:t>
            </a:r>
            <a:r>
              <a:rPr lang="es-ES" dirty="0">
                <a:latin typeface="Candara" panose="020E0502030303020204" pitchFamily="34" charset="0"/>
              </a:rPr>
              <a:t>entidad recibió su herencia de acuerdo a sus necesidades.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Este </a:t>
            </a:r>
            <a:r>
              <a:rPr lang="es-ES" dirty="0">
                <a:latin typeface="Candara" panose="020E0502030303020204" pitchFamily="34" charset="0"/>
              </a:rPr>
              <a:t>ejemplo sirvió para instruir a Israel en la forma en que el resto de la tierra sería distribuida.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6" r="34802"/>
          <a:stretch/>
        </p:blipFill>
        <p:spPr>
          <a:xfrm>
            <a:off x="5410200" y="1826419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196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3340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Primeramente</a:t>
            </a:r>
            <a:r>
              <a:rPr lang="es-ES" dirty="0">
                <a:latin typeface="Candara" panose="020E0502030303020204" pitchFamily="34" charset="0"/>
              </a:rPr>
              <a:t>, se dieron cuenta de que los líderes jugarían un papel importante en la distribución.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segundo lugar, aprendieron que la división sería equitativa.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Cada </a:t>
            </a:r>
            <a:r>
              <a:rPr lang="es-ES" dirty="0">
                <a:latin typeface="Candara" panose="020E0502030303020204" pitchFamily="34" charset="0"/>
              </a:rPr>
              <a:t>tribu recibiría exactamente lo que necesitaba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r="43956"/>
          <a:stretch/>
        </p:blipFill>
        <p:spPr>
          <a:xfrm>
            <a:off x="5867400" y="1851508"/>
            <a:ext cx="3276600" cy="50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052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Las </a:t>
            </a:r>
            <a:r>
              <a:rPr lang="es-ES" dirty="0">
                <a:latin typeface="Candara" panose="020E0502030303020204" pitchFamily="34" charset="0"/>
              </a:rPr>
              <a:t>tribus beneficiadas en esta primera repartición fueron instruidas acerca de su obligación de pelear junto a sus hermanos hasta lograr la conquista total y división de la tierra prometida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18–20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solidaridad entre los hermanos era indispensable. La conquista era del pueblo entero, no de las tribus individuales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r="43956"/>
          <a:stretch/>
        </p:blipFill>
        <p:spPr>
          <a:xfrm>
            <a:off x="5867400" y="1851508"/>
            <a:ext cx="3276600" cy="50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155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3:21–22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. </a:t>
            </a:r>
            <a:r>
              <a:rPr lang="es-ES" dirty="0">
                <a:latin typeface="Candara" panose="020E0502030303020204" pitchFamily="34" charset="0"/>
              </a:rPr>
              <a:t>Ya habían experimentado la victoria militar sobre dos reyes muy poderosos.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Señor había cumplido sus promesas.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Este </a:t>
            </a:r>
            <a:r>
              <a:rPr lang="es-ES" dirty="0">
                <a:latin typeface="Candara" panose="020E0502030303020204" pitchFamily="34" charset="0"/>
              </a:rPr>
              <a:t>triunfo pasado les llenaría de ánimo.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No </a:t>
            </a:r>
            <a:r>
              <a:rPr lang="es-ES" dirty="0">
                <a:latin typeface="Candara" panose="020E0502030303020204" pitchFamily="34" charset="0"/>
              </a:rPr>
              <a:t>tenían por qué temer al enemigo al otro lado del Jordán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153"/>
          <a:stretch/>
        </p:blipFill>
        <p:spPr>
          <a:xfrm>
            <a:off x="5181600" y="1848882"/>
            <a:ext cx="3962400" cy="500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3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A </a:t>
            </a:r>
            <a:r>
              <a:rPr lang="es-ES" dirty="0">
                <a:latin typeface="Candara" panose="020E0502030303020204" pitchFamily="34" charset="0"/>
              </a:rPr>
              <a:t>través de estos acontecimientos, el pueblo de Dios se preparó militarmente para reconocer que Jehová era soberano en todos los movimientos bélicos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2:37</a:t>
            </a:r>
            <a:r>
              <a:rPr lang="es-ES" dirty="0">
                <a:latin typeface="Candara" panose="020E0502030303020204" pitchFamily="34" charset="0"/>
              </a:rPr>
              <a:t>) y que la victoria siempre era de él: “porque Jehová vuestro Dios, él es el que pelea por vosotros”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3:22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153"/>
          <a:stretch/>
        </p:blipFill>
        <p:spPr>
          <a:xfrm>
            <a:off x="5181600" y="1848882"/>
            <a:ext cx="3962400" cy="500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092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Dios entrega las primeras tierras</a:t>
            </a:r>
            <a:br>
              <a:rPr lang="es-ES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Desde </a:t>
            </a:r>
            <a:r>
              <a:rPr lang="es-ES" dirty="0">
                <a:latin typeface="Candara" panose="020E0502030303020204" pitchFamily="34" charset="0"/>
              </a:rPr>
              <a:t>el principio, la geografía no había cambiado: ya fuera en </a:t>
            </a:r>
            <a:r>
              <a:rPr lang="es-ES" dirty="0" err="1">
                <a:latin typeface="Candara" panose="020E0502030303020204" pitchFamily="34" charset="0"/>
              </a:rPr>
              <a:t>Transjordania</a:t>
            </a:r>
            <a:r>
              <a:rPr lang="es-ES" dirty="0">
                <a:latin typeface="Candara" panose="020E0502030303020204" pitchFamily="34" charset="0"/>
              </a:rPr>
              <a:t> o en Cisjordania, “Jehová tu Dios” siempre daba el triunfo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8667" t="13431" r="1679" b="44986"/>
          <a:stretch/>
        </p:blipFill>
        <p:spPr>
          <a:xfrm>
            <a:off x="5232400" y="1828800"/>
            <a:ext cx="3911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39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itchFamily="34" charset="0"/>
                <a:cs typeface="Calibri" pitchFamily="34" charset="0"/>
              </a:rPr>
              <a:t>Dios no le permite a Moisés entrar a </a:t>
            </a:r>
            <a:r>
              <a:rPr lang="es-ES" sz="4000" dirty="0" smtClean="0">
                <a:latin typeface="Candara" pitchFamily="34" charset="0"/>
                <a:cs typeface="Calibri" pitchFamily="34" charset="0"/>
              </a:rPr>
              <a:t>Canaán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3.23-28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82"/>
          <a:stretch/>
        </p:blipFill>
        <p:spPr>
          <a:xfrm>
            <a:off x="0" y="1684020"/>
            <a:ext cx="9144000" cy="517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itchFamily="34" charset="0"/>
                <a:cs typeface="Calibri" pitchFamily="34" charset="0"/>
              </a:rPr>
              <a:t>Dios no le permite a Moisés entrar a Canaán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3.23-28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 fontScale="850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Y oré a Jehová en aquel tiempo, </a:t>
            </a:r>
            <a:r>
              <a:rPr lang="es-ES" i="1" dirty="0" err="1">
                <a:latin typeface="Candara" panose="020E0502030303020204" pitchFamily="34" charset="0"/>
              </a:rPr>
              <a:t>diciendo:Señor</a:t>
            </a:r>
            <a:r>
              <a:rPr lang="es-ES" i="1" dirty="0">
                <a:latin typeface="Candara" panose="020E0502030303020204" pitchFamily="34" charset="0"/>
              </a:rPr>
              <a:t> Jehová, tú has comenzado a mostrar a tu siervo tu grandeza, y tu mano poderosa; porque ¿qué dios hay en el cielo ni en la tierra que haga obras y proezas como las </a:t>
            </a:r>
            <a:r>
              <a:rPr lang="es-ES" i="1" dirty="0" err="1">
                <a:latin typeface="Candara" panose="020E0502030303020204" pitchFamily="34" charset="0"/>
              </a:rPr>
              <a:t>tuyas?Pase</a:t>
            </a:r>
            <a:r>
              <a:rPr lang="es-ES" i="1" dirty="0">
                <a:latin typeface="Candara" panose="020E0502030303020204" pitchFamily="34" charset="0"/>
              </a:rPr>
              <a:t> yo, te ruego, y vea aquella tierra buena que está más allá del Jordán, aquel buen monte, y el </a:t>
            </a:r>
            <a:r>
              <a:rPr lang="es-ES" i="1" dirty="0" err="1">
                <a:latin typeface="Candara" panose="020E0502030303020204" pitchFamily="34" charset="0"/>
              </a:rPr>
              <a:t>Líbano.Pero</a:t>
            </a:r>
            <a:r>
              <a:rPr lang="es-ES" i="1" dirty="0">
                <a:latin typeface="Candara" panose="020E0502030303020204" pitchFamily="34" charset="0"/>
              </a:rPr>
              <a:t> Jehová se había enojado contra mí a causa de vosotros, por lo cual no me escuchó; y me dijo Jehová: Basta, no me hables más de este </a:t>
            </a:r>
            <a:r>
              <a:rPr lang="es-ES" i="1" dirty="0" err="1">
                <a:latin typeface="Candara" panose="020E0502030303020204" pitchFamily="34" charset="0"/>
              </a:rPr>
              <a:t>asunto.Sube</a:t>
            </a:r>
            <a:r>
              <a:rPr lang="es-ES" i="1" dirty="0">
                <a:latin typeface="Candara" panose="020E0502030303020204" pitchFamily="34" charset="0"/>
              </a:rPr>
              <a:t> a la cumbre del </a:t>
            </a:r>
            <a:r>
              <a:rPr lang="es-ES" i="1" dirty="0" err="1">
                <a:latin typeface="Candara" panose="020E0502030303020204" pitchFamily="34" charset="0"/>
              </a:rPr>
              <a:t>Pisga</a:t>
            </a:r>
            <a:r>
              <a:rPr lang="es-ES" i="1" dirty="0">
                <a:latin typeface="Candara" panose="020E0502030303020204" pitchFamily="34" charset="0"/>
              </a:rPr>
              <a:t> y alza tus ojos al oeste, y al norte, y al sur, y al este, y mira con tus propios ojos; porque no pasarás el </a:t>
            </a:r>
            <a:r>
              <a:rPr lang="es-ES" i="1" dirty="0" err="1">
                <a:latin typeface="Candara" panose="020E0502030303020204" pitchFamily="34" charset="0"/>
              </a:rPr>
              <a:t>Jordán.Y</a:t>
            </a:r>
            <a:r>
              <a:rPr lang="es-ES" i="1" dirty="0">
                <a:latin typeface="Candara" panose="020E0502030303020204" pitchFamily="34" charset="0"/>
              </a:rPr>
              <a:t> manda a Josué, y anímalo, y fortalécelo; porque él ha de pasar delante de este pueblo, y él les hará heredar la tierra que verás.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(Deuteronomio 3.23–28, RVR60) </a:t>
            </a:r>
          </a:p>
        </p:txBody>
      </p:sp>
    </p:spTree>
    <p:extLst>
      <p:ext uri="{BB962C8B-B14F-4D97-AF65-F5344CB8AC3E}">
        <p14:creationId xmlns:p14="http://schemas.microsoft.com/office/powerpoint/2010/main" val="10199033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itchFamily="34" charset="0"/>
                <a:cs typeface="Calibri" pitchFamily="34" charset="0"/>
              </a:rPr>
              <a:t>Dios no le permite a Moisés entrar a Canaán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3.23-28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21807"/>
            <a:ext cx="5356225" cy="4795838"/>
          </a:xfrm>
        </p:spPr>
        <p:txBody>
          <a:bodyPr>
            <a:normAutofit fontScale="775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Le pareció a Moisés que con las victorias en </a:t>
            </a:r>
            <a:r>
              <a:rPr lang="es-ES" dirty="0" err="1">
                <a:latin typeface="Candara" panose="020E0502030303020204" pitchFamily="34" charset="0"/>
              </a:rPr>
              <a:t>Hesbón</a:t>
            </a:r>
            <a:r>
              <a:rPr lang="es-ES" dirty="0">
                <a:latin typeface="Candara" panose="020E0502030303020204" pitchFamily="34" charset="0"/>
              </a:rPr>
              <a:t> y </a:t>
            </a:r>
            <a:r>
              <a:rPr lang="es-ES" dirty="0" err="1">
                <a:latin typeface="Candara" panose="020E0502030303020204" pitchFamily="34" charset="0"/>
              </a:rPr>
              <a:t>Basán</a:t>
            </a:r>
            <a:r>
              <a:rPr lang="es-ES" dirty="0">
                <a:latin typeface="Candara" panose="020E0502030303020204" pitchFamily="34" charset="0"/>
              </a:rPr>
              <a:t>, Dios se había olvidado de su prohibición contra la entrada de él en la tierra prometida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Números 20:12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Se </a:t>
            </a:r>
            <a:r>
              <a:rPr lang="es-ES" dirty="0">
                <a:latin typeface="Candara" panose="020E0502030303020204" pitchFamily="34" charset="0"/>
              </a:rPr>
              <a:t>sentía tan confiado, que oró pidiendo que el Señor le permitiera pasar el Jordán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23–25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respuesta fue inmediata y negativa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26–27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Pero </a:t>
            </a:r>
            <a:r>
              <a:rPr lang="es-ES" dirty="0">
                <a:latin typeface="Candara" panose="020E0502030303020204" pitchFamily="34" charset="0"/>
              </a:rPr>
              <a:t>el pueblo ya sabía que Josué tomaría el mando y encabezaría la conquista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81452"/>
            <a:ext cx="3581400" cy="50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412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Candara" panose="020E0502030303020204" pitchFamily="34" charset="0"/>
              </a:rPr>
              <a:t>“</a:t>
            </a:r>
            <a:r>
              <a:rPr lang="es-ES" sz="3600" i="1" dirty="0">
                <a:latin typeface="Candara" panose="020E0502030303020204" pitchFamily="34" charset="0"/>
              </a:rPr>
              <a:t>No los temáis; porque Jehová vuestro Dios, él es el que pelea por vosotros.</a:t>
            </a:r>
            <a:r>
              <a:rPr lang="es-ES" sz="3600" dirty="0">
                <a:latin typeface="Candara" panose="020E0502030303020204" pitchFamily="34" charset="0"/>
              </a:rPr>
              <a:t>” </a:t>
            </a:r>
            <a:r>
              <a:rPr lang="es-ES" sz="3600" dirty="0">
                <a:solidFill>
                  <a:srgbClr val="FF0000"/>
                </a:solidFill>
                <a:latin typeface="Candara" panose="020E0502030303020204" pitchFamily="34" charset="0"/>
              </a:rPr>
              <a:t>(Deuteronomio 3.22, RVR60) </a:t>
            </a:r>
          </a:p>
        </p:txBody>
      </p:sp>
      <p:sp>
        <p:nvSpPr>
          <p:cNvPr id="2" name="Rectangle 1"/>
          <p:cNvSpPr/>
          <p:nvPr/>
        </p:nvSpPr>
        <p:spPr>
          <a:xfrm>
            <a:off x="685800" y="4191000"/>
            <a:ext cx="8001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  <a:ea typeface="+mj-ea"/>
                <a:cs typeface="Calibri" pitchFamily="34" charset="0"/>
              </a:rPr>
              <a:t>Verdad central: </a:t>
            </a:r>
            <a:r>
              <a:rPr lang="es-PR" sz="3600" i="1" dirty="0">
                <a:latin typeface="Candara" pitchFamily="34" charset="0"/>
                <a:cs typeface="+mn-cs"/>
              </a:rPr>
              <a:t>Moisés y el pueblo comienzan a disfrutar de las primeras victorias porque Dios intervino con amor y poder.</a:t>
            </a:r>
            <a:endParaRPr lang="en-US" sz="3600" i="1" dirty="0">
              <a:latin typeface="Candara" pitchFamily="34" charset="0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itchFamily="34" charset="0"/>
                <a:cs typeface="Calibri" pitchFamily="34" charset="0"/>
              </a:rPr>
              <a:t>Dios no le permite a Moisés entrar a Canaán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3.23-28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21807"/>
            <a:ext cx="5356225" cy="4795838"/>
          </a:xfrm>
        </p:spPr>
        <p:txBody>
          <a:bodyPr>
            <a:normAutofit fontScale="775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Obviamente, este es uno de los temas que más preocupaba a Moisés cuando daba sus mensajes.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Seis </a:t>
            </a:r>
            <a:r>
              <a:rPr lang="es-ES" dirty="0">
                <a:latin typeface="Candara" panose="020E0502030303020204" pitchFamily="34" charset="0"/>
              </a:rPr>
              <a:t>veces en el libro hace alusión a su exclusión de la tierra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1:37; 3:23–27; 4:21–22; 31:2; 32:48–52; 34:1–5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contexto de cuatro de esas porciones incluye la enseñanza positiva de que Josué iba a guiar al pueblo después de Moisés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1:38; 3:28; 31:3, 7, 8, 23; 34:9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mensaje era claro</a:t>
            </a:r>
            <a:r>
              <a:rPr lang="es-ES" dirty="0" smtClean="0">
                <a:latin typeface="Candara" panose="020E0502030303020204" pitchFamily="34" charset="0"/>
              </a:rPr>
              <a:t>: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81452"/>
            <a:ext cx="3581400" cy="50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094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itchFamily="34" charset="0"/>
                <a:cs typeface="Calibri" pitchFamily="34" charset="0"/>
              </a:rPr>
              <a:t>Dios no le permite a Moisés entrar a Canaán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3.23-28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21807"/>
            <a:ext cx="5356225" cy="479583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mensaje era claro</a:t>
            </a:r>
            <a:r>
              <a:rPr lang="es-ES" dirty="0" smtClean="0">
                <a:latin typeface="Candara" panose="020E0502030303020204" pitchFamily="34" charset="0"/>
              </a:rPr>
              <a:t>:</a:t>
            </a:r>
          </a:p>
          <a:p>
            <a:r>
              <a:rPr lang="es-ES" dirty="0">
                <a:latin typeface="Candara" panose="020E0502030303020204" pitchFamily="34" charset="0"/>
              </a:rPr>
              <a:t>MOISÉS NO ENTRARÍA, PERO JOSUÉ </a:t>
            </a:r>
            <a:r>
              <a:rPr lang="es-ES" dirty="0" smtClean="0">
                <a:latin typeface="Candara" panose="020E0502030303020204" pitchFamily="34" charset="0"/>
              </a:rPr>
              <a:t>SÍ.</a:t>
            </a:r>
            <a:endParaRPr lang="es-ES" dirty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Este </a:t>
            </a:r>
            <a:r>
              <a:rPr lang="es-ES" dirty="0">
                <a:latin typeface="Candara" panose="020E0502030303020204" pitchFamily="34" charset="0"/>
              </a:rPr>
              <a:t>relato preparó personalmente a Moisés y al pueblo.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mensaje era el mismo para todos: NO SE PREOCUPEN, YO CONTROLO TODO, DICE EL SEÑOR.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Nadie </a:t>
            </a:r>
            <a:r>
              <a:rPr lang="es-ES" dirty="0">
                <a:latin typeface="Candara" panose="020E0502030303020204" pitchFamily="34" charset="0"/>
              </a:rPr>
              <a:t>tenía que afanarse, y todos debían someterse a la soberanía absoluta de “Jehová su Dios</a:t>
            </a:r>
            <a:r>
              <a:rPr lang="es-ES" dirty="0" smtClean="0">
                <a:latin typeface="Candara" panose="020E0502030303020204" pitchFamily="34" charset="0"/>
              </a:rPr>
              <a:t>”.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81452"/>
            <a:ext cx="3581400" cy="50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80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Moisés exhorta al pueblo a </a:t>
            </a:r>
            <a:r>
              <a:rPr lang="es-ES" dirty="0" smtClean="0">
                <a:latin typeface="Candara" pitchFamily="34" charset="0"/>
                <a:cs typeface="Calibri" pitchFamily="34" charset="0"/>
              </a:rPr>
              <a:t>obedecer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4.1-4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60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64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Moisés exhorta al pueblo a obedecer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4.1-4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915399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Ahora, pues, oh Israel, oye los estatutos y decretos que yo os enseño, para que los ejecutéis, y viváis, y entréis y poseáis la tierra que Jehová el Dios de vuestros padres os da</a:t>
            </a:r>
            <a:r>
              <a:rPr lang="es-ES" i="1" dirty="0" smtClean="0">
                <a:latin typeface="Candara" panose="020E0502030303020204" pitchFamily="34" charset="0"/>
              </a:rPr>
              <a:t>. No </a:t>
            </a:r>
            <a:r>
              <a:rPr lang="es-ES" i="1" dirty="0">
                <a:latin typeface="Candara" panose="020E0502030303020204" pitchFamily="34" charset="0"/>
              </a:rPr>
              <a:t>añadiréis a la palabra que yo os mando, ni disminuiréis de ella, para que guardéis los mandamientos de Jehová vuestro Dios que yo os ordeno</a:t>
            </a:r>
            <a:r>
              <a:rPr lang="es-ES" i="1" dirty="0" smtClean="0">
                <a:latin typeface="Candara" panose="020E0502030303020204" pitchFamily="34" charset="0"/>
              </a:rPr>
              <a:t>. Vuestros </a:t>
            </a:r>
            <a:r>
              <a:rPr lang="es-ES" i="1" dirty="0">
                <a:latin typeface="Candara" panose="020E0502030303020204" pitchFamily="34" charset="0"/>
              </a:rPr>
              <a:t>ojos vieron lo que hizo Jehová con motivo de Baal-peor; que a todo hombre que fue en pos de Baal-peor destruyó Jehová tu Dios de en medio de ti</a:t>
            </a:r>
            <a:r>
              <a:rPr lang="es-ES" i="1" dirty="0" smtClean="0">
                <a:latin typeface="Candara" panose="020E0502030303020204" pitchFamily="34" charset="0"/>
              </a:rPr>
              <a:t>. Mas </a:t>
            </a:r>
            <a:r>
              <a:rPr lang="es-ES" i="1" dirty="0">
                <a:latin typeface="Candara" panose="020E0502030303020204" pitchFamily="34" charset="0"/>
              </a:rPr>
              <a:t>vosotros que seguisteis a Jehová vuestro Dios, todos estáis vivos hoy.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endParaRPr lang="es-E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Deuteronomio 4.1–4, RVR60) </a:t>
            </a:r>
          </a:p>
        </p:txBody>
      </p:sp>
    </p:spTree>
    <p:extLst>
      <p:ext uri="{BB962C8B-B14F-4D97-AF65-F5344CB8AC3E}">
        <p14:creationId xmlns:p14="http://schemas.microsoft.com/office/powerpoint/2010/main" val="39339183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Moisés exhorta al pueblo a obedecer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4.1-4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El verbo clave es “oye” que significa “obedece”.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que oye, hace. El que no obedece, es que no escuchó.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Debían </a:t>
            </a:r>
            <a:r>
              <a:rPr lang="es-ES" dirty="0">
                <a:latin typeface="Candara" panose="020E0502030303020204" pitchFamily="34" charset="0"/>
              </a:rPr>
              <a:t>poner por obra toda la ley de Jehová exclusivamente.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No </a:t>
            </a:r>
            <a:r>
              <a:rPr lang="es-ES" dirty="0">
                <a:latin typeface="Candara" panose="020E0502030303020204" pitchFamily="34" charset="0"/>
              </a:rPr>
              <a:t>debían agregarle ni quitarle nada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1–2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2" r="47816" b="20360"/>
          <a:stretch/>
        </p:blipFill>
        <p:spPr>
          <a:xfrm>
            <a:off x="5257801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457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itchFamily="34" charset="0"/>
                <a:cs typeface="Calibri" pitchFamily="34" charset="0"/>
              </a:rPr>
              <a:t>Moisés exhorta al pueblo a obedecer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4.1-4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Hay </a:t>
            </a:r>
            <a:r>
              <a:rPr lang="es-ES" dirty="0">
                <a:latin typeface="Candara" panose="020E0502030303020204" pitchFamily="34" charset="0"/>
              </a:rPr>
              <a:t>una razón muy personal para obedecer.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desobediencia trae consecuencias muy nefastas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3</a:t>
            </a:r>
            <a:r>
              <a:rPr lang="es-ES" dirty="0">
                <a:latin typeface="Candara" panose="020E0502030303020204" pitchFamily="34" charset="0"/>
              </a:rPr>
              <a:t>), y la obediencia siempre resulta en bendiciones múltiples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única forma de asegurar la total bendición divina al entrar en la tierra era cumplir toda la ley de Dios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5122" name="Picture 2" descr="http://www.misioncarismatica.es/ESCUELA%20DE%20LIDERES%20NIVEL%201/EJERCICIOS_NIVEL1/imagenes/Bibli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09800"/>
            <a:ext cx="353377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2635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pueblo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444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610599" cy="4719638"/>
          </a:xfrm>
        </p:spPr>
        <p:txBody>
          <a:bodyPr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Mas si desde allí buscares a Jehová tu Dios, lo hallarás, si lo buscares de todo tu corazón y de toda tu alma. Cuando estuvieres en angustia, y te alcanzaren todas estas cosas, si en los postreros días te volvieres a Jehová tu Dios, y oyeres su voz; porque Dios misericordioso es Jehová tu Dios; no te dejará, ni te destruirá, ni se olvidará del pacto que les juró a tus padres.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(Deuteronomio 4.29–31, RVR60) </a:t>
            </a: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70000" lnSpcReduction="2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4:25–31. </a:t>
            </a:r>
            <a:r>
              <a:rPr lang="es-ES" dirty="0">
                <a:latin typeface="Candara" panose="020E0502030303020204" pitchFamily="34" charset="0"/>
              </a:rPr>
              <a:t>Después de hacerles la fuerte advertencia contra la idolatría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15–24</a:t>
            </a:r>
            <a:r>
              <a:rPr lang="es-ES" dirty="0">
                <a:latin typeface="Candara" panose="020E0502030303020204" pitchFamily="34" charset="0"/>
              </a:rPr>
              <a:t>), Moisés explicó las consecuencias de hacer caso omiso de ella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25–31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Cuando </a:t>
            </a:r>
            <a:r>
              <a:rPr lang="es-ES" dirty="0">
                <a:latin typeface="Candara" panose="020E0502030303020204" pitchFamily="34" charset="0"/>
              </a:rPr>
              <a:t>los israelitas llegaran a estar en la tierra por mucho tiempo y estuvieren seguros, podrían olvidar al Señor y su necesidad de confiar sólo en él.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Entonces </a:t>
            </a:r>
            <a:r>
              <a:rPr lang="es-ES" dirty="0">
                <a:latin typeface="Candara" panose="020E0502030303020204" pitchFamily="34" charset="0"/>
              </a:rPr>
              <a:t>serían fácilmente desviados para practicar la idolatría, cosa que los corrompería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vv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. 15–16</a:t>
            </a:r>
            <a:r>
              <a:rPr lang="es-ES" dirty="0">
                <a:latin typeface="Candara" panose="020E0502030303020204" pitchFamily="34" charset="0"/>
              </a:rPr>
              <a:t>) y provocaría la ira de Dios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2" r="47816" b="20360"/>
          <a:stretch/>
        </p:blipFill>
        <p:spPr>
          <a:xfrm>
            <a:off x="5257801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243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Moisés invocó al cielo y a la tierra como testigos debido a su permanencia y carácter inmutable, en contraste con la volubilidad de los corazones humanos.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Ese </a:t>
            </a:r>
            <a:r>
              <a:rPr lang="es-ES" dirty="0">
                <a:latin typeface="Candara" panose="020E0502030303020204" pitchFamily="34" charset="0"/>
              </a:rPr>
              <a:t>castigo seguro se manifestaría en dos formas: Dios los dispersaría entre las naciones, con gran pérdida de vidas humanas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27</a:t>
            </a:r>
            <a:r>
              <a:rPr lang="es-ES" dirty="0">
                <a:latin typeface="Candara" panose="020E0502030303020204" pitchFamily="34" charset="0"/>
              </a:rPr>
              <a:t>) y los entregaría a la idolatría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28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81452"/>
            <a:ext cx="3581400" cy="50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946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153400" cy="4876800"/>
          </a:xfrm>
        </p:spPr>
        <p:txBody>
          <a:bodyPr>
            <a:normAutofit fontScale="92500" lnSpcReduction="10000"/>
          </a:bodyPr>
          <a:lstStyle/>
          <a:p>
            <a:r>
              <a:rPr lang="es-ES" sz="3600" dirty="0" smtClean="0">
                <a:latin typeface="Candara" pitchFamily="34" charset="0"/>
                <a:cs typeface="Calibri" pitchFamily="34" charset="0"/>
              </a:rPr>
              <a:t>Dios entrega </a:t>
            </a:r>
            <a:r>
              <a:rPr lang="es-ES" sz="3600" dirty="0">
                <a:latin typeface="Candara" pitchFamily="34" charset="0"/>
                <a:cs typeface="Calibri" pitchFamily="34" charset="0"/>
              </a:rPr>
              <a:t>las primeras </a:t>
            </a:r>
            <a:r>
              <a:rPr lang="es-ES" sz="3600" dirty="0" smtClean="0">
                <a:latin typeface="Candara" pitchFamily="34" charset="0"/>
                <a:cs typeface="Calibri" pitchFamily="34" charset="0"/>
              </a:rPr>
              <a:t>tierras</a:t>
            </a:r>
          </a:p>
          <a:p>
            <a:pPr lvl="1"/>
            <a:r>
              <a:rPr lang="es-PR" sz="35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</a:t>
            </a:r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3.12-22</a:t>
            </a:r>
          </a:p>
          <a:p>
            <a:r>
              <a:rPr lang="es-ES" sz="3600" dirty="0" smtClean="0">
                <a:latin typeface="Candara" pitchFamily="34" charset="0"/>
                <a:cs typeface="Calibri" pitchFamily="34" charset="0"/>
              </a:rPr>
              <a:t>Dios no le permite a Moisés entrar a Canaán</a:t>
            </a:r>
            <a:endParaRPr lang="es-ES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5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</a:t>
            </a:r>
            <a:r>
              <a:rPr lang="es-PR" sz="35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3.23-28</a:t>
            </a:r>
            <a:endParaRPr lang="es-PR" sz="35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ES" sz="3600" dirty="0" smtClean="0">
                <a:latin typeface="Candara" pitchFamily="34" charset="0"/>
                <a:cs typeface="Calibri" pitchFamily="34" charset="0"/>
              </a:rPr>
              <a:t>Moisés </a:t>
            </a:r>
            <a:r>
              <a:rPr lang="es-ES" sz="3600" dirty="0">
                <a:latin typeface="Candara" pitchFamily="34" charset="0"/>
                <a:cs typeface="Calibri" pitchFamily="34" charset="0"/>
              </a:rPr>
              <a:t>exhorta al pueblo a </a:t>
            </a:r>
            <a:r>
              <a:rPr lang="es-ES" sz="3600" dirty="0" smtClean="0">
                <a:latin typeface="Candara" pitchFamily="34" charset="0"/>
                <a:cs typeface="Calibri" pitchFamily="34" charset="0"/>
              </a:rPr>
              <a:t>obedecer</a:t>
            </a:r>
          </a:p>
          <a:p>
            <a:pPr lvl="1"/>
            <a:r>
              <a:rPr lang="es-PR" sz="35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4.1-4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Dios promete cuidar a su pueblo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4.29-31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Esa </a:t>
            </a:r>
            <a:r>
              <a:rPr lang="es-ES" dirty="0">
                <a:latin typeface="Candara" panose="020E0502030303020204" pitchFamily="34" charset="0"/>
              </a:rPr>
              <a:t>profecía se cumplió en los cautiverios asirio y babilónico, pero su más grande cumplimiento se dio en la dispersión de Israel después de que rechazó a Jesucristo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194" name="Picture 2" descr="http://3.bp.blogspot.com/-l_LBMm6CoiI/UcL_VqV0xwI/AAAAAAAACPs/0MtCAhAAj4s/s1600/Sky_wallpapers_42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98" r="1133"/>
          <a:stretch/>
        </p:blipFill>
        <p:spPr bwMode="auto">
          <a:xfrm>
            <a:off x="5029200" y="1828799"/>
            <a:ext cx="4133057" cy="504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4174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/>
          </a:bodyPr>
          <a:lstStyle/>
          <a:p>
            <a:r>
              <a:rPr lang="es-ES" dirty="0">
                <a:latin typeface="Candara" panose="020E0502030303020204" pitchFamily="34" charset="0"/>
              </a:rPr>
              <a:t>La expresión los postreros días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30</a:t>
            </a:r>
            <a:r>
              <a:rPr lang="es-ES" dirty="0">
                <a:latin typeface="Candara" panose="020E0502030303020204" pitchFamily="34" charset="0"/>
              </a:rPr>
              <a:t>), puede referirse a cualquier tiempo después de las dispersiones iniciales, pero en última instancia, se refiere al tiempo en que el Señor regresará a la tierra a establecer su reino de mil años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Apocalipsis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20:4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3.bp.blogspot.com/-l_LBMm6CoiI/UcL_VqV0xwI/AAAAAAAACPs/0MtCAhAAj4s/s1600/Sky_wallpapers_42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98" r="1133"/>
          <a:stretch/>
        </p:blipFill>
        <p:spPr bwMode="auto">
          <a:xfrm>
            <a:off x="5029200" y="1828799"/>
            <a:ext cx="4133057" cy="504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6540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ese tiempo, Israel finalmente buscará a Jehová y con todo su corazón y toda su alma lo obedecerá (en </a:t>
            </a:r>
            <a:r>
              <a:rPr lang="es-ES" dirty="0" smtClean="0">
                <a:latin typeface="Candara" panose="020E0502030303020204" pitchFamily="34" charset="0"/>
              </a:rPr>
              <a:t>Deuteronomio, </a:t>
            </a:r>
            <a:r>
              <a:rPr lang="es-ES" dirty="0">
                <a:latin typeface="Candara" panose="020E0502030303020204" pitchFamily="34" charset="0"/>
              </a:rPr>
              <a:t>Moisés repetidamente enfatizó la necesidad de una devoción fiel al Señor con las palabras “con toda tu alma y todo tu corazón”; </a:t>
            </a:r>
            <a:r>
              <a:rPr lang="es-ES" dirty="0" smtClean="0">
                <a:latin typeface="Candara" panose="020E0502030303020204" pitchFamily="34" charset="0"/>
              </a:rPr>
              <a:t>vea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4:29; 6:5; 10:12; 11:13; 13:3; 26:16; 30:6,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10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9218" name="Picture 2" descr="http://www.judydouglass.com/wp-content/uploads/2014/08/pray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8" t="303" r="47672" b="-303"/>
          <a:stretch/>
        </p:blipFill>
        <p:spPr bwMode="auto">
          <a:xfrm>
            <a:off x="5410200" y="1838947"/>
            <a:ext cx="3733800" cy="505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3378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El retorno final de Israel a su Salvador no se deberá a ninguna bondad de los corazones humanos, sino al Dios misericordioso.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palabra </a:t>
            </a:r>
            <a:r>
              <a:rPr lang="es-ES" dirty="0" err="1">
                <a:latin typeface="Candara" panose="020E0502030303020204" pitchFamily="34" charset="0"/>
              </a:rPr>
              <a:t>hebr</a:t>
            </a:r>
            <a:r>
              <a:rPr lang="es-ES" dirty="0">
                <a:latin typeface="Candara" panose="020E0502030303020204" pitchFamily="34" charset="0"/>
              </a:rPr>
              <a:t>. que se trad. “misericordioso” (</a:t>
            </a:r>
            <a:r>
              <a:rPr lang="es-ES" dirty="0" err="1">
                <a:latin typeface="Candara" panose="020E0502030303020204" pitchFamily="34" charset="0"/>
              </a:rPr>
              <a:t>raḥûm</a:t>
            </a:r>
            <a:r>
              <a:rPr lang="es-ES" dirty="0">
                <a:latin typeface="Candara" panose="020E0502030303020204" pitchFamily="34" charset="0"/>
              </a:rPr>
              <a:t>) se refiere a la tierna compasión de una madre hacia su hijo indefenso.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www.judydouglass.com/wp-content/uploads/2014/08/pray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8" t="303" r="47672" b="-303"/>
          <a:stretch/>
        </p:blipFill>
        <p:spPr bwMode="auto">
          <a:xfrm>
            <a:off x="5410200" y="1838947"/>
            <a:ext cx="3733800" cy="505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1710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De </a:t>
            </a:r>
            <a:r>
              <a:rPr lang="es-ES" dirty="0">
                <a:latin typeface="Candara" panose="020E0502030303020204" pitchFamily="34" charset="0"/>
              </a:rPr>
              <a:t>manera que, incluso si Israel olvidaba a su Dios, él no abandonaría a sus hijos moralmente indefensos, porque él tiene la tierna compasión de una madre y porque hizo un pacto inviolable con Abraham, que luego confirmó con Isaac y Jacob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15:18–21; 17:7–8; 26:3–5; 28:13–15; 35:12</a:t>
            </a:r>
            <a:r>
              <a:rPr lang="es-ES" dirty="0">
                <a:latin typeface="Candara" panose="020E0502030303020204" pitchFamily="34" charset="0"/>
              </a:rPr>
              <a:t>), mediante un juramento (mencionado 16 veces en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</p:txBody>
      </p:sp>
      <p:pic>
        <p:nvPicPr>
          <p:cNvPr id="8" name="Picture 2" descr="http://www.judydouglass.com/wp-content/uploads/2014/08/pray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8" t="303" r="47672" b="-303"/>
          <a:stretch/>
        </p:blipFill>
        <p:spPr bwMode="auto">
          <a:xfrm>
            <a:off x="5410200" y="1838947"/>
            <a:ext cx="3733800" cy="505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2436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Dios promete cuidar a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Deuteronomio 4.29-31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Debido </a:t>
            </a:r>
            <a:r>
              <a:rPr lang="es-ES" dirty="0">
                <a:latin typeface="Candara" panose="020E0502030303020204" pitchFamily="34" charset="0"/>
              </a:rPr>
              <a:t>a que Dios no olvidaría su pacto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4:31</a:t>
            </a:r>
            <a:r>
              <a:rPr lang="es-ES" dirty="0">
                <a:latin typeface="Candara" panose="020E0502030303020204" pitchFamily="34" charset="0"/>
              </a:rPr>
              <a:t>), tampoco Israel debía hacerlo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23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www.judydouglass.com/wp-content/uploads/2014/08/pray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8" t="303" r="47672" b="-303"/>
          <a:stretch/>
        </p:blipFill>
        <p:spPr bwMode="auto">
          <a:xfrm>
            <a:off x="5410200" y="1838947"/>
            <a:ext cx="3733800" cy="505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7789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pPr lvl="0"/>
            <a:r>
              <a:rPr lang="es-PR" dirty="0">
                <a:latin typeface="Candara" panose="020E0502030303020204" pitchFamily="34" charset="0"/>
              </a:rPr>
              <a:t>Cuando el pueblo de Israel salió de Egipto parecía una empresa titánica llegar a la tierra prometida.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Dios permaneció fiel y cumplió su promesa de entregarles la tierra.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lucha del pueblo de Dios es lucha de Dios, no importa que tan difícil o dura parezca, la victoria es segura, la victoria es de Dios.</a:t>
            </a:r>
            <a:endParaRPr lang="en-US" dirty="0">
              <a:latin typeface="Candara" panose="020E0502030303020204" pitchFamily="34" charset="0"/>
            </a:endParaRPr>
          </a:p>
          <a:p>
            <a:pPr lvl="1"/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33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obediencia siempre traerá como resultado bendiciones de Dios. </a:t>
            </a:r>
            <a:endParaRPr lang="es-ES" dirty="0" smtClean="0">
              <a:latin typeface="Candara" panose="020E0502030303020204" pitchFamily="34" charset="0"/>
            </a:endParaRP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Dios </a:t>
            </a:r>
            <a:r>
              <a:rPr lang="es-ES" dirty="0">
                <a:latin typeface="Candara" panose="020E0502030303020204" pitchFamily="34" charset="0"/>
              </a:rPr>
              <a:t>espera obediencia y sujeción a </a:t>
            </a:r>
            <a:r>
              <a:rPr lang="es-ES" dirty="0" smtClean="0">
                <a:latin typeface="Candara" panose="020E0502030303020204" pitchFamily="34" charset="0"/>
              </a:rPr>
              <a:t>Él.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Lo </a:t>
            </a:r>
            <a:r>
              <a:rPr lang="es-ES" dirty="0">
                <a:latin typeface="Candara" panose="020E0502030303020204" pitchFamily="34" charset="0"/>
              </a:rPr>
              <a:t>que más </a:t>
            </a:r>
            <a:r>
              <a:rPr lang="es-ES" dirty="0" smtClean="0">
                <a:latin typeface="Candara" panose="020E0502030303020204" pitchFamily="34" charset="0"/>
              </a:rPr>
              <a:t>aborrece </a:t>
            </a:r>
            <a:r>
              <a:rPr lang="es-ES" dirty="0">
                <a:latin typeface="Candara" panose="020E0502030303020204" pitchFamily="34" charset="0"/>
              </a:rPr>
              <a:t>es la idolatría, esto siempre traerá malos resultados en nuestra vida.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361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Dios </a:t>
            </a:r>
            <a:r>
              <a:rPr lang="es-ES" dirty="0">
                <a:latin typeface="Candara" panose="020E0502030303020204" pitchFamily="34" charset="0"/>
              </a:rPr>
              <a:t>se mantiene fiel a su Palabra. </a:t>
            </a:r>
            <a:endParaRPr lang="es-ES" dirty="0" smtClean="0">
              <a:latin typeface="Candara" panose="020E0502030303020204" pitchFamily="34" charset="0"/>
            </a:endParaRP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Ha </a:t>
            </a:r>
            <a:r>
              <a:rPr lang="es-ES" dirty="0">
                <a:latin typeface="Candara" panose="020E0502030303020204" pitchFamily="34" charset="0"/>
              </a:rPr>
              <a:t>prometido cuidado y bendición a su pueblo, cuando éste esté dispuesto a volverse de todo corazón a Dios. </a:t>
            </a:r>
            <a:endParaRPr lang="es-ES" dirty="0" smtClean="0">
              <a:latin typeface="Candara" panose="020E0502030303020204" pitchFamily="34" charset="0"/>
            </a:endParaRP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Dios </a:t>
            </a:r>
            <a:r>
              <a:rPr lang="es-ES" dirty="0">
                <a:latin typeface="Candara" panose="020E0502030303020204" pitchFamily="34" charset="0"/>
              </a:rPr>
              <a:t>es fiel, Dios cumple, Dios bendice, pero es necesario obedecerle.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343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, un comentario expositivo: Antiguo Testamento, tomo 2: Deuteronomio-2 Samuel. Puebla,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, A.C., 1999.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http://www.dsmedia.org/resources/illustrations/sweet-publishing/deuteronomy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La realidad es que Israel había tenido muy poca experiencia militar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Éxodo 17; Números 21</a:t>
            </a:r>
            <a:r>
              <a:rPr lang="es-ES" dirty="0">
                <a:latin typeface="Candara" panose="020E0502030303020204" pitchFamily="34" charset="0"/>
              </a:rPr>
              <a:t>) y esta era una de las razones por los que se llenaron de miedo al meditar en que tendrían que conquistar por las armas a las ciudades amuralladas y luchar contra gigantes espantosos.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Como quiera, no tenían excusa por su falta de fe.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552" r="10558"/>
          <a:stretch/>
        </p:blipFill>
        <p:spPr>
          <a:xfrm flipH="1">
            <a:off x="4952999" y="1824039"/>
            <a:ext cx="4195119" cy="503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961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50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0010" y="381000"/>
            <a:ext cx="8402990" cy="3276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Las Victorias son de Dios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(Deuteronomio 3.1 – 4.49) 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4 de noviembre de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09600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5265003"/>
            <a:ext cx="4586593" cy="830997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707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Moisés </a:t>
            </a:r>
            <a:r>
              <a:rPr lang="es-ES" dirty="0">
                <a:latin typeface="Candara" panose="020E0502030303020204" pitchFamily="34" charset="0"/>
              </a:rPr>
              <a:t>quiso enseñarles que Jehová su Dios era más que capaz de encargarse de la situación militar.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caudillo recuerda al pueblo que en meses próximos pasados el Señor les había dado victorias portentosas y que seguiría haciendo lo mismo al cruzar el río Jordán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333" r="61313"/>
          <a:stretch/>
        </p:blipFill>
        <p:spPr>
          <a:xfrm flipH="1">
            <a:off x="5334000" y="1828801"/>
            <a:ext cx="3810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042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5257800" cy="4719638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>
                <a:latin typeface="Candara" panose="020E0502030303020204" pitchFamily="34" charset="0"/>
              </a:rPr>
              <a:t>Pueblos liberados </a:t>
            </a:r>
            <a:r>
              <a:rPr lang="es-ES" b="1" dirty="0">
                <a:solidFill>
                  <a:srgbClr val="FF0000"/>
                </a:solidFill>
                <a:latin typeface="Candara" panose="020E0502030303020204" pitchFamily="34" charset="0"/>
              </a:rPr>
              <a:t>2:1–23</a:t>
            </a:r>
          </a:p>
          <a:p>
            <a:r>
              <a:rPr lang="es-ES" dirty="0">
                <a:latin typeface="Candara" panose="020E0502030303020204" pitchFamily="34" charset="0"/>
              </a:rPr>
              <a:t>La primera lección que tenían que aprender era que su Dios era soberano en asuntos militares.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Sólo </a:t>
            </a:r>
            <a:r>
              <a:rPr lang="es-ES" dirty="0">
                <a:latin typeface="Candara" panose="020E0502030303020204" pitchFamily="34" charset="0"/>
              </a:rPr>
              <a:t>podían hacer la guerra contra los pueblos indicados por él.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Ciertos </a:t>
            </a:r>
            <a:r>
              <a:rPr lang="es-ES" dirty="0">
                <a:latin typeface="Candara" panose="020E0502030303020204" pitchFamily="34" charset="0"/>
              </a:rPr>
              <a:t>grupos no debían ser molestados.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Israel </a:t>
            </a:r>
            <a:r>
              <a:rPr lang="es-ES" dirty="0">
                <a:latin typeface="Candara" panose="020E0502030303020204" pitchFamily="34" charset="0"/>
              </a:rPr>
              <a:t>debía hacer todo lo posible para no provocarlos.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orden directa de Jehová, no atacarían a tres pueblos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333" r="61313"/>
          <a:stretch/>
        </p:blipFill>
        <p:spPr>
          <a:xfrm flipH="1">
            <a:off x="5334000" y="1828801"/>
            <a:ext cx="3810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489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 err="1">
                <a:latin typeface="Candara" panose="020E0502030303020204" pitchFamily="34" charset="0"/>
              </a:rPr>
              <a:t>Edom</a:t>
            </a:r>
            <a:r>
              <a:rPr lang="es-ES" dirty="0">
                <a:latin typeface="Candara" panose="020E0502030303020204" pitchFamily="34" charset="0"/>
              </a:rPr>
              <a:t> (Esaú, </a:t>
            </a:r>
            <a:r>
              <a:rPr lang="es-ES" dirty="0" err="1">
                <a:latin typeface="Candara" panose="020E0502030303020204" pitchFamily="34" charset="0"/>
              </a:rPr>
              <a:t>Seir</a:t>
            </a:r>
            <a:r>
              <a:rPr lang="es-ES" dirty="0">
                <a:latin typeface="Candara" panose="020E0502030303020204" pitchFamily="34" charset="0"/>
              </a:rPr>
              <a:t>)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4–8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su ruta de sur a norte, la primera nación que encontrarían sería </a:t>
            </a:r>
            <a:r>
              <a:rPr lang="es-ES" dirty="0" err="1">
                <a:latin typeface="Candara" panose="020E0502030303020204" pitchFamily="34" charset="0"/>
              </a:rPr>
              <a:t>Edom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Israel </a:t>
            </a:r>
            <a:r>
              <a:rPr lang="es-ES" dirty="0">
                <a:latin typeface="Candara" panose="020E0502030303020204" pitchFamily="34" charset="0"/>
              </a:rPr>
              <a:t>no debía meterse con ellos porque su territorio no formaba parte de la tierra prometida.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Altísimo lo había dado a Esaú como herencia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5b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3074" name="Picture 2" descr="http://www.joetravelbg.com/images/offer_273/90a728c173db617c93c3793bd4b9a92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81" y="1828801"/>
            <a:ext cx="377662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08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  <a:cs typeface="Calibri" pitchFamily="34" charset="0"/>
              </a:rPr>
              <a:t>Trasfondo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n-US" dirty="0" err="1" smtClean="0">
                <a:latin typeface="Candara" pitchFamily="34" charset="0"/>
                <a:cs typeface="Calibri" pitchFamily="34" charset="0"/>
              </a:rPr>
              <a:t>Deuteronomio</a:t>
            </a:r>
            <a:r>
              <a:rPr lang="en-US" dirty="0" smtClean="0">
                <a:latin typeface="Candara" pitchFamily="34" charset="0"/>
                <a:cs typeface="Calibri" pitchFamily="34" charset="0"/>
              </a:rPr>
              <a:t> 3.12 al 4.49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 err="1">
                <a:latin typeface="Candara" panose="020E0502030303020204" pitchFamily="34" charset="0"/>
              </a:rPr>
              <a:t>Edom</a:t>
            </a:r>
            <a:r>
              <a:rPr lang="es-ES" dirty="0">
                <a:latin typeface="Candara" panose="020E0502030303020204" pitchFamily="34" charset="0"/>
              </a:rPr>
              <a:t> (Esaú, </a:t>
            </a:r>
            <a:r>
              <a:rPr lang="es-ES" dirty="0" err="1">
                <a:latin typeface="Candara" panose="020E0502030303020204" pitchFamily="34" charset="0"/>
              </a:rPr>
              <a:t>Seir</a:t>
            </a:r>
            <a:r>
              <a:rPr lang="es-ES" dirty="0">
                <a:latin typeface="Candara" panose="020E0502030303020204" pitchFamily="34" charset="0"/>
              </a:rPr>
              <a:t>)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4–8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su ruta de sur a norte, la primera nación que encontrarían sería </a:t>
            </a:r>
            <a:r>
              <a:rPr lang="es-ES" dirty="0" err="1">
                <a:latin typeface="Candara" panose="020E0502030303020204" pitchFamily="34" charset="0"/>
              </a:rPr>
              <a:t>Edom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Israel </a:t>
            </a:r>
            <a:r>
              <a:rPr lang="es-ES" dirty="0">
                <a:latin typeface="Candara" panose="020E0502030303020204" pitchFamily="34" charset="0"/>
              </a:rPr>
              <a:t>no debía meterse con ellos porque su territorio no formaba parte de la tierra prometida.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Altísimo lo había dado a Esaú como herencia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5b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8667" t="13431" r="1679" b="44986"/>
          <a:stretch/>
        </p:blipFill>
        <p:spPr>
          <a:xfrm>
            <a:off x="5232400" y="1828800"/>
            <a:ext cx="3911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224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97753</TotalTime>
  <Words>3921</Words>
  <Application>Microsoft Office PowerPoint</Application>
  <PresentationFormat>On-screen Show (4:3)</PresentationFormat>
  <Paragraphs>386</Paragraphs>
  <Slides>51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51</vt:i4>
      </vt:variant>
    </vt:vector>
  </HeadingPairs>
  <TitlesOfParts>
    <vt:vector size="62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Contexto</vt:lpstr>
      <vt:lpstr>Versículo Clave:</vt:lpstr>
      <vt:lpstr>Bosquejo de Estudio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Trasfondo a Deuteronomio 3.12 al 4.49</vt:lpstr>
      <vt:lpstr>Dios entrega las primeras tierras Deuteronomio 3.12-22</vt:lpstr>
      <vt:lpstr>Dios entrega las primeras tierras Deuteronomio 3.12-22</vt:lpstr>
      <vt:lpstr>Dios entrega las primeras tierras Deuteronomio 3.12-22</vt:lpstr>
      <vt:lpstr>Dios entrega las primeras tierras Deuteronomio 3.12-22</vt:lpstr>
      <vt:lpstr>Dios entrega las primeras tierras Deuteronomio 3.12-22</vt:lpstr>
      <vt:lpstr>Dios entrega las primeras tierras Deuteronomio 3.12-22</vt:lpstr>
      <vt:lpstr>Dios entrega las primeras tierras Deuteronomio 3.12-22</vt:lpstr>
      <vt:lpstr>Dios entrega las primeras tierras Deuteronomio 3.12-22</vt:lpstr>
      <vt:lpstr>Dios entrega las primeras tierras Deuteronomio 3.12-22</vt:lpstr>
      <vt:lpstr>Dios entrega las primeras tierras Deuteronomio 3.12-22</vt:lpstr>
      <vt:lpstr>Dios no le permite a Moisés entrar a Canaán  Deuteronomio 3.23-28</vt:lpstr>
      <vt:lpstr>Dios no le permite a Moisés entrar a Canaán  Deuteronomio 3.23-28</vt:lpstr>
      <vt:lpstr>Dios no le permite a Moisés entrar a Canaán  Deuteronomio 3.23-28</vt:lpstr>
      <vt:lpstr>Dios no le permite a Moisés entrar a Canaán  Deuteronomio 3.23-28</vt:lpstr>
      <vt:lpstr>Dios no le permite a Moisés entrar a Canaán  Deuteronomio 3.23-28</vt:lpstr>
      <vt:lpstr>Moisés exhorta al pueblo a obedecer  Deuteronomio 4.1-4</vt:lpstr>
      <vt:lpstr>Moisés exhorta al pueblo a obedecer  Deuteronomio 4.1-4</vt:lpstr>
      <vt:lpstr>Moisés exhorta al pueblo a obedecer  Deuteronomio 4.1-4</vt:lpstr>
      <vt:lpstr>Moisés exhorta al pueblo a obedecer  Deuteronomio 4.1-4</vt:lpstr>
      <vt:lpstr>Dios promete cuidar a su pueblo  Deuteronomio 4.29-31</vt:lpstr>
      <vt:lpstr>Dios promete cuidar a su pueblo  Deuteronomio 4.29-31</vt:lpstr>
      <vt:lpstr>Dios promete cuidar a su pueblo  Deuteronomio 4.29-31</vt:lpstr>
      <vt:lpstr>Dios promete cuidar a su pueblo  Deuteronomio 4.29-31</vt:lpstr>
      <vt:lpstr>Dios promete cuidar a su pueblo  Deuteronomio 4.29-31</vt:lpstr>
      <vt:lpstr>Dios promete cuidar a su pueblo  Deuteronomio 4.29-31</vt:lpstr>
      <vt:lpstr>Dios promete cuidar a su pueblo  Deuteronomio 4.29-31</vt:lpstr>
      <vt:lpstr>Dios promete cuidar a su pueblo  Deuteronomio 4.29-31</vt:lpstr>
      <vt:lpstr>Dios promete cuidar a su pueblo  Deuteronomio 4.29-31</vt:lpstr>
      <vt:lpstr>Dios promete cuidar a su pueblo  Deuteronomio 4.29-31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</dc:title>
  <dc:creator>Tito Ortega</dc:creator>
  <cp:lastModifiedBy>Ortega, Tito (ISB-GSO Inks &amp; Supplies Dev. Mgr.)</cp:lastModifiedBy>
  <cp:revision>9084</cp:revision>
  <cp:lastPrinted>2014-11-04T22:16:27Z</cp:lastPrinted>
  <dcterms:created xsi:type="dcterms:W3CDTF">2007-01-24T21:53:34Z</dcterms:created>
  <dcterms:modified xsi:type="dcterms:W3CDTF">2014-11-04T22:20:03Z</dcterms:modified>
</cp:coreProperties>
</file>