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1" r:id="rId2"/>
    <p:sldMasterId id="2147483693" r:id="rId3"/>
    <p:sldMasterId id="2147483703" r:id="rId4"/>
    <p:sldMasterId id="2147483815" r:id="rId5"/>
    <p:sldMasterId id="2147483819" r:id="rId6"/>
  </p:sldMasterIdLst>
  <p:notesMasterIdLst>
    <p:notesMasterId r:id="rId56"/>
  </p:notesMasterIdLst>
  <p:handoutMasterIdLst>
    <p:handoutMasterId r:id="rId57"/>
  </p:handoutMasterIdLst>
  <p:sldIdLst>
    <p:sldId id="2767" r:id="rId7"/>
    <p:sldId id="565" r:id="rId8"/>
    <p:sldId id="566" r:id="rId9"/>
    <p:sldId id="3416" r:id="rId10"/>
    <p:sldId id="3486" r:id="rId11"/>
    <p:sldId id="3686" r:id="rId12"/>
    <p:sldId id="3863" r:id="rId13"/>
    <p:sldId id="3864" r:id="rId14"/>
    <p:sldId id="3865" r:id="rId15"/>
    <p:sldId id="3898" r:id="rId16"/>
    <p:sldId id="3867" r:id="rId17"/>
    <p:sldId id="3868" r:id="rId18"/>
    <p:sldId id="3869" r:id="rId19"/>
    <p:sldId id="3870" r:id="rId20"/>
    <p:sldId id="3871" r:id="rId21"/>
    <p:sldId id="3872" r:id="rId22"/>
    <p:sldId id="3873" r:id="rId23"/>
    <p:sldId id="3874" r:id="rId24"/>
    <p:sldId id="3875" r:id="rId25"/>
    <p:sldId id="3876" r:id="rId26"/>
    <p:sldId id="3877" r:id="rId27"/>
    <p:sldId id="3878" r:id="rId28"/>
    <p:sldId id="3879" r:id="rId29"/>
    <p:sldId id="3880" r:id="rId30"/>
    <p:sldId id="3881" r:id="rId31"/>
    <p:sldId id="3882" r:id="rId32"/>
    <p:sldId id="3884" r:id="rId33"/>
    <p:sldId id="3885" r:id="rId34"/>
    <p:sldId id="3441" r:id="rId35"/>
    <p:sldId id="3442" r:id="rId36"/>
    <p:sldId id="3887" r:id="rId37"/>
    <p:sldId id="3888" r:id="rId38"/>
    <p:sldId id="3889" r:id="rId39"/>
    <p:sldId id="3890" r:id="rId40"/>
    <p:sldId id="3891" r:id="rId41"/>
    <p:sldId id="3318" r:id="rId42"/>
    <p:sldId id="3044" r:id="rId43"/>
    <p:sldId id="3892" r:id="rId44"/>
    <p:sldId id="3893" r:id="rId45"/>
    <p:sldId id="3894" r:id="rId46"/>
    <p:sldId id="3895" r:id="rId47"/>
    <p:sldId id="3896" r:id="rId48"/>
    <p:sldId id="3897" r:id="rId49"/>
    <p:sldId id="3612" r:id="rId50"/>
    <p:sldId id="3886" r:id="rId51"/>
    <p:sldId id="3780" r:id="rId52"/>
    <p:sldId id="1391" r:id="rId53"/>
    <p:sldId id="3484" r:id="rId54"/>
    <p:sldId id="627" r:id="rId55"/>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DA3"/>
    <a:srgbClr val="FE2602"/>
    <a:srgbClr val="848484"/>
    <a:srgbClr val="FF66FF"/>
    <a:srgbClr val="FFFF00"/>
    <a:srgbClr val="CC9900"/>
    <a:srgbClr val="99663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26" autoAdjust="0"/>
    <p:restoredTop sz="91182" autoAdjust="0"/>
  </p:normalViewPr>
  <p:slideViewPr>
    <p:cSldViewPr>
      <p:cViewPr varScale="1">
        <p:scale>
          <a:sx n="72" d="100"/>
          <a:sy n="72" d="100"/>
        </p:scale>
        <p:origin x="1068" y="72"/>
      </p:cViewPr>
      <p:guideLst>
        <p:guide orient="horz" pos="2160"/>
        <p:guide pos="2880"/>
      </p:guideLst>
    </p:cSldViewPr>
  </p:slideViewPr>
  <p:outlineViewPr>
    <p:cViewPr>
      <p:scale>
        <a:sx n="33" d="100"/>
        <a:sy n="33" d="100"/>
      </p:scale>
      <p:origin x="0" y="-47304"/>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12/1/2014</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prstClr val="black"/>
                </a:solidFill>
              </a:rPr>
              <a:pPr/>
              <a:t>1</a:t>
            </a:fld>
            <a:endParaRPr lang="en-US" smtClean="0">
              <a:solidFill>
                <a:prstClr val="black"/>
              </a:solidFill>
            </a:endParaRPr>
          </a:p>
        </p:txBody>
      </p:sp>
    </p:spTree>
    <p:extLst>
      <p:ext uri="{BB962C8B-B14F-4D97-AF65-F5344CB8AC3E}">
        <p14:creationId xmlns:p14="http://schemas.microsoft.com/office/powerpoint/2010/main" val="199191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7221859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17318529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27125246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23742257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35983963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24983037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35606150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8062404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36205657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3359176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32342347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7851950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37155873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3055416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38431086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40475949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19333267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9408926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8006333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3616978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6144656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34547743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27340279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15952436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13621207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25695648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38142210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17140007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22307053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2467362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3133632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34302068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18448134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42944305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6229550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23427694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18193706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42492583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47</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48</a:t>
            </a:fld>
            <a:endParaRPr lang="en-US" smtClean="0">
              <a:solidFill>
                <a:srgbClr val="000000"/>
              </a:solidFill>
            </a:endParaRPr>
          </a:p>
        </p:txBody>
      </p:sp>
    </p:spTree>
    <p:extLst>
      <p:ext uri="{BB962C8B-B14F-4D97-AF65-F5344CB8AC3E}">
        <p14:creationId xmlns:p14="http://schemas.microsoft.com/office/powerpoint/2010/main" val="32341305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49</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04239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1011495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696119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3139518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6011730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26524465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12/1/2014</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solidFill>
                <a:srgbClr val="000000"/>
              </a:solidFill>
            </a:endParaRPr>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solidFill>
                <a:srgbClr val="1C1C1C"/>
              </a:solidFill>
            </a:endParaRPr>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solidFill>
                <a:srgbClr val="1C1C1C"/>
              </a:solidFill>
            </a:endParaRPr>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solidFill>
                  <a:srgbClr val="1C1C1C"/>
                </a:solidFill>
              </a:rPr>
              <a:pPr/>
              <a:t>‹#›</a:t>
            </a:fld>
            <a:endParaRPr lang="en-US">
              <a:solidFill>
                <a:srgbClr val="1C1C1C"/>
              </a:solidFill>
            </a:endParaRPr>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extLst>
      <p:ext uri="{BB962C8B-B14F-4D97-AF65-F5344CB8AC3E}">
        <p14:creationId xmlns:p14="http://schemas.microsoft.com/office/powerpoint/2010/main" val="3613187546"/>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2425404"/>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8526455"/>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67156603"/>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9991159"/>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53786681"/>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152372"/>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11829747"/>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57902230"/>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4885467"/>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8266753"/>
      </p:ext>
    </p:extLst>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1817329"/>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6.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extLst>
      <p:ext uri="{BB962C8B-B14F-4D97-AF65-F5344CB8AC3E}">
        <p14:creationId xmlns:p14="http://schemas.microsoft.com/office/powerpoint/2010/main" val="1209248958"/>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5.wdp"/></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5.wdp"/></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6.wdp"/></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7.wdp"/></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7.wdp"/></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8.wdp"/></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9.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10.wdp"/></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11.wdp"/></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12.wdp"/></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13.wdp"/></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14.wdp"/></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15.wdp"/></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15.wdp"/></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15.wdp"/></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16.wdp"/></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17.wdp"/></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microsoft.com/office/2007/relationships/hdphoto" Target="../media/hdphoto18.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microsoft.com/office/2007/relationships/hdphoto" Target="../media/hdphoto19.wdp"/></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microsoft.com/office/2007/relationships/hdphoto" Target="../media/hdphoto1.wdp"/></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microsoft.com/office/2007/relationships/hdphoto" Target="../media/hdphoto1.wdp"/></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microsoft.com/office/2007/relationships/hdphoto" Target="../media/hdphoto1.wdp"/></Relationships>
</file>

<file path=ppt/slides/_rels/slide47.xml.rels><?xml version="1.0" encoding="UTF-8" standalone="yes"?>
<Relationships xmlns="http://schemas.openxmlformats.org/package/2006/relationships"><Relationship Id="rId3" Type="http://schemas.openxmlformats.org/officeDocument/2006/relationships/hyperlink" Target="http://www.dsmedia.org/resources/illustrations/sweet-publishing/deuteronomy" TargetMode="External"/><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microsoft.com/office/2007/relationships/hdphoto" Target="../media/hdphoto21.wdp"/><Relationship Id="rId5" Type="http://schemas.openxmlformats.org/officeDocument/2006/relationships/image" Target="../media/image26.png"/><Relationship Id="rId4" Type="http://schemas.microsoft.com/office/2007/relationships/hdphoto" Target="../media/hdphoto20.wdp"/></Relationships>
</file>

<file path=ppt/slides/_rels/slide4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9.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0" y="-16706"/>
            <a:ext cx="9144000" cy="6874706"/>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190500" y="0"/>
            <a:ext cx="8763000" cy="4285357"/>
          </a:xfrm>
          <a:solidFill>
            <a:schemeClr val="tx1">
              <a:alpha val="44000"/>
            </a:schemeClr>
          </a:solidFill>
          <a:ln/>
          <a:effectLst>
            <a:softEdge rad="127000"/>
          </a:effectLst>
        </p:spPr>
        <p:txBody>
          <a:bodyPr anchor="ctr"/>
          <a:lstStyle/>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Estudio 10: </a:t>
            </a:r>
            <a:endPar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Normas para la Buena Vecindad</a:t>
            </a:r>
            <a:endPar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Deuteronomio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22.13 </a:t>
            </a: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a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25.16) </a:t>
            </a:r>
            <a:endPar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 </a:t>
            </a: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de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diciembre </a:t>
            </a: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de 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rgbClr val="D5DDA3"/>
                </a:solidFill>
                <a:effectLst>
                  <a:outerShdw blurRad="38100" dist="38100" dir="2700000" algn="tl">
                    <a:srgbClr val="000000">
                      <a:alpha val="43137"/>
                    </a:srgbClr>
                  </a:outerShdw>
                </a:effectLst>
                <a:latin typeface="Candara" pitchFamily="34" charset="0"/>
              </a:rPr>
              <a:t>Iglesia Bíblica Bautista de </a:t>
            </a:r>
            <a:r>
              <a:rPr lang="es-PR" dirty="0" smtClean="0">
                <a:solidFill>
                  <a:srgbClr val="D5DDA3"/>
                </a:solidFill>
                <a:effectLst>
                  <a:outerShdw blurRad="38100" dist="38100" dir="2700000" algn="tl">
                    <a:srgbClr val="000000">
                      <a:alpha val="43137"/>
                    </a:srgbClr>
                  </a:outerShdw>
                </a:effectLst>
                <a:latin typeface="Candara" pitchFamily="34" charset="0"/>
              </a:rPr>
              <a:t>Aguadilla</a:t>
            </a:r>
            <a:endParaRPr lang="es-PR" dirty="0">
              <a:solidFill>
                <a:srgbClr val="D5DDA3"/>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D5DDA3"/>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D5DDA3"/>
                </a:solidFill>
                <a:effectLst>
                  <a:outerShdw blurRad="38100" dist="38100" dir="2700000" algn="tl">
                    <a:srgbClr val="000000">
                      <a:alpha val="43137"/>
                    </a:srgbClr>
                  </a:outerShdw>
                </a:effectLst>
                <a:latin typeface="Candara" pitchFamily="34" charset="0"/>
              </a:rPr>
              <a:t>®</a:t>
            </a:r>
            <a:endParaRPr lang="en-US" dirty="0">
              <a:solidFill>
                <a:srgbClr val="D5DDA3"/>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150979"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52400" y="4639012"/>
            <a:ext cx="8794751" cy="1323439"/>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p>
            <a:pPr algn="ctr">
              <a:spcBef>
                <a:spcPct val="20000"/>
              </a:spcBef>
              <a:buClr>
                <a:schemeClr val="folHlink"/>
              </a:buClr>
              <a:buSzPct val="60000"/>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3: Normas para el Pueblo de Dios</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Tree>
    <p:extLst>
      <p:ext uri="{BB962C8B-B14F-4D97-AF65-F5344CB8AC3E}">
        <p14:creationId xmlns:p14="http://schemas.microsoft.com/office/powerpoint/2010/main" val="315058891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violación </a:t>
            </a:r>
            <a:r>
              <a:rPr lang="es-PR" sz="4000" dirty="0">
                <a:solidFill>
                  <a:srgbClr val="FF0000"/>
                </a:solidFill>
                <a:latin typeface="Candara" pitchFamily="34" charset="0"/>
                <a:cs typeface="Calibri" pitchFamily="34" charset="0"/>
              </a:rPr>
              <a:t>Deuteronomio 22.22-30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76800" cy="4719638"/>
          </a:xfrm>
        </p:spPr>
        <p:txBody>
          <a:bodyPr>
            <a:normAutofit fontScale="92500" lnSpcReduction="20000"/>
          </a:bodyPr>
          <a:lstStyle/>
          <a:p>
            <a:r>
              <a:rPr lang="es-PR" dirty="0" smtClean="0"/>
              <a:t>La </a:t>
            </a:r>
            <a:r>
              <a:rPr lang="es-PR" dirty="0"/>
              <a:t>violación del matrimonio por medio del adulterio era prohibido por Dios </a:t>
            </a:r>
            <a:r>
              <a:rPr lang="es-PR" dirty="0" smtClean="0"/>
              <a:t>(</a:t>
            </a:r>
            <a:r>
              <a:rPr lang="es-PR" dirty="0" smtClean="0">
                <a:solidFill>
                  <a:srgbClr val="FF0000"/>
                </a:solidFill>
              </a:rPr>
              <a:t>Éxodo </a:t>
            </a:r>
            <a:r>
              <a:rPr lang="es-PR" dirty="0">
                <a:solidFill>
                  <a:srgbClr val="FF0000"/>
                </a:solidFill>
              </a:rPr>
              <a:t>20:14; </a:t>
            </a:r>
            <a:r>
              <a:rPr lang="es-PR" dirty="0" smtClean="0">
                <a:solidFill>
                  <a:srgbClr val="FF0000"/>
                </a:solidFill>
              </a:rPr>
              <a:t>Levítico </a:t>
            </a:r>
            <a:r>
              <a:rPr lang="es-PR" dirty="0">
                <a:solidFill>
                  <a:srgbClr val="FF0000"/>
                </a:solidFill>
              </a:rPr>
              <a:t>18:20; </a:t>
            </a:r>
            <a:r>
              <a:rPr lang="es-PR" dirty="0" smtClean="0">
                <a:solidFill>
                  <a:srgbClr val="FF0000"/>
                </a:solidFill>
              </a:rPr>
              <a:t>Deuteronomio </a:t>
            </a:r>
            <a:r>
              <a:rPr lang="es-PR" dirty="0">
                <a:solidFill>
                  <a:srgbClr val="FF0000"/>
                </a:solidFill>
              </a:rPr>
              <a:t>5:18</a:t>
            </a:r>
            <a:r>
              <a:rPr lang="es-PR" dirty="0"/>
              <a:t>). </a:t>
            </a:r>
            <a:endParaRPr lang="es-PR" dirty="0" smtClean="0"/>
          </a:p>
          <a:p>
            <a:r>
              <a:rPr lang="es-PR" dirty="0" smtClean="0"/>
              <a:t>Para </a:t>
            </a:r>
            <a:r>
              <a:rPr lang="es-PR" dirty="0"/>
              <a:t>que la acusación de adulterio fuera válida, la ley deuteronómica exigía que los adúlteros fueran sorprendidos en el acto de adulterio. </a:t>
            </a:r>
            <a:endParaRPr lang="es-PR" dirty="0" smtClean="0"/>
          </a:p>
        </p:txBody>
      </p:sp>
      <p:pic>
        <p:nvPicPr>
          <p:cNvPr id="8" name="Picture 7"/>
          <p:cNvPicPr>
            <a:picLocks noChangeAspect="1"/>
          </p:cNvPicPr>
          <p:nvPr/>
        </p:nvPicPr>
        <p:blipFill rotWithShape="1">
          <a:blip r:embed="rId3"/>
          <a:srcRect l="7258" t="3573" r="5542" b="12416"/>
          <a:stretch/>
        </p:blipFill>
        <p:spPr>
          <a:xfrm>
            <a:off x="5486400" y="2438400"/>
            <a:ext cx="3641035" cy="3072124"/>
          </a:xfrm>
          <a:prstGeom prst="rect">
            <a:avLst/>
          </a:prstGeom>
          <a:effectLst>
            <a:softEdge rad="63500"/>
          </a:effectLst>
        </p:spPr>
      </p:pic>
    </p:spTree>
    <p:extLst>
      <p:ext uri="{BB962C8B-B14F-4D97-AF65-F5344CB8AC3E}">
        <p14:creationId xmlns:p14="http://schemas.microsoft.com/office/powerpoint/2010/main" val="2292188114"/>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violación </a:t>
            </a:r>
            <a:r>
              <a:rPr lang="es-PR" sz="4000" dirty="0">
                <a:solidFill>
                  <a:srgbClr val="FF0000"/>
                </a:solidFill>
                <a:latin typeface="Candara" pitchFamily="34" charset="0"/>
                <a:cs typeface="Calibri" pitchFamily="34" charset="0"/>
              </a:rPr>
              <a:t>Deuteronomio 22.22-30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365750" cy="4719638"/>
          </a:xfrm>
        </p:spPr>
        <p:txBody>
          <a:bodyPr>
            <a:normAutofit fontScale="92500" lnSpcReduction="10000"/>
          </a:bodyPr>
          <a:lstStyle/>
          <a:p>
            <a:r>
              <a:rPr lang="es-PR" dirty="0" smtClean="0"/>
              <a:t>Según </a:t>
            </a:r>
            <a:r>
              <a:rPr lang="es-PR" dirty="0"/>
              <a:t>la ley, tanto el hombre como la mujer sorprendidos en el acto de adulterio eran castigados con la pena de muerte. </a:t>
            </a:r>
            <a:endParaRPr lang="es-PR" dirty="0" smtClean="0"/>
          </a:p>
          <a:p>
            <a:r>
              <a:rPr lang="es-PR" dirty="0" smtClean="0"/>
              <a:t>El </a:t>
            </a:r>
            <a:r>
              <a:rPr lang="es-PR" dirty="0"/>
              <a:t>texto no declara cómo se ejecutaba a los adúlteros. </a:t>
            </a:r>
            <a:endParaRPr lang="es-PR" dirty="0" smtClean="0"/>
          </a:p>
          <a:p>
            <a:r>
              <a:rPr lang="es-PR" dirty="0" smtClean="0"/>
              <a:t>Es </a:t>
            </a:r>
            <a:r>
              <a:rPr lang="es-PR" dirty="0"/>
              <a:t>probable que ellos eran apedreados hasta la muerte (vea </a:t>
            </a:r>
            <a:r>
              <a:rPr lang="es-PR" dirty="0">
                <a:solidFill>
                  <a:srgbClr val="FF0000"/>
                </a:solidFill>
              </a:rPr>
              <a:t>v. 24</a:t>
            </a:r>
            <a:r>
              <a:rPr lang="es-PR" dirty="0" smtClean="0"/>
              <a:t>).</a:t>
            </a:r>
            <a:endParaRPr lang="es-PR" dirty="0"/>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38131" r="22096" b="18568"/>
          <a:stretch/>
        </p:blipFill>
        <p:spPr>
          <a:xfrm>
            <a:off x="5714999" y="1828799"/>
            <a:ext cx="3429001" cy="5029201"/>
          </a:xfrm>
          <a:prstGeom prst="rect">
            <a:avLst/>
          </a:prstGeom>
        </p:spPr>
      </p:pic>
    </p:spTree>
    <p:extLst>
      <p:ext uri="{BB962C8B-B14F-4D97-AF65-F5344CB8AC3E}">
        <p14:creationId xmlns:p14="http://schemas.microsoft.com/office/powerpoint/2010/main" val="3258011345"/>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violación </a:t>
            </a:r>
            <a:r>
              <a:rPr lang="es-PR" sz="4000" dirty="0">
                <a:solidFill>
                  <a:srgbClr val="FF0000"/>
                </a:solidFill>
                <a:latin typeface="Candara" pitchFamily="34" charset="0"/>
                <a:cs typeface="Calibri" pitchFamily="34" charset="0"/>
              </a:rPr>
              <a:t>Deuteronomio 22.22-30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267200" cy="4719638"/>
          </a:xfrm>
        </p:spPr>
        <p:txBody>
          <a:bodyPr>
            <a:normAutofit fontScale="85000" lnSpcReduction="10000"/>
          </a:bodyPr>
          <a:lstStyle/>
          <a:p>
            <a:r>
              <a:rPr lang="es-PR" dirty="0"/>
              <a:t>La seducción de una mujer desposada, </a:t>
            </a:r>
            <a:r>
              <a:rPr lang="es-PR" dirty="0">
                <a:solidFill>
                  <a:srgbClr val="FF0000"/>
                </a:solidFill>
              </a:rPr>
              <a:t>22:23–27. </a:t>
            </a:r>
            <a:endParaRPr lang="es-PR" dirty="0" smtClean="0">
              <a:solidFill>
                <a:srgbClr val="FF0000"/>
              </a:solidFill>
            </a:endParaRPr>
          </a:p>
          <a:p>
            <a:r>
              <a:rPr lang="es-PR" dirty="0" smtClean="0"/>
              <a:t>En </a:t>
            </a:r>
            <a:r>
              <a:rPr lang="es-PR" dirty="0"/>
              <a:t>Israel el desposorio era un compromiso matrimonial en que una mujer era prometida a un hombre. </a:t>
            </a:r>
            <a:endParaRPr lang="es-PR" dirty="0" smtClean="0"/>
          </a:p>
          <a:p>
            <a:r>
              <a:rPr lang="es-PR" dirty="0" smtClean="0"/>
              <a:t>La </a:t>
            </a:r>
            <a:r>
              <a:rPr lang="es-PR" dirty="0"/>
              <a:t>mujer desposada tenía que mantenerse pura y fiel a su futuro marido. </a:t>
            </a:r>
            <a:endParaRPr lang="es-PR" dirty="0" smtClean="0"/>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8000"/>
                    </a14:imgEffect>
                    <a14:imgEffect>
                      <a14:brightnessContrast bright="3000"/>
                    </a14:imgEffect>
                  </a14:imgLayer>
                </a14:imgProps>
              </a:ext>
            </a:extLst>
          </a:blip>
          <a:stretch>
            <a:fillRect/>
          </a:stretch>
        </p:blipFill>
        <p:spPr>
          <a:xfrm>
            <a:off x="4546544" y="1828800"/>
            <a:ext cx="4597456" cy="3957638"/>
          </a:xfrm>
          <a:prstGeom prst="rect">
            <a:avLst/>
          </a:prstGeom>
        </p:spPr>
      </p:pic>
    </p:spTree>
    <p:extLst>
      <p:ext uri="{BB962C8B-B14F-4D97-AF65-F5344CB8AC3E}">
        <p14:creationId xmlns:p14="http://schemas.microsoft.com/office/powerpoint/2010/main" val="2604957862"/>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violación </a:t>
            </a:r>
            <a:r>
              <a:rPr lang="es-PR" sz="4000" dirty="0">
                <a:solidFill>
                  <a:srgbClr val="FF0000"/>
                </a:solidFill>
                <a:latin typeface="Candara" pitchFamily="34" charset="0"/>
                <a:cs typeface="Calibri" pitchFamily="34" charset="0"/>
              </a:rPr>
              <a:t>Deuteronomio 22.22-30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394144" cy="4719638"/>
          </a:xfrm>
        </p:spPr>
        <p:txBody>
          <a:bodyPr>
            <a:normAutofit fontScale="92500" lnSpcReduction="10000"/>
          </a:bodyPr>
          <a:lstStyle/>
          <a:p>
            <a:r>
              <a:rPr lang="es-PR" dirty="0" smtClean="0"/>
              <a:t>Ya </a:t>
            </a:r>
            <a:r>
              <a:rPr lang="es-PR" dirty="0"/>
              <a:t>que el desposorio era una relación permanente, la violación de esta relación era considerada adulterio. </a:t>
            </a:r>
            <a:endParaRPr lang="es-PR" dirty="0" smtClean="0"/>
          </a:p>
          <a:p>
            <a:r>
              <a:rPr lang="es-PR" dirty="0" smtClean="0"/>
              <a:t>El </a:t>
            </a:r>
            <a:r>
              <a:rPr lang="es-PR" dirty="0"/>
              <a:t>texto presenta dos casos diferentes de una mujer desposada que es seducida por un hombre</a:t>
            </a:r>
            <a:r>
              <a:rPr lang="es-PR" dirty="0" smtClean="0"/>
              <a:t>.</a:t>
            </a:r>
            <a:endParaRPr lang="es-PR" dirty="0"/>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28000"/>
                    </a14:imgEffect>
                    <a14:imgEffect>
                      <a14:brightnessContrast bright="3000"/>
                    </a14:imgEffect>
                  </a14:imgLayer>
                </a14:imgProps>
              </a:ext>
            </a:extLst>
          </a:blip>
          <a:stretch>
            <a:fillRect/>
          </a:stretch>
        </p:blipFill>
        <p:spPr>
          <a:xfrm>
            <a:off x="4546544" y="1828800"/>
            <a:ext cx="4597456" cy="3957638"/>
          </a:xfrm>
          <a:prstGeom prst="rect">
            <a:avLst/>
          </a:prstGeom>
        </p:spPr>
      </p:pic>
    </p:spTree>
    <p:extLst>
      <p:ext uri="{BB962C8B-B14F-4D97-AF65-F5344CB8AC3E}">
        <p14:creationId xmlns:p14="http://schemas.microsoft.com/office/powerpoint/2010/main" val="3353759043"/>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violación </a:t>
            </a:r>
            <a:r>
              <a:rPr lang="es-PR" sz="4000" dirty="0">
                <a:solidFill>
                  <a:srgbClr val="FF0000"/>
                </a:solidFill>
                <a:latin typeface="Candara" pitchFamily="34" charset="0"/>
                <a:cs typeface="Calibri" pitchFamily="34" charset="0"/>
              </a:rPr>
              <a:t>Deuteronomio 22.22-30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76800" cy="4719638"/>
          </a:xfrm>
        </p:spPr>
        <p:txBody>
          <a:bodyPr>
            <a:normAutofit fontScale="85000" lnSpcReduction="10000"/>
          </a:bodyPr>
          <a:lstStyle/>
          <a:p>
            <a:r>
              <a:rPr lang="es-PR" dirty="0"/>
              <a:t>El primer caso relata la situación de una mujer desposada que tuvo relación sexual con un hombre. </a:t>
            </a:r>
            <a:endParaRPr lang="es-PR" dirty="0" smtClean="0"/>
          </a:p>
          <a:p>
            <a:r>
              <a:rPr lang="es-PR" dirty="0" smtClean="0"/>
              <a:t>Si </a:t>
            </a:r>
            <a:r>
              <a:rPr lang="es-PR" dirty="0"/>
              <a:t>el acto ocurría en la ciudad (</a:t>
            </a:r>
            <a:r>
              <a:rPr lang="es-PR" dirty="0">
                <a:solidFill>
                  <a:srgbClr val="FF0000"/>
                </a:solidFill>
              </a:rPr>
              <a:t>v. 23</a:t>
            </a:r>
            <a:r>
              <a:rPr lang="es-PR" dirty="0"/>
              <a:t>), se presumía que la mujer había dado su consentimiento porque ella podía haber gritado pidiendo ayuda y así evitado el ataque. </a:t>
            </a:r>
            <a:endParaRPr lang="es-PR" dirty="0" smtClean="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r="45455"/>
          <a:stretch/>
        </p:blipFill>
        <p:spPr>
          <a:xfrm>
            <a:off x="5029200" y="1828800"/>
            <a:ext cx="4114800" cy="5029200"/>
          </a:xfrm>
          <a:prstGeom prst="rect">
            <a:avLst/>
          </a:prstGeom>
        </p:spPr>
      </p:pic>
    </p:spTree>
    <p:extLst>
      <p:ext uri="{BB962C8B-B14F-4D97-AF65-F5344CB8AC3E}">
        <p14:creationId xmlns:p14="http://schemas.microsoft.com/office/powerpoint/2010/main" val="668412179"/>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violación </a:t>
            </a:r>
            <a:r>
              <a:rPr lang="es-PR" sz="4000" dirty="0">
                <a:solidFill>
                  <a:srgbClr val="FF0000"/>
                </a:solidFill>
                <a:latin typeface="Candara" pitchFamily="34" charset="0"/>
                <a:cs typeface="Calibri" pitchFamily="34" charset="0"/>
              </a:rPr>
              <a:t>Deuteronomio 22.22-30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76800" cy="4719638"/>
          </a:xfrm>
        </p:spPr>
        <p:txBody>
          <a:bodyPr>
            <a:normAutofit fontScale="92500" lnSpcReduction="10000"/>
          </a:bodyPr>
          <a:lstStyle/>
          <a:p>
            <a:r>
              <a:rPr lang="es-PR" dirty="0" smtClean="0"/>
              <a:t>Por </a:t>
            </a:r>
            <a:r>
              <a:rPr lang="es-PR" dirty="0"/>
              <a:t>esta razón, el acto sexual era considerado un caso de adulterio y las dos personas debían ser apedreadas. </a:t>
            </a:r>
            <a:endParaRPr lang="es-PR" dirty="0" smtClean="0"/>
          </a:p>
          <a:p>
            <a:r>
              <a:rPr lang="es-PR" dirty="0" smtClean="0"/>
              <a:t>La </a:t>
            </a:r>
            <a:r>
              <a:rPr lang="es-PR" dirty="0"/>
              <a:t>severidad de la penalidad indica que la mujer desposada era considerada como la esposa de su futuro marido. </a:t>
            </a:r>
            <a:endParaRPr lang="es-PR" dirty="0" smtClean="0"/>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38131" r="22096" b="18568"/>
          <a:stretch/>
        </p:blipFill>
        <p:spPr>
          <a:xfrm>
            <a:off x="5714999" y="1828799"/>
            <a:ext cx="3429001" cy="5029201"/>
          </a:xfrm>
          <a:prstGeom prst="rect">
            <a:avLst/>
          </a:prstGeom>
        </p:spPr>
      </p:pic>
    </p:spTree>
    <p:extLst>
      <p:ext uri="{BB962C8B-B14F-4D97-AF65-F5344CB8AC3E}">
        <p14:creationId xmlns:p14="http://schemas.microsoft.com/office/powerpoint/2010/main" val="3946435951"/>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violación </a:t>
            </a:r>
            <a:r>
              <a:rPr lang="es-PR" sz="4000" dirty="0">
                <a:solidFill>
                  <a:srgbClr val="FF0000"/>
                </a:solidFill>
                <a:latin typeface="Candara" pitchFamily="34" charset="0"/>
                <a:cs typeface="Calibri" pitchFamily="34" charset="0"/>
              </a:rPr>
              <a:t>Deuteronomio 22.22-30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76800" cy="4719638"/>
          </a:xfrm>
        </p:spPr>
        <p:txBody>
          <a:bodyPr>
            <a:normAutofit fontScale="92500" lnSpcReduction="10000"/>
          </a:bodyPr>
          <a:lstStyle/>
          <a:p>
            <a:r>
              <a:rPr lang="es-PR" dirty="0" smtClean="0"/>
              <a:t>El </a:t>
            </a:r>
            <a:r>
              <a:rPr lang="es-PR" dirty="0"/>
              <a:t>segundo caso relata la situación de la mujer desposada que fue atacada en el campo y violada sexualmente. </a:t>
            </a:r>
            <a:endParaRPr lang="es-PR" dirty="0" smtClean="0"/>
          </a:p>
          <a:p>
            <a:r>
              <a:rPr lang="es-PR" dirty="0" smtClean="0"/>
              <a:t>En </a:t>
            </a:r>
            <a:r>
              <a:rPr lang="es-PR" dirty="0"/>
              <a:t>este caso, solamente el hombre era condenado a la muerte, porque él había forzado a la mujer y la violó sin su consentimiento. </a:t>
            </a:r>
            <a:endParaRPr lang="es-PR" dirty="0" smtClean="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r="38019"/>
          <a:stretch/>
        </p:blipFill>
        <p:spPr>
          <a:xfrm>
            <a:off x="4987828" y="1828800"/>
            <a:ext cx="4156172" cy="5029200"/>
          </a:xfrm>
          <a:prstGeom prst="rect">
            <a:avLst/>
          </a:prstGeom>
        </p:spPr>
      </p:pic>
    </p:spTree>
    <p:extLst>
      <p:ext uri="{BB962C8B-B14F-4D97-AF65-F5344CB8AC3E}">
        <p14:creationId xmlns:p14="http://schemas.microsoft.com/office/powerpoint/2010/main" val="3439372213"/>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violación </a:t>
            </a:r>
            <a:r>
              <a:rPr lang="es-PR" sz="4000" dirty="0">
                <a:solidFill>
                  <a:srgbClr val="FF0000"/>
                </a:solidFill>
                <a:latin typeface="Candara" pitchFamily="34" charset="0"/>
                <a:cs typeface="Calibri" pitchFamily="34" charset="0"/>
              </a:rPr>
              <a:t>Deuteronomio 22.22-30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76800" cy="4719638"/>
          </a:xfrm>
        </p:spPr>
        <p:txBody>
          <a:bodyPr>
            <a:normAutofit/>
          </a:bodyPr>
          <a:lstStyle/>
          <a:p>
            <a:r>
              <a:rPr lang="es-PR" dirty="0" smtClean="0"/>
              <a:t>En </a:t>
            </a:r>
            <a:r>
              <a:rPr lang="es-PR" dirty="0"/>
              <a:t>esta situación se presume que la mujer era inocente, que ella había gritado pidiendo ayuda y que nadie había oído su clamor</a:t>
            </a:r>
            <a:r>
              <a:rPr lang="es-PR" dirty="0" smtClean="0"/>
              <a:t>.</a:t>
            </a:r>
            <a:endParaRPr lang="es-PR" dirty="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r="38019"/>
          <a:stretch/>
        </p:blipFill>
        <p:spPr>
          <a:xfrm>
            <a:off x="4987828" y="1828800"/>
            <a:ext cx="4156172" cy="5029200"/>
          </a:xfrm>
          <a:prstGeom prst="rect">
            <a:avLst/>
          </a:prstGeom>
        </p:spPr>
      </p:pic>
    </p:spTree>
    <p:extLst>
      <p:ext uri="{BB962C8B-B14F-4D97-AF65-F5344CB8AC3E}">
        <p14:creationId xmlns:p14="http://schemas.microsoft.com/office/powerpoint/2010/main" val="224862664"/>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violación </a:t>
            </a:r>
            <a:r>
              <a:rPr lang="es-PR" sz="4000" dirty="0">
                <a:solidFill>
                  <a:srgbClr val="FF0000"/>
                </a:solidFill>
                <a:latin typeface="Candara" pitchFamily="34" charset="0"/>
                <a:cs typeface="Calibri" pitchFamily="34" charset="0"/>
              </a:rPr>
              <a:t>Deuteronomio 22.22-30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76800" cy="4719638"/>
          </a:xfrm>
        </p:spPr>
        <p:txBody>
          <a:bodyPr>
            <a:normAutofit/>
          </a:bodyPr>
          <a:lstStyle/>
          <a:p>
            <a:r>
              <a:rPr lang="es-PR" dirty="0"/>
              <a:t>Seducción de una virgen, </a:t>
            </a:r>
            <a:r>
              <a:rPr lang="es-PR" dirty="0">
                <a:solidFill>
                  <a:srgbClr val="FF0000"/>
                </a:solidFill>
              </a:rPr>
              <a:t>22:28–29. </a:t>
            </a:r>
            <a:endParaRPr lang="es-PR" dirty="0" smtClean="0">
              <a:solidFill>
                <a:srgbClr val="FF0000"/>
              </a:solidFill>
            </a:endParaRPr>
          </a:p>
          <a:p>
            <a:r>
              <a:rPr lang="es-PR" dirty="0" smtClean="0"/>
              <a:t>El </a:t>
            </a:r>
            <a:r>
              <a:rPr lang="es-PR" dirty="0"/>
              <a:t>legislador </a:t>
            </a:r>
            <a:r>
              <a:rPr lang="es-PR" dirty="0" err="1"/>
              <a:t>deuteronómico</a:t>
            </a:r>
            <a:r>
              <a:rPr lang="es-PR" dirty="0"/>
              <a:t> hace una distinción entre la seducción de una mujer desposada y de la mujer que no era. </a:t>
            </a:r>
            <a:endParaRPr lang="es-PR" dirty="0" smtClean="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colorTemperature colorTemp="5300"/>
                    </a14:imgEffect>
                    <a14:imgEffect>
                      <a14:brightnessContrast bright="5000" contrast="20000"/>
                    </a14:imgEffect>
                  </a14:imgLayer>
                </a14:imgProps>
              </a:ext>
            </a:extLst>
          </a:blip>
          <a:srcRect t="13726"/>
          <a:stretch/>
        </p:blipFill>
        <p:spPr>
          <a:xfrm>
            <a:off x="5257800" y="1828800"/>
            <a:ext cx="3886200" cy="5029200"/>
          </a:xfrm>
          <a:prstGeom prst="rect">
            <a:avLst/>
          </a:prstGeom>
        </p:spPr>
      </p:pic>
    </p:spTree>
    <p:extLst>
      <p:ext uri="{BB962C8B-B14F-4D97-AF65-F5344CB8AC3E}">
        <p14:creationId xmlns:p14="http://schemas.microsoft.com/office/powerpoint/2010/main" val="955845827"/>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violación </a:t>
            </a:r>
            <a:r>
              <a:rPr lang="es-PR" sz="4000" dirty="0">
                <a:solidFill>
                  <a:srgbClr val="FF0000"/>
                </a:solidFill>
                <a:latin typeface="Candara" pitchFamily="34" charset="0"/>
                <a:cs typeface="Calibri" pitchFamily="34" charset="0"/>
              </a:rPr>
              <a:t>Deuteronomio 22.22-30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76800" cy="4719638"/>
          </a:xfrm>
        </p:spPr>
        <p:txBody>
          <a:bodyPr>
            <a:normAutofit fontScale="85000" lnSpcReduction="10000"/>
          </a:bodyPr>
          <a:lstStyle/>
          <a:p>
            <a:r>
              <a:rPr lang="es-PR" dirty="0" smtClean="0"/>
              <a:t>Si </a:t>
            </a:r>
            <a:r>
              <a:rPr lang="es-PR" dirty="0"/>
              <a:t>una mujer virgen era forzada por un hombre a cometer un acto sexual, el hombre que había violado a la mujer virgen tenía que pagar el </a:t>
            </a:r>
            <a:r>
              <a:rPr lang="es-PR" i="1" dirty="0" err="1"/>
              <a:t>mohar</a:t>
            </a:r>
            <a:r>
              <a:rPr lang="es-PR" dirty="0"/>
              <a:t> y debía casarse con ella (</a:t>
            </a:r>
            <a:r>
              <a:rPr lang="es-PR" dirty="0">
                <a:solidFill>
                  <a:srgbClr val="FF0000"/>
                </a:solidFill>
              </a:rPr>
              <a:t>v. 29</a:t>
            </a:r>
            <a:r>
              <a:rPr lang="es-PR" dirty="0"/>
              <a:t>). </a:t>
            </a:r>
            <a:endParaRPr lang="es-PR" dirty="0" smtClean="0"/>
          </a:p>
          <a:p>
            <a:r>
              <a:rPr lang="es-PR" dirty="0" smtClean="0"/>
              <a:t>El </a:t>
            </a:r>
            <a:r>
              <a:rPr lang="es-PR" i="1" dirty="0" err="1"/>
              <a:t>mohar</a:t>
            </a:r>
            <a:r>
              <a:rPr lang="es-PR" dirty="0"/>
              <a:t> era el dinero que </a:t>
            </a:r>
            <a:r>
              <a:rPr lang="es-PR" dirty="0" smtClean="0"/>
              <a:t>el novio </a:t>
            </a:r>
            <a:r>
              <a:rPr lang="es-PR" dirty="0"/>
              <a:t>tenía que dar a su futuro suegro como compensación por su hija</a:t>
            </a:r>
            <a:r>
              <a:rPr lang="es-PR" dirty="0" smtClean="0"/>
              <a:t>.</a:t>
            </a:r>
            <a:endParaRPr lang="es-PR" dirty="0"/>
          </a:p>
        </p:txBody>
      </p:sp>
      <p:pic>
        <p:nvPicPr>
          <p:cNvPr id="2" name="Picture 1"/>
          <p:cNvPicPr>
            <a:picLocks noChangeAspect="1"/>
          </p:cNvPicPr>
          <p:nvPr/>
        </p:nvPicPr>
        <p:blipFill>
          <a:blip r:embed="rId3" cstate="screen">
            <a:extLst>
              <a:ext uri="{BEBA8EAE-BF5A-486C-A8C5-ECC9F3942E4B}">
                <a14:imgProps xmlns:a14="http://schemas.microsoft.com/office/drawing/2010/main">
                  <a14:imgLayer r:embed="rId4">
                    <a14:imgEffect>
                      <a14:backgroundRemoval t="184" b="100000" l="0" r="100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4697901" y="2055019"/>
            <a:ext cx="3614601" cy="4572000"/>
          </a:xfrm>
          <a:prstGeom prst="rect">
            <a:avLst/>
          </a:prstGeom>
        </p:spPr>
      </p:pic>
    </p:spTree>
    <p:extLst>
      <p:ext uri="{BB962C8B-B14F-4D97-AF65-F5344CB8AC3E}">
        <p14:creationId xmlns:p14="http://schemas.microsoft.com/office/powerpoint/2010/main" val="4208312020"/>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280086" y="1866900"/>
            <a:ext cx="6737351" cy="685800"/>
          </a:xfrm>
        </p:spPr>
        <p:txBody>
          <a:bodyPr/>
          <a:lstStyle/>
          <a:p>
            <a:r>
              <a:rPr lang="es-PR" sz="4000" dirty="0" smtClean="0">
                <a:latin typeface="Candara" pitchFamily="34" charset="0"/>
                <a:cs typeface="Calibri" pitchFamily="34" charset="0"/>
              </a:rPr>
              <a:t>Deuteronomio </a:t>
            </a:r>
            <a:r>
              <a:rPr lang="es-PR" sz="4000" dirty="0">
                <a:solidFill>
                  <a:srgbClr val="FF0000"/>
                </a:solidFill>
                <a:latin typeface="Candara" pitchFamily="34" charset="0"/>
                <a:cs typeface="Calibri" pitchFamily="34" charset="0"/>
              </a:rPr>
              <a:t>22.13 a 25.16</a:t>
            </a:r>
            <a:endParaRPr lang="es-PR" sz="3600" noProof="0" dirty="0" smtClean="0">
              <a:solidFill>
                <a:srgbClr val="FF0000"/>
              </a:solidFill>
              <a:latin typeface="Candara" pitchFamily="34" charset="0"/>
              <a:cs typeface="Calibri" pitchFamily="34" charset="0"/>
            </a:endParaRPr>
          </a:p>
        </p:txBody>
      </p:sp>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418" t="3046" r="2441" b="36647"/>
          <a:stretch/>
        </p:blipFill>
        <p:spPr>
          <a:xfrm>
            <a:off x="0" y="2552700"/>
            <a:ext cx="9175127" cy="4305300"/>
          </a:xfrm>
          <a:prstGeom prst="rect">
            <a:avLst/>
          </a:prstGeom>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violación </a:t>
            </a:r>
            <a:r>
              <a:rPr lang="es-PR" sz="4000" dirty="0">
                <a:solidFill>
                  <a:srgbClr val="FF0000"/>
                </a:solidFill>
                <a:latin typeface="Candara" pitchFamily="34" charset="0"/>
                <a:cs typeface="Calibri" pitchFamily="34" charset="0"/>
              </a:rPr>
              <a:t>Deuteronomio 22.22-30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76800" cy="4719638"/>
          </a:xfrm>
        </p:spPr>
        <p:txBody>
          <a:bodyPr>
            <a:normAutofit/>
          </a:bodyPr>
          <a:lstStyle/>
          <a:p>
            <a:r>
              <a:rPr lang="es-PR" dirty="0" smtClean="0"/>
              <a:t>La </a:t>
            </a:r>
            <a:r>
              <a:rPr lang="es-PR" dirty="0"/>
              <a:t>ley deuteronómica es una revisión de la ley que aparece en </a:t>
            </a:r>
            <a:r>
              <a:rPr lang="es-PR" dirty="0" smtClean="0">
                <a:solidFill>
                  <a:srgbClr val="FF0000"/>
                </a:solidFill>
              </a:rPr>
              <a:t>Éxodo </a:t>
            </a:r>
            <a:r>
              <a:rPr lang="es-PR" dirty="0">
                <a:solidFill>
                  <a:srgbClr val="FF0000"/>
                </a:solidFill>
              </a:rPr>
              <a:t>20:16. </a:t>
            </a:r>
            <a:endParaRPr lang="es-PR" dirty="0" smtClean="0">
              <a:solidFill>
                <a:srgbClr val="FF0000"/>
              </a:solidFill>
            </a:endParaRPr>
          </a:p>
          <a:p>
            <a:r>
              <a:rPr lang="es-PR" dirty="0" smtClean="0"/>
              <a:t>El </a:t>
            </a:r>
            <a:r>
              <a:rPr lang="es-PR" dirty="0"/>
              <a:t>deuteronomista añade una restricción a la ley en el libro de </a:t>
            </a:r>
            <a:r>
              <a:rPr lang="es-PR" dirty="0" smtClean="0"/>
              <a:t>Éxodo. </a:t>
            </a:r>
          </a:p>
        </p:txBody>
      </p:sp>
      <p:sp>
        <p:nvSpPr>
          <p:cNvPr id="2" name="Rectangle 1"/>
          <p:cNvSpPr/>
          <p:nvPr/>
        </p:nvSpPr>
        <p:spPr>
          <a:xfrm>
            <a:off x="5275607" y="2302163"/>
            <a:ext cx="3868393" cy="3277820"/>
          </a:xfrm>
          <a:prstGeom prst="rect">
            <a:avLst/>
          </a:prstGeom>
        </p:spPr>
        <p:txBody>
          <a:bodyPr wrap="square">
            <a:spAutoFit/>
          </a:bodyPr>
          <a:lstStyle/>
          <a:p>
            <a:pPr marL="0" marR="0">
              <a:lnSpc>
                <a:spcPct val="115000"/>
              </a:lnSpc>
              <a:spcBef>
                <a:spcPts val="0"/>
              </a:spcBef>
              <a:spcAft>
                <a:spcPts val="1000"/>
              </a:spcAft>
            </a:pPr>
            <a:r>
              <a:rPr lang="es-PR" sz="3600" dirty="0">
                <a:latin typeface="Calibri" panose="020F0502020204030204" pitchFamily="34" charset="0"/>
              </a:rPr>
              <a:t>“</a:t>
            </a:r>
            <a:r>
              <a:rPr lang="es-PR" sz="3600" i="1" dirty="0">
                <a:latin typeface="Calibri" panose="020F0502020204030204" pitchFamily="34" charset="0"/>
              </a:rPr>
              <a:t>No hablarás contra tu prójimo falso testimonio.</a:t>
            </a:r>
            <a:r>
              <a:rPr lang="es-PR" sz="3600" dirty="0">
                <a:latin typeface="Calibri" panose="020F0502020204030204" pitchFamily="34" charset="0"/>
              </a:rPr>
              <a:t>” </a:t>
            </a:r>
            <a:r>
              <a:rPr lang="es-PR" sz="3600" dirty="0">
                <a:solidFill>
                  <a:srgbClr val="FF0000"/>
                </a:solidFill>
                <a:latin typeface="Calibri" panose="020F0502020204030204" pitchFamily="34" charset="0"/>
              </a:rPr>
              <a:t>(Éxodo 20.16, RVR60) </a:t>
            </a:r>
            <a:endParaRPr lang="es-PR" sz="3600" dirty="0">
              <a:solidFill>
                <a:srgbClr val="FF0000"/>
              </a:solidFill>
              <a:effectLst/>
              <a:latin typeface="Calibri" panose="020F0502020204030204" pitchFamily="34" charset="0"/>
            </a:endParaRPr>
          </a:p>
        </p:txBody>
      </p:sp>
    </p:spTree>
    <p:extLst>
      <p:ext uri="{BB962C8B-B14F-4D97-AF65-F5344CB8AC3E}">
        <p14:creationId xmlns:p14="http://schemas.microsoft.com/office/powerpoint/2010/main" val="3823475410"/>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violación </a:t>
            </a:r>
            <a:r>
              <a:rPr lang="es-PR" sz="4000" dirty="0">
                <a:solidFill>
                  <a:srgbClr val="FF0000"/>
                </a:solidFill>
                <a:latin typeface="Candara" pitchFamily="34" charset="0"/>
                <a:cs typeface="Calibri" pitchFamily="34" charset="0"/>
              </a:rPr>
              <a:t>Deuteronomio 22.22-30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76800" cy="4719638"/>
          </a:xfrm>
        </p:spPr>
        <p:txBody>
          <a:bodyPr>
            <a:normAutofit fontScale="92500" lnSpcReduction="10000"/>
          </a:bodyPr>
          <a:lstStyle/>
          <a:p>
            <a:r>
              <a:rPr lang="es-PR" dirty="0" smtClean="0"/>
              <a:t>La </a:t>
            </a:r>
            <a:r>
              <a:rPr lang="es-PR" dirty="0"/>
              <a:t>ley deuteronómica especifica que después del matrimonio, el esposo no podía divorciarse de su esposa durante toda su vida. </a:t>
            </a:r>
            <a:endParaRPr lang="es-PR" dirty="0" smtClean="0"/>
          </a:p>
          <a:p>
            <a:r>
              <a:rPr lang="es-PR" dirty="0" smtClean="0"/>
              <a:t>El </a:t>
            </a:r>
            <a:r>
              <a:rPr lang="es-PR" dirty="0"/>
              <a:t>propósito de la revisión de la ley era para impedir que el hombre pagara su multa sin casarse con la mujer violada</a:t>
            </a:r>
            <a:r>
              <a:rPr lang="es-PR" dirty="0" smtClean="0"/>
              <a:t>.</a:t>
            </a:r>
            <a:endParaRPr lang="es-PR" dirty="0"/>
          </a:p>
        </p:txBody>
      </p:sp>
      <p:pic>
        <p:nvPicPr>
          <p:cNvPr id="8" name="Picture 7"/>
          <p:cNvPicPr>
            <a:picLocks noChangeAspect="1"/>
          </p:cNvPicPr>
          <p:nvPr/>
        </p:nvPicPr>
        <p:blipFill rotWithShape="1">
          <a:blip r:embed="rId3"/>
          <a:srcRect l="7258" t="3573" r="5542" b="12416"/>
          <a:stretch/>
        </p:blipFill>
        <p:spPr>
          <a:xfrm>
            <a:off x="5486400" y="2438400"/>
            <a:ext cx="3641035" cy="3072124"/>
          </a:xfrm>
          <a:prstGeom prst="rect">
            <a:avLst/>
          </a:prstGeom>
          <a:effectLst>
            <a:softEdge rad="63500"/>
          </a:effectLst>
        </p:spPr>
      </p:pic>
    </p:spTree>
    <p:extLst>
      <p:ext uri="{BB962C8B-B14F-4D97-AF65-F5344CB8AC3E}">
        <p14:creationId xmlns:p14="http://schemas.microsoft.com/office/powerpoint/2010/main" val="2827159064"/>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violación </a:t>
            </a:r>
            <a:r>
              <a:rPr lang="es-PR" sz="4000" dirty="0">
                <a:solidFill>
                  <a:srgbClr val="FF0000"/>
                </a:solidFill>
                <a:latin typeface="Candara" pitchFamily="34" charset="0"/>
                <a:cs typeface="Calibri" pitchFamily="34" charset="0"/>
              </a:rPr>
              <a:t>Deuteronomio 22.22-30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76800" cy="4719638"/>
          </a:xfrm>
        </p:spPr>
        <p:txBody>
          <a:bodyPr>
            <a:normAutofit fontScale="92500" lnSpcReduction="10000"/>
          </a:bodyPr>
          <a:lstStyle/>
          <a:p>
            <a:r>
              <a:rPr lang="es-PR" dirty="0"/>
              <a:t>Sexo con la madrastra, </a:t>
            </a:r>
            <a:r>
              <a:rPr lang="es-PR" dirty="0">
                <a:solidFill>
                  <a:srgbClr val="FF0000"/>
                </a:solidFill>
              </a:rPr>
              <a:t>22:30. </a:t>
            </a:r>
            <a:endParaRPr lang="es-PR" dirty="0" smtClean="0">
              <a:solidFill>
                <a:srgbClr val="FF0000"/>
              </a:solidFill>
            </a:endParaRPr>
          </a:p>
          <a:p>
            <a:r>
              <a:rPr lang="es-PR" dirty="0" smtClean="0"/>
              <a:t>Esta </a:t>
            </a:r>
            <a:r>
              <a:rPr lang="es-PR" dirty="0"/>
              <a:t>ley prohibía la relación sexual de un hombre con la mujer de su padre</a:t>
            </a:r>
            <a:r>
              <a:rPr lang="es-PR" dirty="0" smtClean="0"/>
              <a:t>.</a:t>
            </a:r>
          </a:p>
          <a:p>
            <a:r>
              <a:rPr lang="es-PR" dirty="0"/>
              <a:t>La ley israelita prohibía relaciones incestuosas (</a:t>
            </a:r>
            <a:r>
              <a:rPr lang="es-PR" dirty="0" smtClean="0">
                <a:solidFill>
                  <a:srgbClr val="FF0000"/>
                </a:solidFill>
              </a:rPr>
              <a:t>Levítico </a:t>
            </a:r>
            <a:r>
              <a:rPr lang="es-PR" dirty="0">
                <a:solidFill>
                  <a:srgbClr val="FF0000"/>
                </a:solidFill>
              </a:rPr>
              <a:t>18; </a:t>
            </a:r>
            <a:r>
              <a:rPr lang="es-PR" dirty="0" smtClean="0">
                <a:solidFill>
                  <a:srgbClr val="FF0000"/>
                </a:solidFill>
              </a:rPr>
              <a:t>Deuteronomio </a:t>
            </a:r>
            <a:r>
              <a:rPr lang="es-PR" dirty="0">
                <a:solidFill>
                  <a:srgbClr val="FF0000"/>
                </a:solidFill>
              </a:rPr>
              <a:t>27:20–23</a:t>
            </a:r>
            <a:r>
              <a:rPr lang="es-PR" dirty="0"/>
              <a:t>). </a:t>
            </a:r>
            <a:endParaRPr lang="es-PR" dirty="0" smtClean="0"/>
          </a:p>
        </p:txBody>
      </p:sp>
      <p:sp>
        <p:nvSpPr>
          <p:cNvPr id="2" name="Rectangle 1"/>
          <p:cNvSpPr/>
          <p:nvPr/>
        </p:nvSpPr>
        <p:spPr>
          <a:xfrm>
            <a:off x="5029200" y="1981200"/>
            <a:ext cx="4038600" cy="4155625"/>
          </a:xfrm>
          <a:prstGeom prst="rect">
            <a:avLst/>
          </a:prstGeom>
        </p:spPr>
        <p:txBody>
          <a:bodyPr wrap="square">
            <a:spAutoFit/>
          </a:bodyPr>
          <a:lstStyle/>
          <a:p>
            <a:pPr marL="0" marR="0">
              <a:lnSpc>
                <a:spcPct val="115000"/>
              </a:lnSpc>
              <a:spcBef>
                <a:spcPts val="0"/>
              </a:spcBef>
              <a:spcAft>
                <a:spcPts val="1000"/>
              </a:spcAft>
            </a:pPr>
            <a:r>
              <a:rPr lang="es-PR" sz="2800" dirty="0">
                <a:latin typeface="Calibri" panose="020F0502020204030204" pitchFamily="34" charset="0"/>
              </a:rPr>
              <a:t>“</a:t>
            </a:r>
            <a:r>
              <a:rPr lang="es-PR" sz="2800" i="1" dirty="0">
                <a:latin typeface="Calibri" panose="020F0502020204030204" pitchFamily="34" charset="0"/>
              </a:rPr>
              <a:t>De cierto se oye que hay entre vosotros fornicación, y tal fornicación cual ni aun se nombra entre los gentiles; tanto que alguno tiene la mujer de su padre.</a:t>
            </a:r>
            <a:r>
              <a:rPr lang="es-PR" sz="2800" dirty="0">
                <a:latin typeface="Calibri" panose="020F0502020204030204" pitchFamily="34" charset="0"/>
              </a:rPr>
              <a:t>” </a:t>
            </a:r>
            <a:endParaRPr lang="es-PR" sz="2800" dirty="0" smtClean="0">
              <a:latin typeface="Calibri" panose="020F0502020204030204" pitchFamily="34" charset="0"/>
            </a:endParaRPr>
          </a:p>
          <a:p>
            <a:pPr marL="0" marR="0">
              <a:lnSpc>
                <a:spcPct val="115000"/>
              </a:lnSpc>
              <a:spcBef>
                <a:spcPts val="0"/>
              </a:spcBef>
              <a:spcAft>
                <a:spcPts val="1000"/>
              </a:spcAft>
            </a:pPr>
            <a:r>
              <a:rPr lang="es-PR" sz="2800" dirty="0" smtClean="0">
                <a:solidFill>
                  <a:srgbClr val="FF0000"/>
                </a:solidFill>
                <a:latin typeface="Calibri" panose="020F0502020204030204" pitchFamily="34" charset="0"/>
              </a:rPr>
              <a:t>(</a:t>
            </a:r>
            <a:r>
              <a:rPr lang="es-PR" sz="2800" dirty="0">
                <a:solidFill>
                  <a:srgbClr val="FF0000"/>
                </a:solidFill>
                <a:latin typeface="Calibri" panose="020F0502020204030204" pitchFamily="34" charset="0"/>
              </a:rPr>
              <a:t>1 Corintios 5.1, RVR60) </a:t>
            </a:r>
            <a:endParaRPr lang="es-PR" sz="2800" dirty="0">
              <a:solidFill>
                <a:srgbClr val="FF0000"/>
              </a:solidFill>
              <a:effectLst/>
              <a:latin typeface="Calibri" panose="020F0502020204030204" pitchFamily="34" charset="0"/>
            </a:endParaRPr>
          </a:p>
        </p:txBody>
      </p:sp>
    </p:spTree>
    <p:extLst>
      <p:ext uri="{BB962C8B-B14F-4D97-AF65-F5344CB8AC3E}">
        <p14:creationId xmlns:p14="http://schemas.microsoft.com/office/powerpoint/2010/main" val="1489075374"/>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violación </a:t>
            </a:r>
            <a:r>
              <a:rPr lang="es-PR" sz="4000" dirty="0">
                <a:solidFill>
                  <a:srgbClr val="FF0000"/>
                </a:solidFill>
                <a:latin typeface="Candara" pitchFamily="34" charset="0"/>
                <a:cs typeface="Calibri" pitchFamily="34" charset="0"/>
              </a:rPr>
              <a:t>Deuteronomio 22.22-30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76800" cy="4719638"/>
          </a:xfrm>
        </p:spPr>
        <p:txBody>
          <a:bodyPr>
            <a:normAutofit fontScale="92500"/>
          </a:bodyPr>
          <a:lstStyle/>
          <a:p>
            <a:r>
              <a:rPr lang="es-PR" dirty="0" smtClean="0"/>
              <a:t>En </a:t>
            </a:r>
            <a:r>
              <a:rPr lang="es-PR" dirty="0"/>
              <a:t>una sociedad donde la poligamia era común, esto significaba que la ley no hablaba propiamente de la relación sexual de un hombre con su madre, sino de la relación de un hombre con una de las concubinas de su padre. </a:t>
            </a:r>
            <a:endParaRPr lang="es-PR" dirty="0" smtClean="0"/>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10000" contrast="13000"/>
                    </a14:imgEffect>
                  </a14:imgLayer>
                </a14:imgProps>
              </a:ext>
            </a:extLst>
          </a:blip>
          <a:stretch>
            <a:fillRect/>
          </a:stretch>
        </p:blipFill>
        <p:spPr>
          <a:xfrm>
            <a:off x="5361630" y="1828800"/>
            <a:ext cx="3795622" cy="5029200"/>
          </a:xfrm>
          <a:prstGeom prst="rect">
            <a:avLst/>
          </a:prstGeom>
        </p:spPr>
      </p:pic>
    </p:spTree>
    <p:extLst>
      <p:ext uri="{BB962C8B-B14F-4D97-AF65-F5344CB8AC3E}">
        <p14:creationId xmlns:p14="http://schemas.microsoft.com/office/powerpoint/2010/main" val="1676510481"/>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violación </a:t>
            </a:r>
            <a:r>
              <a:rPr lang="es-PR" sz="4000" dirty="0">
                <a:solidFill>
                  <a:srgbClr val="FF0000"/>
                </a:solidFill>
                <a:latin typeface="Candara" pitchFamily="34" charset="0"/>
                <a:cs typeface="Calibri" pitchFamily="34" charset="0"/>
              </a:rPr>
              <a:t>Deuteronomio 22.22-30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76800" cy="4719638"/>
          </a:xfrm>
        </p:spPr>
        <p:txBody>
          <a:bodyPr>
            <a:normAutofit/>
          </a:bodyPr>
          <a:lstStyle/>
          <a:p>
            <a:r>
              <a:rPr lang="es-PR" dirty="0" smtClean="0"/>
              <a:t>La </a:t>
            </a:r>
            <a:r>
              <a:rPr lang="es-PR" dirty="0"/>
              <a:t>expresión descubrirá el manto del padre (</a:t>
            </a:r>
            <a:r>
              <a:rPr lang="es-PR" dirty="0">
                <a:solidFill>
                  <a:srgbClr val="FF0000"/>
                </a:solidFill>
              </a:rPr>
              <a:t>v. 30</a:t>
            </a:r>
            <a:r>
              <a:rPr lang="es-PR" dirty="0"/>
              <a:t>) es un eufemismo usado para describir una violación de los derechos matrimoniales y sexuales de una persona (</a:t>
            </a:r>
            <a:r>
              <a:rPr lang="es-PR" dirty="0">
                <a:solidFill>
                  <a:srgbClr val="FF0000"/>
                </a:solidFill>
              </a:rPr>
              <a:t>Rut 3:9; </a:t>
            </a:r>
            <a:r>
              <a:rPr lang="es-PR" dirty="0" smtClean="0">
                <a:solidFill>
                  <a:srgbClr val="FF0000"/>
                </a:solidFill>
              </a:rPr>
              <a:t>Ezequiel 16:8</a:t>
            </a:r>
            <a:r>
              <a:rPr lang="es-PR" dirty="0" smtClean="0"/>
              <a:t>). </a:t>
            </a:r>
          </a:p>
        </p:txBody>
      </p:sp>
      <p:pic>
        <p:nvPicPr>
          <p:cNvPr id="8" name="Picture 7"/>
          <p:cNvPicPr>
            <a:picLocks noChangeAspect="1"/>
          </p:cNvPicPr>
          <p:nvPr/>
        </p:nvPicPr>
        <p:blipFill rotWithShape="1">
          <a:blip r:embed="rId3"/>
          <a:srcRect l="7258" t="3573" r="5542" b="12416"/>
          <a:stretch/>
        </p:blipFill>
        <p:spPr>
          <a:xfrm>
            <a:off x="5486400" y="2438400"/>
            <a:ext cx="3641035" cy="3072124"/>
          </a:xfrm>
          <a:prstGeom prst="rect">
            <a:avLst/>
          </a:prstGeom>
          <a:effectLst>
            <a:softEdge rad="63500"/>
          </a:effectLst>
        </p:spPr>
      </p:pic>
    </p:spTree>
    <p:extLst>
      <p:ext uri="{BB962C8B-B14F-4D97-AF65-F5344CB8AC3E}">
        <p14:creationId xmlns:p14="http://schemas.microsoft.com/office/powerpoint/2010/main" val="4123303178"/>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violación </a:t>
            </a:r>
            <a:r>
              <a:rPr lang="es-PR" sz="4000" dirty="0">
                <a:solidFill>
                  <a:srgbClr val="FF0000"/>
                </a:solidFill>
                <a:latin typeface="Candara" pitchFamily="34" charset="0"/>
                <a:cs typeface="Calibri" pitchFamily="34" charset="0"/>
              </a:rPr>
              <a:t>Deuteronomio 22.22-30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10000"/>
          </a:bodyPr>
          <a:lstStyle/>
          <a:p>
            <a:r>
              <a:rPr lang="es-PR" dirty="0" smtClean="0"/>
              <a:t>La </a:t>
            </a:r>
            <a:r>
              <a:rPr lang="es-PR" dirty="0"/>
              <a:t>conducta piadosa de cada israelita debía ser manifestada en su vida diaria, en su manera de vestir, de vivir y de trabajar. </a:t>
            </a:r>
            <a:endParaRPr lang="es-PR" dirty="0" smtClean="0"/>
          </a:p>
          <a:p>
            <a:r>
              <a:rPr lang="es-PR" dirty="0" smtClean="0"/>
              <a:t>Las </a:t>
            </a:r>
            <a:r>
              <a:rPr lang="es-PR" dirty="0"/>
              <a:t>siete leyes presentadas en los </a:t>
            </a:r>
            <a:r>
              <a:rPr lang="es-PR" dirty="0">
                <a:solidFill>
                  <a:srgbClr val="FF0000"/>
                </a:solidFill>
              </a:rPr>
              <a:t>vv. 5–12 </a:t>
            </a:r>
            <a:r>
              <a:rPr lang="es-PR" dirty="0"/>
              <a:t>se aplican a diferentes aspectos de la vida diaria de un israelita. </a:t>
            </a: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backgroundRemoval t="4430" b="95114" l="3467" r="97412"/>
                    </a14:imgEffect>
                    <a14:imgEffect>
                      <a14:sharpenSoften amount="25000"/>
                    </a14:imgEffect>
                  </a14:imgLayer>
                </a14:imgProps>
              </a:ext>
            </a:extLst>
          </a:blip>
          <a:stretch>
            <a:fillRect/>
          </a:stretch>
        </p:blipFill>
        <p:spPr>
          <a:xfrm>
            <a:off x="4070560" y="1828800"/>
            <a:ext cx="5202326" cy="3899204"/>
          </a:xfrm>
          <a:prstGeom prst="rect">
            <a:avLst/>
          </a:prstGeom>
        </p:spPr>
      </p:pic>
    </p:spTree>
    <p:extLst>
      <p:ext uri="{BB962C8B-B14F-4D97-AF65-F5344CB8AC3E}">
        <p14:creationId xmlns:p14="http://schemas.microsoft.com/office/powerpoint/2010/main" val="3292116319"/>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violación </a:t>
            </a:r>
            <a:r>
              <a:rPr lang="es-PR" sz="4000" dirty="0">
                <a:solidFill>
                  <a:srgbClr val="FF0000"/>
                </a:solidFill>
                <a:latin typeface="Candara" pitchFamily="34" charset="0"/>
                <a:cs typeface="Calibri" pitchFamily="34" charset="0"/>
              </a:rPr>
              <a:t>Deuteronomio 22.22-30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560073" cy="4719638"/>
          </a:xfrm>
        </p:spPr>
        <p:txBody>
          <a:bodyPr>
            <a:normAutofit fontScale="85000" lnSpcReduction="20000"/>
          </a:bodyPr>
          <a:lstStyle/>
          <a:p>
            <a:r>
              <a:rPr lang="es-PR" dirty="0"/>
              <a:t>En nuestro día estamos observando la desintegración de los hogares en números sin precedentes. </a:t>
            </a:r>
            <a:endParaRPr lang="es-PR" dirty="0" smtClean="0"/>
          </a:p>
          <a:p>
            <a:r>
              <a:rPr lang="es-PR" dirty="0" smtClean="0"/>
              <a:t>El </a:t>
            </a:r>
            <a:r>
              <a:rPr lang="es-PR" dirty="0"/>
              <a:t>adulterio es pecado común en el tema de muchas novelas y películas. </a:t>
            </a:r>
            <a:endParaRPr lang="es-PR" dirty="0" smtClean="0"/>
          </a:p>
          <a:p>
            <a:r>
              <a:rPr lang="es-PR" dirty="0" smtClean="0"/>
              <a:t>Lo </a:t>
            </a:r>
            <a:r>
              <a:rPr lang="es-PR" dirty="0"/>
              <a:t>triste es que se acepta como acontecimiento normal y nadie se sorprende cuando pasa</a:t>
            </a:r>
            <a:r>
              <a:rPr lang="es-PR" dirty="0" smtClean="0"/>
              <a:t>.</a:t>
            </a:r>
            <a:endParaRPr lang="es-PR" dirty="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Lst>
          </a:blip>
          <a:srcRect l="28624" r="5432"/>
          <a:stretch/>
        </p:blipFill>
        <p:spPr>
          <a:xfrm>
            <a:off x="4712473" y="1828801"/>
            <a:ext cx="4431527" cy="5029200"/>
          </a:xfrm>
          <a:prstGeom prst="rect">
            <a:avLst/>
          </a:prstGeom>
        </p:spPr>
      </p:pic>
    </p:spTree>
    <p:extLst>
      <p:ext uri="{BB962C8B-B14F-4D97-AF65-F5344CB8AC3E}">
        <p14:creationId xmlns:p14="http://schemas.microsoft.com/office/powerpoint/2010/main" val="84068648"/>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violación </a:t>
            </a:r>
            <a:r>
              <a:rPr lang="es-PR" sz="4000" dirty="0">
                <a:solidFill>
                  <a:srgbClr val="FF0000"/>
                </a:solidFill>
                <a:latin typeface="Candara" pitchFamily="34" charset="0"/>
                <a:cs typeface="Calibri" pitchFamily="34" charset="0"/>
              </a:rPr>
              <a:t>Deuteronomio 22.22-30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a:bodyPr>
          <a:lstStyle/>
          <a:p>
            <a:r>
              <a:rPr lang="es-PR" dirty="0" smtClean="0"/>
              <a:t>Necesitamos </a:t>
            </a:r>
            <a:r>
              <a:rPr lang="es-PR" dirty="0"/>
              <a:t>volver a reconocer la seriedad del adulterio. </a:t>
            </a:r>
            <a:endParaRPr lang="es-PR" dirty="0" smtClean="0"/>
          </a:p>
          <a:p>
            <a:r>
              <a:rPr lang="es-PR" dirty="0" smtClean="0"/>
              <a:t>Cristo </a:t>
            </a:r>
            <a:r>
              <a:rPr lang="es-PR" dirty="0"/>
              <a:t>dio la única base para el divorcio como el adulterio, lo cual indica la seriedad con que miraba tal acto (</a:t>
            </a:r>
            <a:r>
              <a:rPr lang="es-PR" dirty="0" smtClean="0">
                <a:solidFill>
                  <a:srgbClr val="FF0000"/>
                </a:solidFill>
              </a:rPr>
              <a:t>Mateo </a:t>
            </a:r>
            <a:r>
              <a:rPr lang="es-PR" dirty="0">
                <a:solidFill>
                  <a:srgbClr val="FF0000"/>
                </a:solidFill>
              </a:rPr>
              <a:t>19:1–9</a:t>
            </a:r>
            <a:r>
              <a:rPr lang="es-PR" dirty="0"/>
              <a:t>). </a:t>
            </a:r>
            <a:endParaRPr lang="es-PR" dirty="0" smtClean="0"/>
          </a:p>
        </p:txBody>
      </p:sp>
      <p:pic>
        <p:nvPicPr>
          <p:cNvPr id="8" name="Picture 7"/>
          <p:cNvPicPr>
            <a:picLocks noChangeAspect="1"/>
          </p:cNvPicPr>
          <p:nvPr/>
        </p:nvPicPr>
        <p:blipFill rotWithShape="1">
          <a:blip r:embed="rId3"/>
          <a:srcRect l="7258" t="3573" r="5542" b="12416"/>
          <a:stretch/>
        </p:blipFill>
        <p:spPr>
          <a:xfrm>
            <a:off x="5486400" y="2438400"/>
            <a:ext cx="3641035" cy="3072124"/>
          </a:xfrm>
          <a:prstGeom prst="rect">
            <a:avLst/>
          </a:prstGeom>
          <a:effectLst>
            <a:softEdge rad="63500"/>
          </a:effectLst>
        </p:spPr>
      </p:pic>
    </p:spTree>
    <p:extLst>
      <p:ext uri="{BB962C8B-B14F-4D97-AF65-F5344CB8AC3E}">
        <p14:creationId xmlns:p14="http://schemas.microsoft.com/office/powerpoint/2010/main" val="3818595611"/>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violación </a:t>
            </a:r>
            <a:r>
              <a:rPr lang="es-PR" sz="4000" dirty="0">
                <a:solidFill>
                  <a:srgbClr val="FF0000"/>
                </a:solidFill>
                <a:latin typeface="Candara" pitchFamily="34" charset="0"/>
                <a:cs typeface="Calibri" pitchFamily="34" charset="0"/>
              </a:rPr>
              <a:t>Deuteronomio 22.22-30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10000"/>
          </a:bodyPr>
          <a:lstStyle/>
          <a:p>
            <a:r>
              <a:rPr lang="es-PR" dirty="0" smtClean="0"/>
              <a:t>Esto </a:t>
            </a:r>
            <a:r>
              <a:rPr lang="es-PR" dirty="0"/>
              <a:t>nos llama a tener una actitud de permanencia cuando entramos en el matrimonio. </a:t>
            </a:r>
            <a:endParaRPr lang="es-PR" dirty="0" smtClean="0"/>
          </a:p>
          <a:p>
            <a:r>
              <a:rPr lang="es-PR" dirty="0" smtClean="0"/>
              <a:t>No </a:t>
            </a:r>
            <a:r>
              <a:rPr lang="es-PR" dirty="0"/>
              <a:t>debemos bajar nuestros ideales a las normas del mundo, pensando que fácilmente podemos tratar los votos de fidelidad que tomamos cuando nos casamos</a:t>
            </a:r>
            <a:r>
              <a:rPr lang="es-PR" dirty="0" smtClean="0"/>
              <a:t>.</a:t>
            </a:r>
            <a:endParaRPr lang="es-PR" dirty="0"/>
          </a:p>
        </p:txBody>
      </p:sp>
      <p:pic>
        <p:nvPicPr>
          <p:cNvPr id="8" name="Picture 7"/>
          <p:cNvPicPr>
            <a:picLocks noChangeAspect="1"/>
          </p:cNvPicPr>
          <p:nvPr/>
        </p:nvPicPr>
        <p:blipFill rotWithShape="1">
          <a:blip r:embed="rId3"/>
          <a:srcRect l="7258" t="3573" r="5542" b="12416"/>
          <a:stretch/>
        </p:blipFill>
        <p:spPr>
          <a:xfrm>
            <a:off x="5486400" y="2438400"/>
            <a:ext cx="3641035" cy="3072124"/>
          </a:xfrm>
          <a:prstGeom prst="rect">
            <a:avLst/>
          </a:prstGeom>
          <a:effectLst>
            <a:softEdge rad="63500"/>
          </a:effectLst>
        </p:spPr>
      </p:pic>
    </p:spTree>
    <p:extLst>
      <p:ext uri="{BB962C8B-B14F-4D97-AF65-F5344CB8AC3E}">
        <p14:creationId xmlns:p14="http://schemas.microsoft.com/office/powerpoint/2010/main" val="3401461601"/>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Amonestación a cumplir lo que se </a:t>
            </a:r>
            <a:r>
              <a:rPr lang="es-PR" dirty="0" smtClean="0">
                <a:latin typeface="Candara" pitchFamily="34" charset="0"/>
                <a:cs typeface="Calibri" pitchFamily="34" charset="0"/>
              </a:rPr>
              <a:t>promete </a:t>
            </a:r>
            <a:r>
              <a:rPr lang="es-PR" sz="4000" dirty="0" smtClean="0">
                <a:solidFill>
                  <a:srgbClr val="FF0000"/>
                </a:solidFill>
                <a:latin typeface="Candara" pitchFamily="34" charset="0"/>
                <a:cs typeface="Calibri" pitchFamily="34" charset="0"/>
              </a:rPr>
              <a:t>Deuteronomio </a:t>
            </a:r>
            <a:r>
              <a:rPr lang="es-PR" sz="4000" dirty="0">
                <a:solidFill>
                  <a:srgbClr val="FF0000"/>
                </a:solidFill>
                <a:latin typeface="Candara" pitchFamily="34" charset="0"/>
                <a:cs typeface="Calibri" pitchFamily="34" charset="0"/>
              </a:rPr>
              <a:t>23.21-23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410" t="2830" r="2410" b="23363"/>
          <a:stretch/>
        </p:blipFill>
        <p:spPr>
          <a:xfrm>
            <a:off x="0" y="1676401"/>
            <a:ext cx="9144000" cy="5181599"/>
          </a:xfrm>
          <a:prstGeom prst="rect">
            <a:avLst/>
          </a:prstGeom>
        </p:spPr>
      </p:pic>
    </p:spTree>
    <p:extLst>
      <p:ext uri="{BB962C8B-B14F-4D97-AF65-F5344CB8AC3E}">
        <p14:creationId xmlns:p14="http://schemas.microsoft.com/office/powerpoint/2010/main" val="2834029465"/>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2133600" y="1600200"/>
            <a:ext cx="6781800" cy="4876800"/>
          </a:xfrm>
        </p:spPr>
        <p:txBody>
          <a:bodyPr>
            <a:normAutofit/>
          </a:bodyPr>
          <a:lstStyle/>
          <a:p>
            <a:r>
              <a:rPr lang="es-PR" sz="3600" dirty="0"/>
              <a:t>“</a:t>
            </a:r>
            <a:r>
              <a:rPr lang="es-PR" sz="3600" i="1" dirty="0"/>
              <a:t>Pesa exacta y justa tendrás; </a:t>
            </a:r>
            <a:r>
              <a:rPr lang="es-PR" sz="3600" i="1" dirty="0" err="1"/>
              <a:t>efa</a:t>
            </a:r>
            <a:r>
              <a:rPr lang="es-PR" sz="3600" i="1" dirty="0"/>
              <a:t> cabal y justo tendrás, para que tus días sean prolongados sobre la tierra que Jehová tu Dios te da.</a:t>
            </a:r>
            <a:r>
              <a:rPr lang="es-PR" sz="3600" dirty="0"/>
              <a:t>” </a:t>
            </a:r>
            <a:endParaRPr lang="es-PR" sz="3600" dirty="0" smtClean="0"/>
          </a:p>
          <a:p>
            <a:pPr marL="0" indent="0">
              <a:buNone/>
            </a:pPr>
            <a:r>
              <a:rPr lang="es-PR" sz="3600" dirty="0" smtClean="0">
                <a:solidFill>
                  <a:srgbClr val="FF0000"/>
                </a:solidFill>
              </a:rPr>
              <a:t>(</a:t>
            </a:r>
            <a:r>
              <a:rPr lang="es-PR" sz="3600" dirty="0">
                <a:solidFill>
                  <a:srgbClr val="FF0000"/>
                </a:solidFill>
              </a:rPr>
              <a:t>Deuteronomio 25.15,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Amonestación a cumplir lo que se promete </a:t>
            </a:r>
            <a:r>
              <a:rPr lang="es-PR" sz="4000" dirty="0">
                <a:solidFill>
                  <a:srgbClr val="FF0000"/>
                </a:solidFill>
                <a:latin typeface="Candara" pitchFamily="34" charset="0"/>
                <a:cs typeface="Calibri" pitchFamily="34" charset="0"/>
              </a:rPr>
              <a:t>Deuteronomio 23.21-23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458199" cy="4795838"/>
          </a:xfrm>
        </p:spPr>
        <p:txBody>
          <a:bodyPr>
            <a:normAutofit lnSpcReduction="10000"/>
          </a:bodyPr>
          <a:lstStyle/>
          <a:p>
            <a:r>
              <a:rPr lang="es-PR" dirty="0"/>
              <a:t>“</a:t>
            </a:r>
            <a:r>
              <a:rPr lang="es-PR" i="1" dirty="0"/>
              <a:t>Cuando haces voto a Jehová tu Dios, no tardes en pagarlo; porque ciertamente lo demandará Jehová tu Dios de ti, y sería pecado en ti. Mas cuando te abstengas de prometer, no habrá en ti pecado. Pero lo que hubiere salido de tus labios, lo guardarás y lo cumplirás, conforme lo prometiste a Jehová tu Dios, pagando la ofrenda voluntaria que prometiste con tu boca.</a:t>
            </a:r>
            <a:r>
              <a:rPr lang="es-PR" dirty="0"/>
              <a:t>” </a:t>
            </a:r>
            <a:r>
              <a:rPr lang="es-PR" dirty="0">
                <a:solidFill>
                  <a:srgbClr val="FF0000"/>
                </a:solidFill>
              </a:rPr>
              <a:t>(Deuteronomio 23.21–23, RVR60) </a:t>
            </a:r>
          </a:p>
        </p:txBody>
      </p:sp>
    </p:spTree>
    <p:extLst>
      <p:ext uri="{BB962C8B-B14F-4D97-AF65-F5344CB8AC3E}">
        <p14:creationId xmlns:p14="http://schemas.microsoft.com/office/powerpoint/2010/main" val="1019903318"/>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Amonestación a cumplir lo que se promete </a:t>
            </a:r>
            <a:r>
              <a:rPr lang="es-PR" sz="4000" dirty="0">
                <a:solidFill>
                  <a:srgbClr val="FF0000"/>
                </a:solidFill>
                <a:latin typeface="Candara" pitchFamily="34" charset="0"/>
                <a:cs typeface="Calibri" pitchFamily="34" charset="0"/>
              </a:rPr>
              <a:t>Deuteronomio 23.21-23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05399" cy="4795838"/>
          </a:xfrm>
        </p:spPr>
        <p:txBody>
          <a:bodyPr>
            <a:normAutofit fontScale="85000" lnSpcReduction="10000"/>
          </a:bodyPr>
          <a:lstStyle/>
          <a:p>
            <a:r>
              <a:rPr lang="es-PR" dirty="0"/>
              <a:t>Cumplimiento de los votos, </a:t>
            </a:r>
            <a:r>
              <a:rPr lang="es-PR" dirty="0">
                <a:solidFill>
                  <a:srgbClr val="FF0000"/>
                </a:solidFill>
              </a:rPr>
              <a:t>23:21–23</a:t>
            </a:r>
            <a:r>
              <a:rPr lang="es-PR" dirty="0"/>
              <a:t>. </a:t>
            </a:r>
            <a:endParaRPr lang="es-PR" dirty="0" smtClean="0"/>
          </a:p>
          <a:p>
            <a:r>
              <a:rPr lang="es-PR" dirty="0" smtClean="0"/>
              <a:t>En </a:t>
            </a:r>
            <a:r>
              <a:rPr lang="es-PR" dirty="0"/>
              <a:t>la religión de Israel, hacer votos a Dios era estrictamente voluntario. </a:t>
            </a:r>
            <a:endParaRPr lang="es-PR" dirty="0" smtClean="0"/>
          </a:p>
          <a:p>
            <a:r>
              <a:rPr lang="es-PR" dirty="0" smtClean="0"/>
              <a:t>Había </a:t>
            </a:r>
            <a:r>
              <a:rPr lang="es-PR" dirty="0"/>
              <a:t>dos razones principales que motivaban a un adorador a hacer un voto a Dios. </a:t>
            </a:r>
            <a:endParaRPr lang="es-PR" dirty="0" smtClean="0"/>
          </a:p>
          <a:p>
            <a:r>
              <a:rPr lang="es-PR" dirty="0" smtClean="0"/>
              <a:t>Generalmente</a:t>
            </a:r>
            <a:r>
              <a:rPr lang="es-PR" dirty="0"/>
              <a:t>, el adorador prometía dar a Dios o hacer algo para él, por causa de una bendición recibida. </a:t>
            </a:r>
            <a:endParaRPr lang="es-PR" dirty="0" smtClean="0"/>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Lst>
          </a:blip>
          <a:stretch>
            <a:fillRect/>
          </a:stretch>
        </p:blipFill>
        <p:spPr>
          <a:xfrm>
            <a:off x="5181600" y="1828800"/>
            <a:ext cx="3962400" cy="2971800"/>
          </a:xfrm>
          <a:prstGeom prst="rect">
            <a:avLst/>
          </a:prstGeom>
        </p:spPr>
      </p:pic>
    </p:spTree>
    <p:extLst>
      <p:ext uri="{BB962C8B-B14F-4D97-AF65-F5344CB8AC3E}">
        <p14:creationId xmlns:p14="http://schemas.microsoft.com/office/powerpoint/2010/main" val="2704710744"/>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Amonestación a cumplir lo que se promete </a:t>
            </a:r>
            <a:r>
              <a:rPr lang="es-PR" sz="4000" dirty="0">
                <a:solidFill>
                  <a:srgbClr val="FF0000"/>
                </a:solidFill>
                <a:latin typeface="Candara" pitchFamily="34" charset="0"/>
                <a:cs typeface="Calibri" pitchFamily="34" charset="0"/>
              </a:rPr>
              <a:t>Deuteronomio 23.21-23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05399" cy="4795838"/>
          </a:xfrm>
        </p:spPr>
        <p:txBody>
          <a:bodyPr>
            <a:normAutofit/>
          </a:bodyPr>
          <a:lstStyle/>
          <a:p>
            <a:r>
              <a:rPr lang="es-PR" dirty="0" smtClean="0"/>
              <a:t>En </a:t>
            </a:r>
            <a:r>
              <a:rPr lang="es-PR" dirty="0"/>
              <a:t>momentos de necesidad o angustia, el adorador prometía algo con el propósito de recibir ayuda divina. </a:t>
            </a:r>
            <a:endParaRPr lang="es-PR" dirty="0" smtClean="0"/>
          </a:p>
          <a:p>
            <a:r>
              <a:rPr lang="es-PR" dirty="0" smtClean="0"/>
              <a:t>La </a:t>
            </a:r>
            <a:r>
              <a:rPr lang="es-PR" dirty="0"/>
              <a:t>ley deuteronómica enfatiza la </a:t>
            </a:r>
            <a:r>
              <a:rPr lang="es-PR" dirty="0" smtClean="0"/>
              <a:t>necesidad </a:t>
            </a:r>
            <a:r>
              <a:rPr lang="es-PR" dirty="0"/>
              <a:t>de cumplir la promesa hecha a Dios</a:t>
            </a:r>
            <a:r>
              <a:rPr lang="es-PR" dirty="0" smtClean="0"/>
              <a:t>.</a:t>
            </a: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7000" contrast="20000"/>
                    </a14:imgEffect>
                  </a14:imgLayer>
                </a14:imgProps>
              </a:ext>
            </a:extLst>
          </a:blip>
          <a:srcRect l="40449" t="-699" b="699"/>
          <a:stretch/>
        </p:blipFill>
        <p:spPr>
          <a:xfrm>
            <a:off x="5105400" y="1793258"/>
            <a:ext cx="4038600" cy="5086350"/>
          </a:xfrm>
          <a:prstGeom prst="rect">
            <a:avLst/>
          </a:prstGeom>
        </p:spPr>
      </p:pic>
    </p:spTree>
    <p:extLst>
      <p:ext uri="{BB962C8B-B14F-4D97-AF65-F5344CB8AC3E}">
        <p14:creationId xmlns:p14="http://schemas.microsoft.com/office/powerpoint/2010/main" val="238785246"/>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Amonestación a cumplir lo que se promete </a:t>
            </a:r>
            <a:r>
              <a:rPr lang="es-PR" sz="4000" dirty="0">
                <a:solidFill>
                  <a:srgbClr val="FF0000"/>
                </a:solidFill>
                <a:latin typeface="Candara" pitchFamily="34" charset="0"/>
                <a:cs typeface="Calibri" pitchFamily="34" charset="0"/>
              </a:rPr>
              <a:t>Deuteronomio 23.21-23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05399" cy="4795838"/>
          </a:xfrm>
        </p:spPr>
        <p:txBody>
          <a:bodyPr>
            <a:normAutofit/>
          </a:bodyPr>
          <a:lstStyle/>
          <a:p>
            <a:r>
              <a:rPr lang="es-PR" dirty="0" smtClean="0"/>
              <a:t>La </a:t>
            </a:r>
            <a:r>
              <a:rPr lang="es-PR" dirty="0"/>
              <a:t>promesa era hecha voluntariamente (</a:t>
            </a:r>
            <a:r>
              <a:rPr lang="es-PR" dirty="0">
                <a:solidFill>
                  <a:srgbClr val="FF0000"/>
                </a:solidFill>
              </a:rPr>
              <a:t>v. 23</a:t>
            </a:r>
            <a:r>
              <a:rPr lang="es-PR" dirty="0"/>
              <a:t>), pero una vez hecha la persona que había prometido tenía la obligación de hacer lo que había prometido (</a:t>
            </a:r>
            <a:r>
              <a:rPr lang="es-PR" dirty="0" smtClean="0">
                <a:solidFill>
                  <a:srgbClr val="FF0000"/>
                </a:solidFill>
              </a:rPr>
              <a:t>Eclesiastés </a:t>
            </a:r>
            <a:r>
              <a:rPr lang="es-PR" dirty="0">
                <a:solidFill>
                  <a:srgbClr val="FF0000"/>
                </a:solidFill>
              </a:rPr>
              <a:t>5:4, 5</a:t>
            </a:r>
            <a:r>
              <a:rPr lang="es-PR" dirty="0"/>
              <a:t>). </a:t>
            </a:r>
            <a:endParaRPr lang="es-PR" dirty="0" smtClean="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7000" contrast="20000"/>
                    </a14:imgEffect>
                  </a14:imgLayer>
                </a14:imgProps>
              </a:ext>
            </a:extLst>
          </a:blip>
          <a:srcRect l="40449" t="-699" b="699"/>
          <a:stretch/>
        </p:blipFill>
        <p:spPr>
          <a:xfrm>
            <a:off x="5105400" y="1793258"/>
            <a:ext cx="4038600" cy="5086350"/>
          </a:xfrm>
          <a:prstGeom prst="rect">
            <a:avLst/>
          </a:prstGeom>
        </p:spPr>
      </p:pic>
    </p:spTree>
    <p:extLst>
      <p:ext uri="{BB962C8B-B14F-4D97-AF65-F5344CB8AC3E}">
        <p14:creationId xmlns:p14="http://schemas.microsoft.com/office/powerpoint/2010/main" val="2043895013"/>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Amonestación a cumplir lo que se promete </a:t>
            </a:r>
            <a:r>
              <a:rPr lang="es-PR" sz="4000" dirty="0">
                <a:solidFill>
                  <a:srgbClr val="FF0000"/>
                </a:solidFill>
                <a:latin typeface="Candara" pitchFamily="34" charset="0"/>
                <a:cs typeface="Calibri" pitchFamily="34" charset="0"/>
              </a:rPr>
              <a:t>Deuteronomio 23.21-23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05399" cy="4795838"/>
          </a:xfrm>
        </p:spPr>
        <p:txBody>
          <a:bodyPr>
            <a:normAutofit lnSpcReduction="10000"/>
          </a:bodyPr>
          <a:lstStyle/>
          <a:p>
            <a:r>
              <a:rPr lang="es-PR" dirty="0" smtClean="0"/>
              <a:t>La </a:t>
            </a:r>
            <a:r>
              <a:rPr lang="es-PR" dirty="0"/>
              <a:t>persona que no cumplía su promesa era culpada de pecado (</a:t>
            </a:r>
            <a:r>
              <a:rPr lang="es-PR" dirty="0">
                <a:solidFill>
                  <a:srgbClr val="FF0000"/>
                </a:solidFill>
              </a:rPr>
              <a:t>v. 21</a:t>
            </a:r>
            <a:r>
              <a:rPr lang="es-PR" dirty="0"/>
              <a:t>). </a:t>
            </a:r>
            <a:endParaRPr lang="es-PR" dirty="0" smtClean="0"/>
          </a:p>
          <a:p>
            <a:r>
              <a:rPr lang="es-PR" dirty="0" smtClean="0"/>
              <a:t>Si </a:t>
            </a:r>
            <a:r>
              <a:rPr lang="es-PR" dirty="0"/>
              <a:t>una persona no hacía promesa esto no era pecado (</a:t>
            </a:r>
            <a:r>
              <a:rPr lang="es-PR" dirty="0">
                <a:solidFill>
                  <a:srgbClr val="FF0000"/>
                </a:solidFill>
              </a:rPr>
              <a:t>v. 22</a:t>
            </a:r>
            <a:r>
              <a:rPr lang="es-PR" dirty="0"/>
              <a:t>) porque Jehovah no esperaba que su pueblo le hiciera promesas</a:t>
            </a:r>
            <a:r>
              <a:rPr lang="es-PR" dirty="0" smtClean="0"/>
              <a:t>.</a:t>
            </a:r>
            <a:endParaRPr lang="es-PR" dirty="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7000" contrast="20000"/>
                    </a14:imgEffect>
                  </a14:imgLayer>
                </a14:imgProps>
              </a:ext>
            </a:extLst>
          </a:blip>
          <a:srcRect l="40449" t="-699" b="699"/>
          <a:stretch/>
        </p:blipFill>
        <p:spPr>
          <a:xfrm>
            <a:off x="5105400" y="1793258"/>
            <a:ext cx="4038600" cy="5086350"/>
          </a:xfrm>
          <a:prstGeom prst="rect">
            <a:avLst/>
          </a:prstGeom>
        </p:spPr>
      </p:pic>
    </p:spTree>
    <p:extLst>
      <p:ext uri="{BB962C8B-B14F-4D97-AF65-F5344CB8AC3E}">
        <p14:creationId xmlns:p14="http://schemas.microsoft.com/office/powerpoint/2010/main" val="3086394680"/>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Amonestación a cumplir lo que se promete </a:t>
            </a:r>
            <a:r>
              <a:rPr lang="es-PR" sz="4000" dirty="0">
                <a:solidFill>
                  <a:srgbClr val="FF0000"/>
                </a:solidFill>
                <a:latin typeface="Candara" pitchFamily="34" charset="0"/>
                <a:cs typeface="Calibri" pitchFamily="34" charset="0"/>
              </a:rPr>
              <a:t>Deuteronomio 23.21-23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410199" cy="4795838"/>
          </a:xfrm>
        </p:spPr>
        <p:txBody>
          <a:bodyPr>
            <a:normAutofit fontScale="77500" lnSpcReduction="20000"/>
          </a:bodyPr>
          <a:lstStyle/>
          <a:p>
            <a:r>
              <a:rPr lang="es-PR" dirty="0"/>
              <a:t>El libro de Proverbios declara que muchos hacían promesas a Dios sin reflexionar en las consecuencias de sus promesas. </a:t>
            </a:r>
            <a:endParaRPr lang="es-PR" dirty="0" smtClean="0"/>
          </a:p>
          <a:p>
            <a:r>
              <a:rPr lang="es-PR" dirty="0" err="1" smtClean="0"/>
              <a:t>Jefté</a:t>
            </a:r>
            <a:r>
              <a:rPr lang="es-PR" dirty="0" smtClean="0"/>
              <a:t> </a:t>
            </a:r>
            <a:r>
              <a:rPr lang="es-PR" dirty="0"/>
              <a:t>hizo un voto para comprar el favor de Dios. </a:t>
            </a:r>
            <a:endParaRPr lang="es-PR" dirty="0" smtClean="0"/>
          </a:p>
          <a:p>
            <a:r>
              <a:rPr lang="es-PR" dirty="0" smtClean="0"/>
              <a:t>La </a:t>
            </a:r>
            <a:r>
              <a:rPr lang="es-PR" dirty="0"/>
              <a:t>consecuencia de su voto fue el sacrificio </a:t>
            </a:r>
            <a:r>
              <a:rPr lang="es-PR" dirty="0" smtClean="0"/>
              <a:t>(voto de dedicación al servicio del templo) de su propia hija </a:t>
            </a:r>
            <a:r>
              <a:rPr lang="es-PR" dirty="0"/>
              <a:t>(</a:t>
            </a:r>
            <a:r>
              <a:rPr lang="es-PR" dirty="0" smtClean="0">
                <a:solidFill>
                  <a:srgbClr val="FF0000"/>
                </a:solidFill>
              </a:rPr>
              <a:t>Jueces </a:t>
            </a:r>
            <a:r>
              <a:rPr lang="es-PR" dirty="0">
                <a:solidFill>
                  <a:srgbClr val="FF0000"/>
                </a:solidFill>
              </a:rPr>
              <a:t>11:29–40</a:t>
            </a:r>
            <a:r>
              <a:rPr lang="es-PR" dirty="0"/>
              <a:t>). </a:t>
            </a:r>
            <a:endParaRPr lang="es-PR" dirty="0" smtClean="0"/>
          </a:p>
          <a:p>
            <a:r>
              <a:rPr lang="es-PR" dirty="0" smtClean="0"/>
              <a:t>Jesús </a:t>
            </a:r>
            <a:r>
              <a:rPr lang="es-PR" dirty="0"/>
              <a:t>citó </a:t>
            </a:r>
            <a:r>
              <a:rPr lang="es-PR" dirty="0">
                <a:solidFill>
                  <a:srgbClr val="FF0000"/>
                </a:solidFill>
              </a:rPr>
              <a:t>Deuteronomio 23:21 </a:t>
            </a:r>
            <a:r>
              <a:rPr lang="es-PR" dirty="0"/>
              <a:t>para enseñar a sus discípulos la importancia de hablar la verdad (</a:t>
            </a:r>
            <a:r>
              <a:rPr lang="es-PR" dirty="0" smtClean="0">
                <a:solidFill>
                  <a:srgbClr val="FF0000"/>
                </a:solidFill>
              </a:rPr>
              <a:t>Mateo </a:t>
            </a:r>
            <a:r>
              <a:rPr lang="es-PR" dirty="0">
                <a:solidFill>
                  <a:srgbClr val="FF0000"/>
                </a:solidFill>
              </a:rPr>
              <a:t>5:33–37</a:t>
            </a:r>
            <a:r>
              <a:rPr lang="es-PR" dirty="0" smtClean="0"/>
              <a:t>).</a:t>
            </a:r>
            <a:endParaRPr lang="es-PR" dirty="0"/>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370388" y="1850262"/>
            <a:ext cx="3773612" cy="4976191"/>
          </a:xfrm>
          <a:prstGeom prst="rect">
            <a:avLst/>
          </a:prstGeom>
          <a:effectLst>
            <a:softEdge rad="63500"/>
          </a:effectLst>
        </p:spPr>
      </p:pic>
    </p:spTree>
    <p:extLst>
      <p:ext uri="{BB962C8B-B14F-4D97-AF65-F5344CB8AC3E}">
        <p14:creationId xmlns:p14="http://schemas.microsoft.com/office/powerpoint/2010/main" val="1854902357"/>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Amonestación a ser honesto y </a:t>
            </a:r>
            <a:r>
              <a:rPr lang="es-PR" sz="4800" dirty="0" smtClean="0">
                <a:latin typeface="Candara" pitchFamily="34" charset="0"/>
                <a:cs typeface="Calibri" pitchFamily="34" charset="0"/>
              </a:rPr>
              <a:t>justo </a:t>
            </a:r>
            <a:r>
              <a:rPr lang="es-PR" sz="4800" dirty="0" smtClean="0">
                <a:solidFill>
                  <a:srgbClr val="FF0000"/>
                </a:solidFill>
                <a:latin typeface="Candara" pitchFamily="34" charset="0"/>
                <a:cs typeface="Calibri" pitchFamily="34" charset="0"/>
              </a:rPr>
              <a:t>Deuteronomio </a:t>
            </a:r>
            <a:r>
              <a:rPr lang="es-PR" sz="4800" dirty="0">
                <a:solidFill>
                  <a:srgbClr val="FF0000"/>
                </a:solidFill>
                <a:latin typeface="Candara" pitchFamily="34" charset="0"/>
                <a:cs typeface="Calibri" pitchFamily="34" charset="0"/>
              </a:rPr>
              <a:t>25.13-16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896" t="3242" r="2986" b="25803"/>
          <a:stretch/>
        </p:blipFill>
        <p:spPr>
          <a:xfrm>
            <a:off x="13252" y="1674019"/>
            <a:ext cx="9130748" cy="5183981"/>
          </a:xfrm>
          <a:prstGeom prst="rect">
            <a:avLst/>
          </a:prstGeom>
        </p:spPr>
      </p:pic>
    </p:spTree>
    <p:extLst>
      <p:ext uri="{BB962C8B-B14F-4D97-AF65-F5344CB8AC3E}">
        <p14:creationId xmlns:p14="http://schemas.microsoft.com/office/powerpoint/2010/main" val="3142806177"/>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Amonestación a ser honesto y justo </a:t>
            </a:r>
            <a:r>
              <a:rPr lang="es-PR" sz="4800" dirty="0">
                <a:solidFill>
                  <a:srgbClr val="FF0000"/>
                </a:solidFill>
                <a:latin typeface="Candara" pitchFamily="34" charset="0"/>
                <a:cs typeface="Calibri" pitchFamily="34" charset="0"/>
              </a:rPr>
              <a:t>Deuteronomio 25.13-16</a:t>
            </a:r>
            <a:endParaRPr lang="es-PR" sz="48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610599" cy="4719638"/>
          </a:xfrm>
        </p:spPr>
        <p:txBody>
          <a:bodyPr>
            <a:normAutofit/>
          </a:bodyPr>
          <a:lstStyle/>
          <a:p>
            <a:r>
              <a:rPr lang="es-PR" dirty="0"/>
              <a:t>“</a:t>
            </a:r>
            <a:r>
              <a:rPr lang="es-PR" i="1" dirty="0"/>
              <a:t>No tendrás en tu bolsa pesa grande y pesa chica, ni tendrás en tu casa </a:t>
            </a:r>
            <a:r>
              <a:rPr lang="es-PR" i="1" dirty="0" err="1"/>
              <a:t>efa</a:t>
            </a:r>
            <a:r>
              <a:rPr lang="es-PR" i="1" dirty="0"/>
              <a:t> grande y </a:t>
            </a:r>
            <a:r>
              <a:rPr lang="es-PR" i="1" dirty="0" err="1"/>
              <a:t>efa</a:t>
            </a:r>
            <a:r>
              <a:rPr lang="es-PR" i="1" dirty="0"/>
              <a:t> pequeño. Pesa exacta y justa tendrás; </a:t>
            </a:r>
            <a:r>
              <a:rPr lang="es-PR" i="1" dirty="0" err="1"/>
              <a:t>efa</a:t>
            </a:r>
            <a:r>
              <a:rPr lang="es-PR" i="1" dirty="0"/>
              <a:t> cabal y justo tendrás, para que tus días sean prolongados sobre la tierra que Jehová tu Dios te da. Porque abominación es a Jehová tu Dios cualquiera que hace esto, y cualquiera que hace injusticia.</a:t>
            </a:r>
            <a:r>
              <a:rPr lang="es-PR" dirty="0"/>
              <a:t>” </a:t>
            </a:r>
            <a:r>
              <a:rPr lang="es-PR" dirty="0">
                <a:solidFill>
                  <a:srgbClr val="FF0000"/>
                </a:solidFill>
              </a:rPr>
              <a:t>(Deuteronomio 25.13–16, RVR60) </a:t>
            </a:r>
          </a:p>
        </p:txBody>
      </p:sp>
    </p:spTree>
    <p:extLst>
      <p:ext uri="{BB962C8B-B14F-4D97-AF65-F5344CB8AC3E}">
        <p14:creationId xmlns:p14="http://schemas.microsoft.com/office/powerpoint/2010/main" val="2448703107"/>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Amonestación a ser honesto y justo </a:t>
            </a:r>
            <a:r>
              <a:rPr lang="es-PR" sz="4800" dirty="0">
                <a:solidFill>
                  <a:srgbClr val="FF0000"/>
                </a:solidFill>
                <a:latin typeface="Candara" pitchFamily="34" charset="0"/>
                <a:cs typeface="Calibri" pitchFamily="34" charset="0"/>
              </a:rPr>
              <a:t>Deuteronomio 25.13-16</a:t>
            </a:r>
            <a:endParaRPr lang="es-PR" sz="48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10000"/>
          </a:bodyPr>
          <a:lstStyle/>
          <a:p>
            <a:r>
              <a:rPr lang="es-PR" dirty="0"/>
              <a:t>Exactitud en las pesas y medidas, </a:t>
            </a:r>
            <a:r>
              <a:rPr lang="es-PR" dirty="0">
                <a:solidFill>
                  <a:srgbClr val="FF0000"/>
                </a:solidFill>
              </a:rPr>
              <a:t>25:13–16. </a:t>
            </a:r>
            <a:endParaRPr lang="es-PR" dirty="0" smtClean="0">
              <a:solidFill>
                <a:srgbClr val="FF0000"/>
              </a:solidFill>
            </a:endParaRPr>
          </a:p>
          <a:p>
            <a:r>
              <a:rPr lang="es-PR" dirty="0" smtClean="0"/>
              <a:t>El </a:t>
            </a:r>
            <a:r>
              <a:rPr lang="es-PR" dirty="0"/>
              <a:t>propósito de esta ley era exhortar a la integridad y honestidad en las transacciones comerciales en Israel. </a:t>
            </a:r>
            <a:endParaRPr lang="es-PR" dirty="0" smtClean="0"/>
          </a:p>
          <a:p>
            <a:r>
              <a:rPr lang="es-PR" dirty="0" smtClean="0"/>
              <a:t>Tanto </a:t>
            </a:r>
            <a:r>
              <a:rPr lang="es-PR" dirty="0"/>
              <a:t>las pesas como las medidas debían ser honestas. </a:t>
            </a:r>
            <a:endParaRPr lang="es-PR" dirty="0" smtClean="0"/>
          </a:p>
        </p:txBody>
      </p:sp>
      <p:pic>
        <p:nvPicPr>
          <p:cNvPr id="1026" name="Picture 2" descr="https://ejecucion.files.wordpress.com/2012/02/balanza.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0305" y="1981200"/>
            <a:ext cx="3803692" cy="4398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2899806"/>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Amonestación a ser honesto y justo </a:t>
            </a:r>
            <a:r>
              <a:rPr lang="es-PR" sz="4800" dirty="0">
                <a:solidFill>
                  <a:srgbClr val="FF0000"/>
                </a:solidFill>
                <a:latin typeface="Candara" pitchFamily="34" charset="0"/>
                <a:cs typeface="Calibri" pitchFamily="34" charset="0"/>
              </a:rPr>
              <a:t>Deuteronomio 25.13-16</a:t>
            </a:r>
            <a:endParaRPr lang="es-PR" sz="48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85000" lnSpcReduction="20000"/>
          </a:bodyPr>
          <a:lstStyle/>
          <a:p>
            <a:r>
              <a:rPr lang="es-PR" dirty="0" smtClean="0"/>
              <a:t>El </a:t>
            </a:r>
            <a:r>
              <a:rPr lang="es-PR" dirty="0"/>
              <a:t>comerciante no debía tener pesas desiguales, una pesa más pesada que otra. </a:t>
            </a:r>
            <a:endParaRPr lang="es-PR" dirty="0" smtClean="0"/>
          </a:p>
          <a:p>
            <a:r>
              <a:rPr lang="es-PR" dirty="0" smtClean="0"/>
              <a:t>En hebreo, </a:t>
            </a:r>
            <a:r>
              <a:rPr lang="es-PR" dirty="0"/>
              <a:t>la expresión pesa grande y pesa chica es “piedra y piedra” (</a:t>
            </a:r>
            <a:r>
              <a:rPr lang="es-PR" dirty="0">
                <a:solidFill>
                  <a:srgbClr val="FF0000"/>
                </a:solidFill>
              </a:rPr>
              <a:t>v. 13</a:t>
            </a:r>
            <a:r>
              <a:rPr lang="es-PR" dirty="0"/>
              <a:t>), o sea, dos tipos de piedras usadas como pesa. </a:t>
            </a:r>
            <a:endParaRPr lang="es-PR" dirty="0" smtClean="0"/>
          </a:p>
          <a:p>
            <a:r>
              <a:rPr lang="es-PR" dirty="0" smtClean="0"/>
              <a:t>La </a:t>
            </a:r>
            <a:r>
              <a:rPr lang="es-PR" dirty="0"/>
              <a:t>pesa grande se usaba cuando el comerciante compraba y la pesa pequeña se usaba cuando el comerciante vendía. </a:t>
            </a:r>
            <a:endParaRPr lang="es-PR" dirty="0" smtClean="0"/>
          </a:p>
        </p:txBody>
      </p:sp>
      <p:pic>
        <p:nvPicPr>
          <p:cNvPr id="2050" name="Picture 2" descr="http://newcognitron.files.wordpress.com/2013/05/balanza-injusticia.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5329492" y="2362200"/>
            <a:ext cx="3797944" cy="3358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7546936"/>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05000"/>
            <a:ext cx="8153400" cy="4876800"/>
          </a:xfrm>
        </p:spPr>
        <p:txBody>
          <a:bodyPr>
            <a:normAutofit/>
          </a:bodyPr>
          <a:lstStyle/>
          <a:p>
            <a:r>
              <a:rPr lang="es-PR" sz="3600" dirty="0" smtClean="0">
                <a:latin typeface="Candara" pitchFamily="34" charset="0"/>
                <a:cs typeface="Calibri" pitchFamily="34" charset="0"/>
              </a:rPr>
              <a:t>Leyes contra el adulterio y la violación</a:t>
            </a:r>
            <a:endParaRPr lang="es-PR" sz="3600" dirty="0" smtClean="0">
              <a:latin typeface="Candara" pitchFamily="34" charset="0"/>
              <a:cs typeface="Calibri" pitchFamily="34" charset="0"/>
            </a:endParaRPr>
          </a:p>
          <a:p>
            <a:pPr lvl="1"/>
            <a:r>
              <a:rPr lang="es-PR" sz="3200" dirty="0" smtClean="0">
                <a:solidFill>
                  <a:srgbClr val="FF0000"/>
                </a:solidFill>
                <a:latin typeface="Candara" pitchFamily="34" charset="0"/>
                <a:cs typeface="Calibri" pitchFamily="34" charset="0"/>
              </a:rPr>
              <a:t>Deuteronomio </a:t>
            </a:r>
            <a:r>
              <a:rPr lang="es-PR" sz="3200" dirty="0" smtClean="0">
                <a:solidFill>
                  <a:srgbClr val="FF0000"/>
                </a:solidFill>
                <a:latin typeface="Candara" pitchFamily="34" charset="0"/>
                <a:cs typeface="Calibri" pitchFamily="34" charset="0"/>
              </a:rPr>
              <a:t>22.22-30</a:t>
            </a:r>
            <a:endParaRPr lang="es-PR" sz="3200" dirty="0" smtClean="0">
              <a:solidFill>
                <a:srgbClr val="FF0000"/>
              </a:solidFill>
              <a:latin typeface="Candara" pitchFamily="34" charset="0"/>
              <a:cs typeface="Calibri" pitchFamily="34" charset="0"/>
            </a:endParaRPr>
          </a:p>
          <a:p>
            <a:r>
              <a:rPr lang="es-PR" sz="3600" dirty="0" smtClean="0">
                <a:latin typeface="Candara" pitchFamily="34" charset="0"/>
                <a:cs typeface="Calibri" pitchFamily="34" charset="0"/>
              </a:rPr>
              <a:t>Amonestación a cumplir lo que se promete</a:t>
            </a:r>
            <a:endParaRPr lang="es-PR" sz="3600" dirty="0" smtClean="0">
              <a:latin typeface="Candara" pitchFamily="34" charset="0"/>
              <a:cs typeface="Calibri" pitchFamily="34" charset="0"/>
            </a:endParaRPr>
          </a:p>
          <a:p>
            <a:pPr lvl="1"/>
            <a:r>
              <a:rPr lang="es-PR" sz="3200" dirty="0">
                <a:solidFill>
                  <a:srgbClr val="FF0000"/>
                </a:solidFill>
                <a:latin typeface="Candara" pitchFamily="34" charset="0"/>
                <a:cs typeface="Calibri" pitchFamily="34" charset="0"/>
              </a:rPr>
              <a:t>Deuteronomio </a:t>
            </a:r>
            <a:r>
              <a:rPr lang="es-PR" sz="3200" dirty="0" smtClean="0">
                <a:solidFill>
                  <a:srgbClr val="FF0000"/>
                </a:solidFill>
                <a:latin typeface="Candara" pitchFamily="34" charset="0"/>
                <a:cs typeface="Calibri" pitchFamily="34" charset="0"/>
              </a:rPr>
              <a:t>23</a:t>
            </a:r>
            <a:r>
              <a:rPr lang="es-PR" sz="3200" dirty="0" smtClean="0">
                <a:solidFill>
                  <a:srgbClr val="FF0000"/>
                </a:solidFill>
                <a:latin typeface="Candara" pitchFamily="34" charset="0"/>
                <a:cs typeface="Calibri" pitchFamily="34" charset="0"/>
              </a:rPr>
              <a:t>.21-23</a:t>
            </a:r>
          </a:p>
          <a:p>
            <a:r>
              <a:rPr lang="es-PR" sz="3600" dirty="0" smtClean="0">
                <a:latin typeface="Candara" pitchFamily="34" charset="0"/>
                <a:cs typeface="Calibri" pitchFamily="34" charset="0"/>
              </a:rPr>
              <a:t>Amonestación a ser honesto y justo</a:t>
            </a:r>
            <a:endParaRPr lang="es-PR" sz="3600" dirty="0" smtClean="0">
              <a:latin typeface="Candara" pitchFamily="34" charset="0"/>
              <a:cs typeface="Calibri" pitchFamily="34" charset="0"/>
            </a:endParaRPr>
          </a:p>
          <a:p>
            <a:pPr lvl="1"/>
            <a:r>
              <a:rPr lang="es-PR" sz="3200" dirty="0" smtClean="0">
                <a:solidFill>
                  <a:srgbClr val="FF0000"/>
                </a:solidFill>
                <a:latin typeface="Candara" pitchFamily="34" charset="0"/>
                <a:cs typeface="Calibri" pitchFamily="34" charset="0"/>
              </a:rPr>
              <a:t>Deuteronomio 25.13-16</a:t>
            </a:r>
            <a:endParaRPr lang="es-PR" sz="3200" dirty="0" smtClean="0">
              <a:solidFill>
                <a:srgbClr val="FF0000"/>
              </a:solidFill>
              <a:latin typeface="Candara"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2935050747"/>
      </p:ext>
    </p:extLst>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b="7430"/>
          <a:stretch/>
        </p:blipFill>
        <p:spPr>
          <a:xfrm>
            <a:off x="5105400" y="2005086"/>
            <a:ext cx="4038600" cy="3962875"/>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Amonestación a ser honesto y justo </a:t>
            </a:r>
            <a:r>
              <a:rPr lang="es-PR" sz="4800" dirty="0">
                <a:solidFill>
                  <a:srgbClr val="FF0000"/>
                </a:solidFill>
                <a:latin typeface="Candara" pitchFamily="34" charset="0"/>
                <a:cs typeface="Calibri" pitchFamily="34" charset="0"/>
              </a:rPr>
              <a:t>Deuteronomio 25.13-16</a:t>
            </a:r>
            <a:endParaRPr lang="es-PR" sz="48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85000" lnSpcReduction="20000"/>
          </a:bodyPr>
          <a:lstStyle/>
          <a:p>
            <a:r>
              <a:rPr lang="es-PR" dirty="0" smtClean="0"/>
              <a:t>De </a:t>
            </a:r>
            <a:r>
              <a:rPr lang="es-PR" dirty="0"/>
              <a:t>esta manera el comerciante deshonesto defraudaba a otra persona tanto en el vender como en el comprar. </a:t>
            </a:r>
            <a:endParaRPr lang="es-PR" dirty="0" smtClean="0"/>
          </a:p>
          <a:p>
            <a:r>
              <a:rPr lang="es-PR" dirty="0" smtClean="0"/>
              <a:t>Lo </a:t>
            </a:r>
            <a:r>
              <a:rPr lang="es-PR" dirty="0"/>
              <a:t>mismo se aplicaba a la </a:t>
            </a:r>
            <a:r>
              <a:rPr lang="es-PR" dirty="0" err="1"/>
              <a:t>efa</a:t>
            </a:r>
            <a:r>
              <a:rPr lang="es-PR" dirty="0"/>
              <a:t>. </a:t>
            </a:r>
            <a:endParaRPr lang="es-PR" dirty="0" smtClean="0"/>
          </a:p>
          <a:p>
            <a:r>
              <a:rPr lang="es-PR" dirty="0" smtClean="0"/>
              <a:t>La </a:t>
            </a:r>
            <a:r>
              <a:rPr lang="es-PR" dirty="0" err="1"/>
              <a:t>efa</a:t>
            </a:r>
            <a:r>
              <a:rPr lang="es-PR" dirty="0"/>
              <a:t> era una medida de capacidad, probablemente de origen egipcio, pero muy usada en Israel en la venta y compra de las semillas. </a:t>
            </a:r>
            <a:endParaRPr lang="es-PR" dirty="0" smtClean="0"/>
          </a:p>
          <a:p>
            <a:r>
              <a:rPr lang="es-PR" dirty="0" smtClean="0"/>
              <a:t>La </a:t>
            </a:r>
            <a:r>
              <a:rPr lang="es-PR" dirty="0" err="1"/>
              <a:t>efa</a:t>
            </a:r>
            <a:r>
              <a:rPr lang="es-PR" dirty="0"/>
              <a:t> tenía una capacidad de 22 litros</a:t>
            </a:r>
            <a:r>
              <a:rPr lang="es-PR" dirty="0" smtClean="0"/>
              <a:t>.</a:t>
            </a:r>
            <a:endParaRPr lang="es-PR" dirty="0"/>
          </a:p>
        </p:txBody>
      </p:sp>
    </p:spTree>
    <p:extLst>
      <p:ext uri="{BB962C8B-B14F-4D97-AF65-F5344CB8AC3E}">
        <p14:creationId xmlns:p14="http://schemas.microsoft.com/office/powerpoint/2010/main" val="631990597"/>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srcRect b="7430"/>
          <a:stretch/>
        </p:blipFill>
        <p:spPr>
          <a:xfrm>
            <a:off x="5105400" y="2005086"/>
            <a:ext cx="4038600" cy="3962875"/>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Amonestación a ser honesto y justo </a:t>
            </a:r>
            <a:r>
              <a:rPr lang="es-PR" sz="4800" dirty="0">
                <a:solidFill>
                  <a:srgbClr val="FF0000"/>
                </a:solidFill>
                <a:latin typeface="Candara" pitchFamily="34" charset="0"/>
                <a:cs typeface="Calibri" pitchFamily="34" charset="0"/>
              </a:rPr>
              <a:t>Deuteronomio 25.13-16</a:t>
            </a:r>
            <a:endParaRPr lang="es-PR" sz="48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a:t>La falta de control en las transacciones comerciales y la deshonestidad en el uso de las pesas y medidas ocasionaba abuso e injusticia (</a:t>
            </a:r>
            <a:r>
              <a:rPr lang="es-PR" dirty="0">
                <a:solidFill>
                  <a:srgbClr val="FF0000"/>
                </a:solidFill>
              </a:rPr>
              <a:t>v. 16</a:t>
            </a:r>
            <a:r>
              <a:rPr lang="es-PR" dirty="0"/>
              <a:t>). </a:t>
            </a:r>
            <a:endParaRPr lang="es-PR" dirty="0" smtClean="0"/>
          </a:p>
        </p:txBody>
      </p:sp>
    </p:spTree>
    <p:extLst>
      <p:ext uri="{BB962C8B-B14F-4D97-AF65-F5344CB8AC3E}">
        <p14:creationId xmlns:p14="http://schemas.microsoft.com/office/powerpoint/2010/main" val="2396810999"/>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srcRect b="7430"/>
          <a:stretch/>
        </p:blipFill>
        <p:spPr>
          <a:xfrm>
            <a:off x="5105400" y="2005086"/>
            <a:ext cx="4038600" cy="3962875"/>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Amonestación a ser honesto y justo </a:t>
            </a:r>
            <a:r>
              <a:rPr lang="es-PR" sz="4800" dirty="0">
                <a:solidFill>
                  <a:srgbClr val="FF0000"/>
                </a:solidFill>
                <a:latin typeface="Candara" pitchFamily="34" charset="0"/>
                <a:cs typeface="Calibri" pitchFamily="34" charset="0"/>
              </a:rPr>
              <a:t>Deuteronomio 25.13-16</a:t>
            </a:r>
            <a:endParaRPr lang="es-PR" sz="48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86399" cy="4719638"/>
          </a:xfrm>
        </p:spPr>
        <p:txBody>
          <a:bodyPr>
            <a:normAutofit fontScale="92500" lnSpcReduction="10000"/>
          </a:bodyPr>
          <a:lstStyle/>
          <a:p>
            <a:r>
              <a:rPr lang="es-PR" dirty="0" smtClean="0"/>
              <a:t>Obediencia </a:t>
            </a:r>
            <a:r>
              <a:rPr lang="es-PR" dirty="0"/>
              <a:t>a esta ley e integridad en las transacciones comerciales traía bendición de Dios (</a:t>
            </a:r>
            <a:r>
              <a:rPr lang="es-PR" dirty="0">
                <a:solidFill>
                  <a:srgbClr val="FF0000"/>
                </a:solidFill>
              </a:rPr>
              <a:t>v. 15</a:t>
            </a:r>
            <a:r>
              <a:rPr lang="es-PR" dirty="0"/>
              <a:t>), pero la persona que era deshonesta y que hacía la injusticia contra su prójimo era abominable a Jehovah y, por lo tanto, estaba sujeta a las maldiciones del pacto y bajo el juicio de Dios. </a:t>
            </a:r>
            <a:endParaRPr lang="es-PR" dirty="0" smtClean="0"/>
          </a:p>
        </p:txBody>
      </p:sp>
    </p:spTree>
    <p:extLst>
      <p:ext uri="{BB962C8B-B14F-4D97-AF65-F5344CB8AC3E}">
        <p14:creationId xmlns:p14="http://schemas.microsoft.com/office/powerpoint/2010/main" val="3434232405"/>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4862598" y="1954696"/>
            <a:ext cx="4281402" cy="4269064"/>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Amonestación a ser honesto y justo </a:t>
            </a:r>
            <a:r>
              <a:rPr lang="es-PR" sz="4800" dirty="0">
                <a:solidFill>
                  <a:srgbClr val="FF0000"/>
                </a:solidFill>
                <a:latin typeface="Candara" pitchFamily="34" charset="0"/>
                <a:cs typeface="Calibri" pitchFamily="34" charset="0"/>
              </a:rPr>
              <a:t>Deuteronomio 25.13-16</a:t>
            </a:r>
            <a:endParaRPr lang="es-PR" sz="48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20000"/>
          </a:bodyPr>
          <a:lstStyle/>
          <a:p>
            <a:r>
              <a:rPr lang="es-PR" dirty="0" smtClean="0"/>
              <a:t>Una </a:t>
            </a:r>
            <a:r>
              <a:rPr lang="es-PR" dirty="0"/>
              <a:t>ley similar aparece en </a:t>
            </a:r>
            <a:r>
              <a:rPr lang="es-PR" dirty="0" smtClean="0">
                <a:solidFill>
                  <a:srgbClr val="FF0000"/>
                </a:solidFill>
              </a:rPr>
              <a:t>Levítico </a:t>
            </a:r>
            <a:r>
              <a:rPr lang="es-PR" dirty="0">
                <a:solidFill>
                  <a:srgbClr val="FF0000"/>
                </a:solidFill>
              </a:rPr>
              <a:t>19:35, 36</a:t>
            </a:r>
            <a:r>
              <a:rPr lang="es-PR" dirty="0"/>
              <a:t>. </a:t>
            </a:r>
            <a:endParaRPr lang="es-PR" dirty="0" smtClean="0"/>
          </a:p>
          <a:p>
            <a:r>
              <a:rPr lang="es-PR" dirty="0" smtClean="0"/>
              <a:t>La </a:t>
            </a:r>
            <a:r>
              <a:rPr lang="es-PR" dirty="0"/>
              <a:t>predicación de los profetas condena la deshonestidad en el comercio (</a:t>
            </a:r>
            <a:r>
              <a:rPr lang="es-PR" dirty="0">
                <a:solidFill>
                  <a:srgbClr val="FF0000"/>
                </a:solidFill>
              </a:rPr>
              <a:t>Amós 8:5</a:t>
            </a:r>
            <a:r>
              <a:rPr lang="es-PR" dirty="0"/>
              <a:t>). </a:t>
            </a:r>
            <a:endParaRPr lang="es-PR" dirty="0" smtClean="0"/>
          </a:p>
          <a:p>
            <a:r>
              <a:rPr lang="es-PR" dirty="0" smtClean="0"/>
              <a:t>Esto </a:t>
            </a:r>
            <a:r>
              <a:rPr lang="es-PR" dirty="0"/>
              <a:t>indica que el fraude perpetrado por los comerciantes deshonestos era común en la sociedad israelita</a:t>
            </a:r>
            <a:r>
              <a:rPr lang="es-PR" dirty="0" smtClean="0"/>
              <a:t>.</a:t>
            </a:r>
            <a:endParaRPr lang="es-PR" dirty="0"/>
          </a:p>
        </p:txBody>
      </p:sp>
    </p:spTree>
    <p:extLst>
      <p:ext uri="{BB962C8B-B14F-4D97-AF65-F5344CB8AC3E}">
        <p14:creationId xmlns:p14="http://schemas.microsoft.com/office/powerpoint/2010/main" val="2765939130"/>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dirty="0" smtClean="0">
                <a:latin typeface="Candara" panose="020E0502030303020204" pitchFamily="34" charset="0"/>
              </a:rPr>
              <a:t>Para la buena convivencia en una comunidad, se debe evitar la calumnia.</a:t>
            </a:r>
          </a:p>
          <a:p>
            <a:pPr lvl="1"/>
            <a:r>
              <a:rPr lang="es-PR" dirty="0" smtClean="0">
                <a:latin typeface="Candara" panose="020E0502030303020204" pitchFamily="34" charset="0"/>
              </a:rPr>
              <a:t>Entre los hebreos el hombre que se atrevía a calumniar a una virgen pagaba su osadía con un castigo severo.</a:t>
            </a:r>
          </a:p>
          <a:p>
            <a:pPr lvl="1"/>
            <a:r>
              <a:rPr lang="es-PR" dirty="0" smtClean="0">
                <a:latin typeface="Candara" panose="020E0502030303020204" pitchFamily="34" charset="0"/>
              </a:rPr>
              <a:t>En las comunidades cristianas los chismes y las calumnias deben ser castigados mediante disciplina para erradicar sus consecuencias negativas.</a:t>
            </a:r>
            <a:endParaRPr lang="es-PR" dirty="0">
              <a:latin typeface="Candara" panose="020E0502030303020204" pitchFamily="34" charset="0"/>
            </a:endParaRPr>
          </a:p>
          <a:p>
            <a:pPr lvl="1"/>
            <a:endParaRPr lang="es-PR" dirty="0" smtClean="0">
              <a:latin typeface="Candara" panose="020E0502030303020204" pitchFamily="34" charset="0"/>
            </a:endParaRP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6781800" y="-16706"/>
            <a:ext cx="2362200" cy="1775966"/>
          </a:xfrm>
          <a:prstGeom prst="rect">
            <a:avLst/>
          </a:prstGeom>
        </p:spPr>
      </p:pic>
    </p:spTree>
    <p:extLst>
      <p:ext uri="{BB962C8B-B14F-4D97-AF65-F5344CB8AC3E}">
        <p14:creationId xmlns:p14="http://schemas.microsoft.com/office/powerpoint/2010/main" val="169193376"/>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dirty="0">
                <a:latin typeface="Candara" panose="020E0502030303020204" pitchFamily="34" charset="0"/>
              </a:rPr>
              <a:t>Necesitamos volver a reconocer la seriedad del adulterio.</a:t>
            </a:r>
          </a:p>
          <a:p>
            <a:pPr lvl="1"/>
            <a:r>
              <a:rPr lang="es-PR" dirty="0">
                <a:latin typeface="Candara" panose="020E0502030303020204" pitchFamily="34" charset="0"/>
              </a:rPr>
              <a:t>Esto nos llama a tener una actitud de permanencia cuando entramos en el matrimonio. </a:t>
            </a:r>
            <a:endParaRPr lang="es-PR" dirty="0" smtClean="0">
              <a:latin typeface="Candara" panose="020E0502030303020204" pitchFamily="34" charset="0"/>
            </a:endParaRPr>
          </a:p>
          <a:p>
            <a:pPr lvl="1"/>
            <a:r>
              <a:rPr lang="es-PR" dirty="0" smtClean="0">
                <a:latin typeface="Candara" panose="020E0502030303020204" pitchFamily="34" charset="0"/>
              </a:rPr>
              <a:t>No </a:t>
            </a:r>
            <a:r>
              <a:rPr lang="es-PR" dirty="0">
                <a:latin typeface="Candara" panose="020E0502030303020204" pitchFamily="34" charset="0"/>
              </a:rPr>
              <a:t>debemos bajar nuestros ideales a las normas del mundo, pensando que fácilmente podemos tratar los votos de fidelidad que tomamos cuando nos casamos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6781800" y="-16706"/>
            <a:ext cx="2362200" cy="1775966"/>
          </a:xfrm>
          <a:prstGeom prst="rect">
            <a:avLst/>
          </a:prstGeom>
        </p:spPr>
      </p:pic>
    </p:spTree>
    <p:extLst>
      <p:ext uri="{BB962C8B-B14F-4D97-AF65-F5344CB8AC3E}">
        <p14:creationId xmlns:p14="http://schemas.microsoft.com/office/powerpoint/2010/main" val="2141504265"/>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dirty="0" smtClean="0">
                <a:latin typeface="Candara" panose="020E0502030303020204" pitchFamily="34" charset="0"/>
              </a:rPr>
              <a:t>Nadie está obligado a hacer votos delante del Señor.</a:t>
            </a:r>
          </a:p>
          <a:p>
            <a:pPr lvl="1"/>
            <a:r>
              <a:rPr lang="es-PR" dirty="0" smtClean="0">
                <a:latin typeface="Candara" panose="020E0502030303020204" pitchFamily="34" charset="0"/>
              </a:rPr>
              <a:t>Pero si alguien le promete algo al Señor, debe apresurarse a cumplirlo.</a:t>
            </a:r>
          </a:p>
          <a:p>
            <a:r>
              <a:rPr lang="es-PR" dirty="0" smtClean="0">
                <a:latin typeface="Candara" panose="020E0502030303020204" pitchFamily="34" charset="0"/>
              </a:rPr>
              <a:t>El cristiano debe procurar la exactitud y la justicia y aborrecer el engaño.</a:t>
            </a:r>
          </a:p>
          <a:p>
            <a:pPr lvl="1"/>
            <a:r>
              <a:rPr lang="es-PR" dirty="0" smtClean="0">
                <a:latin typeface="Candara" panose="020E0502030303020204" pitchFamily="34" charset="0"/>
              </a:rPr>
              <a:t>Tanto en las pesas y medidas como en la equidad y el servicio, el cristiano tiene que demostrar su pureza moral.</a:t>
            </a:r>
            <a:endParaRPr lang="es-PR" dirty="0" smtClean="0">
              <a:latin typeface="Candara" panose="020E0502030303020204" pitchFamily="34" charset="0"/>
            </a:endParaRP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6781800" y="-16706"/>
            <a:ext cx="2362200" cy="1775966"/>
          </a:xfrm>
          <a:prstGeom prst="rect">
            <a:avLst/>
          </a:prstGeom>
        </p:spPr>
      </p:pic>
    </p:spTree>
    <p:extLst>
      <p:ext uri="{BB962C8B-B14F-4D97-AF65-F5344CB8AC3E}">
        <p14:creationId xmlns:p14="http://schemas.microsoft.com/office/powerpoint/2010/main" val="4018736135"/>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47</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791576" cy="4759325"/>
          </a:xfrm>
        </p:spPr>
        <p:txBody>
          <a:bodyPr>
            <a:normAutofit fontScale="77500" lnSpcReduction="2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ES" sz="1400" dirty="0" smtClean="0">
                <a:latin typeface="Candara" pitchFamily="34" charset="0"/>
                <a:cs typeface="Calibri" pitchFamily="34" charset="0"/>
              </a:rPr>
              <a:t> </a:t>
            </a:r>
            <a:r>
              <a:rPr lang="es-ES" sz="1400" dirty="0" err="1">
                <a:latin typeface="Candara" pitchFamily="34" charset="0"/>
                <a:cs typeface="Calibri" pitchFamily="34" charset="0"/>
              </a:rPr>
              <a:t>Walvoord</a:t>
            </a:r>
            <a:r>
              <a:rPr lang="es-ES" sz="1400" dirty="0">
                <a:latin typeface="Candara" pitchFamily="34" charset="0"/>
                <a:cs typeface="Calibri" pitchFamily="34" charset="0"/>
              </a:rPr>
              <a:t>, John F., y Roy B. </a:t>
            </a:r>
            <a:r>
              <a:rPr lang="es-ES" sz="1400" dirty="0" err="1">
                <a:latin typeface="Candara" pitchFamily="34" charset="0"/>
                <a:cs typeface="Calibri" pitchFamily="34" charset="0"/>
              </a:rPr>
              <a:t>Zuck</a:t>
            </a:r>
            <a:r>
              <a:rPr lang="es-ES" sz="1400" dirty="0">
                <a:latin typeface="Candara" pitchFamily="34" charset="0"/>
                <a:cs typeface="Calibri" pitchFamily="34" charset="0"/>
              </a:rPr>
              <a:t>. El conocimiento </a:t>
            </a:r>
            <a:r>
              <a:rPr lang="es-ES" sz="1400" dirty="0" err="1">
                <a:latin typeface="Candara" pitchFamily="34" charset="0"/>
                <a:cs typeface="Calibri" pitchFamily="34" charset="0"/>
              </a:rPr>
              <a:t>bíblico</a:t>
            </a:r>
            <a:r>
              <a:rPr lang="es-ES" sz="1400" dirty="0">
                <a:latin typeface="Candara" pitchFamily="34" charset="0"/>
                <a:cs typeface="Calibri" pitchFamily="34" charset="0"/>
              </a:rPr>
              <a:t>, un comentario expositivo: Antiguo Testamento, tomo 2: Deuteronomio-2 Samuel. Puebla, </a:t>
            </a:r>
            <a:r>
              <a:rPr lang="es-ES" sz="1400" dirty="0" err="1">
                <a:latin typeface="Candara" pitchFamily="34" charset="0"/>
                <a:cs typeface="Calibri" pitchFamily="34" charset="0"/>
              </a:rPr>
              <a:t>México</a:t>
            </a:r>
            <a:r>
              <a:rPr lang="es-ES" sz="1400" dirty="0">
                <a:latin typeface="Candara" pitchFamily="34" charset="0"/>
                <a:cs typeface="Calibri" pitchFamily="34" charset="0"/>
              </a:rPr>
              <a:t>: Ediciones Las </a:t>
            </a:r>
            <a:r>
              <a:rPr lang="es-ES" sz="1400" dirty="0" err="1">
                <a:latin typeface="Candara" pitchFamily="34" charset="0"/>
                <a:cs typeface="Calibri" pitchFamily="34" charset="0"/>
              </a:rPr>
              <a:t>Américas</a:t>
            </a:r>
            <a:r>
              <a:rPr lang="es-ES" sz="1400" dirty="0">
                <a:latin typeface="Candara" pitchFamily="34" charset="0"/>
                <a:cs typeface="Calibri" pitchFamily="34" charset="0"/>
              </a:rPr>
              <a:t>, A.C., 1999. </a:t>
            </a:r>
            <a:r>
              <a:rPr lang="es-ES" sz="1400" dirty="0" err="1">
                <a:latin typeface="Candara" pitchFamily="34" charset="0"/>
                <a:cs typeface="Calibri" pitchFamily="34" charset="0"/>
              </a:rPr>
              <a:t>Print</a:t>
            </a:r>
            <a:r>
              <a:rPr lang="es-ES"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 Carro, D., Poe, J. T., </a:t>
            </a:r>
            <a:r>
              <a:rPr lang="es-PR" sz="1400" dirty="0" err="1" smtClean="0">
                <a:latin typeface="Candara" pitchFamily="34" charset="0"/>
                <a:cs typeface="Calibri" pitchFamily="34" charset="0"/>
              </a:rPr>
              <a:t>Zorzoli</a:t>
            </a:r>
            <a:r>
              <a:rPr lang="es-PR" sz="1400" dirty="0" smtClean="0">
                <a:latin typeface="Candara" pitchFamily="34" charset="0"/>
                <a:cs typeface="Calibri" pitchFamily="34" charset="0"/>
              </a:rPr>
              <a:t>, R. O., &amp; Editorial Mundo Hispano (El Paso, T. (1993-). Comentario </a:t>
            </a:r>
            <a:r>
              <a:rPr lang="es-PR" sz="1400" dirty="0" err="1" smtClean="0">
                <a:latin typeface="Candara" pitchFamily="34" charset="0"/>
                <a:cs typeface="Calibri" pitchFamily="34" charset="0"/>
              </a:rPr>
              <a:t>bı́blico</a:t>
            </a:r>
            <a:r>
              <a:rPr lang="es-PR" sz="1400" dirty="0" smtClean="0">
                <a:latin typeface="Candara" pitchFamily="34" charset="0"/>
                <a:cs typeface="Calibri" pitchFamily="34" charset="0"/>
              </a:rPr>
              <a:t> mundo hispano </a:t>
            </a:r>
            <a:r>
              <a:rPr lang="es-PR" sz="1400" dirty="0" err="1" smtClean="0">
                <a:latin typeface="Candara" pitchFamily="34" charset="0"/>
                <a:cs typeface="Calibri" pitchFamily="34" charset="0"/>
              </a:rPr>
              <a:t>Exodo</a:t>
            </a:r>
            <a:r>
              <a:rPr lang="es-PR" sz="1400" dirty="0" smtClean="0">
                <a:latin typeface="Candara" pitchFamily="34" charset="0"/>
                <a:cs typeface="Calibri" pitchFamily="34" charset="0"/>
              </a:rPr>
              <a:t> (1. ed.) (26). El Paso, TX: Editorial Mundo Hispano.</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a:t>
            </a:r>
            <a:r>
              <a:rPr lang="es-PR" sz="1400" dirty="0">
                <a:latin typeface="Candara" pitchFamily="34" charset="0"/>
                <a:cs typeface="Calibri" pitchFamily="34" charset="0"/>
              </a:rPr>
              <a:t>. φ</a:t>
            </a:r>
            <a:endParaRPr lang="es-PR" sz="1400" dirty="0" smtClean="0">
              <a:latin typeface="Candara" pitchFamily="34" charset="0"/>
              <a:cs typeface="Calibri" pitchFamily="34" charset="0"/>
            </a:endParaRPr>
          </a:p>
          <a:p>
            <a:pPr marL="0" indent="0">
              <a:buNone/>
            </a:pPr>
            <a:r>
              <a:rPr lang="es-PR" sz="1400" dirty="0" err="1" smtClean="0">
                <a:latin typeface="Candara" pitchFamily="34" charset="0"/>
                <a:cs typeface="Calibri" pitchFamily="34" charset="0"/>
              </a:rPr>
              <a:t>Gillis</a:t>
            </a:r>
            <a:r>
              <a:rPr lang="es-PR" sz="1400" dirty="0" smtClean="0">
                <a:latin typeface="Candara" pitchFamily="34" charset="0"/>
                <a:cs typeface="Calibri" pitchFamily="34" charset="0"/>
              </a:rPr>
              <a:t>, C. (1991). El Antiguo Testamento: Un Comentario Sobre Su Historia y Literatura, Tomos I-V (╔x 14.21). El Paso, TX: Casa Bautista De Publicaciones.</a:t>
            </a:r>
          </a:p>
          <a:p>
            <a:pPr marL="0" indent="0">
              <a:buNone/>
            </a:pPr>
            <a:r>
              <a:rPr lang="es-PR" sz="1400" dirty="0" err="1" smtClean="0">
                <a:latin typeface="Candara" pitchFamily="34" charset="0"/>
                <a:cs typeface="Calibri" pitchFamily="34" charset="0"/>
              </a:rPr>
              <a:t>Bartley</a:t>
            </a:r>
            <a:r>
              <a:rPr lang="es-PR" sz="1400" dirty="0">
                <a:latin typeface="Candara" pitchFamily="34" charset="0"/>
                <a:cs typeface="Calibri" pitchFamily="34" charset="0"/>
              </a:rPr>
              <a:t>, James et al. Comentario </a:t>
            </a:r>
            <a:r>
              <a:rPr lang="es-PR" sz="1400" dirty="0" err="1">
                <a:latin typeface="Candara" pitchFamily="34" charset="0"/>
                <a:cs typeface="Calibri" pitchFamily="34" charset="0"/>
              </a:rPr>
              <a:t>bı́blico</a:t>
            </a:r>
            <a:r>
              <a:rPr lang="es-PR" sz="1400" dirty="0">
                <a:latin typeface="Candara" pitchFamily="34" charset="0"/>
                <a:cs typeface="Calibri" pitchFamily="34" charset="0"/>
              </a:rPr>
              <a:t> mundo hispano: </a:t>
            </a:r>
            <a:r>
              <a:rPr lang="es-PR" sz="1400" dirty="0" smtClean="0">
                <a:latin typeface="Candara" pitchFamily="34" charset="0"/>
                <a:cs typeface="Calibri" pitchFamily="34" charset="0"/>
              </a:rPr>
              <a:t>Job. </a:t>
            </a:r>
            <a:r>
              <a:rPr lang="es-PR" sz="1400" dirty="0">
                <a:latin typeface="Candara" pitchFamily="34" charset="0"/>
                <a:cs typeface="Calibri" pitchFamily="34" charset="0"/>
              </a:rPr>
              <a:t>1. ed. El Paso, TX: Editorial Mundo Hispano, 2004.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Cevallos, Juan Carlos. Comentario </a:t>
            </a:r>
            <a:r>
              <a:rPr lang="es-PR" sz="1400" dirty="0" err="1">
                <a:latin typeface="Candara" pitchFamily="34" charset="0"/>
                <a:cs typeface="Calibri" pitchFamily="34" charset="0"/>
              </a:rPr>
              <a:t>Bφblico</a:t>
            </a:r>
            <a:r>
              <a:rPr lang="es-PR" sz="1400" dirty="0">
                <a:latin typeface="Candara" pitchFamily="34" charset="0"/>
                <a:cs typeface="Calibri" pitchFamily="34" charset="0"/>
              </a:rPr>
              <a:t> Mundo Hispano tomo 7: Juan Carlos Cevallos y </a:t>
            </a:r>
            <a:r>
              <a:rPr lang="es-PR" sz="1400" dirty="0" err="1">
                <a:latin typeface="Candara" pitchFamily="34" charset="0"/>
                <a:cs typeface="Calibri" pitchFamily="34" charset="0"/>
              </a:rPr>
              <a:t>Rubén</a:t>
            </a:r>
            <a:r>
              <a:rPr lang="es-PR" sz="1400" dirty="0">
                <a:latin typeface="Candara" pitchFamily="34" charset="0"/>
                <a:cs typeface="Calibri" pitchFamily="34" charset="0"/>
              </a:rPr>
              <a:t> O </a:t>
            </a:r>
            <a:r>
              <a:rPr lang="es-PR" sz="1400" dirty="0" err="1">
                <a:latin typeface="Candara" pitchFamily="34" charset="0"/>
                <a:cs typeface="Calibri" pitchFamily="34" charset="0"/>
              </a:rPr>
              <a:t>Zorzoli</a:t>
            </a:r>
            <a:r>
              <a:rPr lang="es-PR" sz="1400" dirty="0">
                <a:latin typeface="Candara" pitchFamily="34" charset="0"/>
                <a:cs typeface="Calibri" pitchFamily="34" charset="0"/>
              </a:rPr>
              <a:t>.; editores generales, Juan Carlos Cevallos y </a:t>
            </a:r>
            <a:r>
              <a:rPr lang="es-PR" sz="1400" dirty="0" err="1">
                <a:latin typeface="Candara" pitchFamily="34" charset="0"/>
                <a:cs typeface="Calibri" pitchFamily="34" charset="0"/>
              </a:rPr>
              <a:t>Rubén</a:t>
            </a:r>
            <a:r>
              <a:rPr lang="es-PR" sz="1400" dirty="0">
                <a:latin typeface="Candara" pitchFamily="34" charset="0"/>
                <a:cs typeface="Calibri" pitchFamily="34" charset="0"/>
              </a:rPr>
              <a:t> O </a:t>
            </a:r>
            <a:r>
              <a:rPr lang="es-PR" sz="1400" dirty="0" err="1">
                <a:latin typeface="Candara" pitchFamily="34" charset="0"/>
                <a:cs typeface="Calibri" pitchFamily="34" charset="0"/>
              </a:rPr>
              <a:t>Zorzoli</a:t>
            </a:r>
            <a:r>
              <a:rPr lang="es-PR" sz="1400" dirty="0">
                <a:latin typeface="Candara" pitchFamily="34" charset="0"/>
                <a:cs typeface="Calibri" pitchFamily="34" charset="0"/>
              </a:rPr>
              <a:t>. El Paso, TX: Editorial Mundo Hispano, 2005.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a:t>
            </a:r>
            <a:r>
              <a:rPr lang="es-PR" sz="1400" dirty="0" err="1">
                <a:latin typeface="Candara" pitchFamily="34" charset="0"/>
                <a:cs typeface="Calibri" pitchFamily="34" charset="0"/>
              </a:rPr>
              <a:t>Encyclopedia</a:t>
            </a:r>
            <a:r>
              <a:rPr lang="es-PR" sz="1400" dirty="0">
                <a:latin typeface="Candara" pitchFamily="34" charset="0"/>
                <a:cs typeface="Calibri" pitchFamily="34" charset="0"/>
              </a:rPr>
              <a:t> of </a:t>
            </a:r>
            <a:r>
              <a:rPr lang="es-PR" sz="1400" dirty="0" err="1">
                <a:latin typeface="Candara" pitchFamily="34" charset="0"/>
                <a:cs typeface="Calibri" pitchFamily="34" charset="0"/>
              </a:rPr>
              <a:t>Bible</a:t>
            </a:r>
            <a:r>
              <a:rPr lang="es-PR" sz="1400" dirty="0">
                <a:latin typeface="Candara" pitchFamily="34" charset="0"/>
                <a:cs typeface="Calibri" pitchFamily="34" charset="0"/>
              </a:rPr>
              <a:t> </a:t>
            </a:r>
            <a:r>
              <a:rPr lang="es-PR" sz="1400" dirty="0" err="1">
                <a:latin typeface="Candara" pitchFamily="34" charset="0"/>
                <a:cs typeface="Calibri" pitchFamily="34" charset="0"/>
              </a:rPr>
              <a:t>Difficulties</a:t>
            </a:r>
            <a:r>
              <a:rPr lang="es-PR" sz="1400" dirty="0">
                <a:latin typeface="Candara" pitchFamily="34" charset="0"/>
                <a:cs typeface="Calibri" pitchFamily="34" charset="0"/>
              </a:rPr>
              <a:t>, “Enciclopedia de dificultades bíblicas”. Grand Rapids: </a:t>
            </a:r>
            <a:r>
              <a:rPr lang="es-PR" sz="1400" dirty="0" err="1">
                <a:latin typeface="Candara" pitchFamily="34" charset="0"/>
                <a:cs typeface="Calibri" pitchFamily="34" charset="0"/>
              </a:rPr>
              <a:t>Zondervan</a:t>
            </a:r>
            <a:r>
              <a:rPr lang="es-PR" sz="1400" dirty="0">
                <a:latin typeface="Candara" pitchFamily="34" charset="0"/>
                <a:cs typeface="Calibri" pitchFamily="34" charset="0"/>
              </a:rPr>
              <a:t> Publishing </a:t>
            </a:r>
            <a:r>
              <a:rPr lang="es-PR" sz="1400" dirty="0" err="1">
                <a:latin typeface="Candara" pitchFamily="34" charset="0"/>
                <a:cs typeface="Calibri" pitchFamily="34" charset="0"/>
              </a:rPr>
              <a:t>House</a:t>
            </a:r>
            <a:r>
              <a:rPr lang="es-PR" sz="1400" dirty="0">
                <a:latin typeface="Candara" pitchFamily="34" charset="0"/>
                <a:cs typeface="Calibri" pitchFamily="34" charset="0"/>
              </a:rPr>
              <a:t>, 1982, p. 252</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a:t>
            </a:r>
            <a:r>
              <a:rPr lang="es-PR" sz="1400" dirty="0" err="1">
                <a:latin typeface="Candara" pitchFamily="34" charset="0"/>
                <a:cs typeface="Calibri" pitchFamily="34" charset="0"/>
              </a:rPr>
              <a:t>Hoff</a:t>
            </a:r>
            <a:r>
              <a:rPr lang="es-PR" sz="1400" dirty="0">
                <a:latin typeface="Candara" pitchFamily="34" charset="0"/>
                <a:cs typeface="Calibri" pitchFamily="34" charset="0"/>
              </a:rPr>
              <a:t>, Pablo. Libros </a:t>
            </a:r>
            <a:r>
              <a:rPr lang="es-PR" sz="1400" dirty="0" err="1">
                <a:latin typeface="Candara" pitchFamily="34" charset="0"/>
                <a:cs typeface="Calibri" pitchFamily="34" charset="0"/>
              </a:rPr>
              <a:t>poéticos</a:t>
            </a:r>
            <a:r>
              <a:rPr lang="es-PR" sz="1400" dirty="0">
                <a:latin typeface="Candara" pitchFamily="34" charset="0"/>
                <a:cs typeface="Calibri" pitchFamily="34" charset="0"/>
              </a:rPr>
              <a:t>: </a:t>
            </a:r>
            <a:r>
              <a:rPr lang="es-PR" sz="1400" dirty="0" err="1">
                <a:latin typeface="Candara" pitchFamily="34" charset="0"/>
                <a:cs typeface="Calibri" pitchFamily="34" charset="0"/>
              </a:rPr>
              <a:t>Poesía</a:t>
            </a:r>
            <a:r>
              <a:rPr lang="es-PR" sz="1400" dirty="0">
                <a:latin typeface="Candara" pitchFamily="34" charset="0"/>
                <a:cs typeface="Calibri" pitchFamily="34" charset="0"/>
              </a:rPr>
              <a:t> y </a:t>
            </a:r>
            <a:r>
              <a:rPr lang="es-PR" sz="1400" dirty="0" err="1">
                <a:latin typeface="Candara" pitchFamily="34" charset="0"/>
                <a:cs typeface="Calibri" pitchFamily="34" charset="0"/>
              </a:rPr>
              <a:t>sabiduría</a:t>
            </a:r>
            <a:r>
              <a:rPr lang="es-PR" sz="1400" dirty="0">
                <a:latin typeface="Candara" pitchFamily="34" charset="0"/>
                <a:cs typeface="Calibri" pitchFamily="34" charset="0"/>
              </a:rPr>
              <a:t> de Israel. Miami, FL: Editorial Vida, 1998.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lvl="1" indent="0">
              <a:buClr>
                <a:schemeClr val="folHlink"/>
              </a:buClr>
              <a:buSzPct val="60000"/>
              <a:buNone/>
            </a:pPr>
            <a:r>
              <a:rPr lang="es-PR" sz="1400" dirty="0" smtClean="0">
                <a:latin typeface="Candara" pitchFamily="34" charset="0"/>
                <a:cs typeface="Calibri" pitchFamily="34" charset="0"/>
                <a:hlinkClick r:id="rId3"/>
              </a:rPr>
              <a:t>http://www.dsmedia.org/resources/illustrations/sweet-publishing/deuteronomy</a:t>
            </a: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47</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6643" t="2129" r="45816" b="2064"/>
          <a:stretch/>
        </p:blipFill>
        <p:spPr>
          <a:xfrm>
            <a:off x="4364181" y="0"/>
            <a:ext cx="4779819" cy="6839710"/>
          </a:xfrm>
          <a:prstGeom prst="rect">
            <a:avLst/>
          </a:prstGeom>
        </p:spPr>
      </p:pic>
      <p:pic>
        <p:nvPicPr>
          <p:cNvPr id="10" name="Picture 9"/>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39179" r="16005"/>
          <a:stretch/>
        </p:blipFill>
        <p:spPr>
          <a:xfrm>
            <a:off x="0" y="-1"/>
            <a:ext cx="4572000" cy="6858001"/>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48</a:t>
            </a:fld>
            <a:endParaRPr lang="en-US">
              <a:solidFill>
                <a:srgbClr val="000000"/>
              </a:solidFill>
            </a:endParaRPr>
          </a:p>
        </p:txBody>
      </p:sp>
      <p:sp>
        <p:nvSpPr>
          <p:cNvPr id="238596" name="Rectangle 4"/>
          <p:cNvSpPr>
            <a:spLocks noGrp="1" noChangeArrowheads="1"/>
          </p:cNvSpPr>
          <p:nvPr>
            <p:ph type="body" sz="half" idx="4294967295"/>
          </p:nvPr>
        </p:nvSpPr>
        <p:spPr>
          <a:xfrm>
            <a:off x="152401" y="1950230"/>
            <a:ext cx="8870950" cy="3581400"/>
          </a:xfrm>
          <a:solidFill>
            <a:schemeClr val="tx1">
              <a:alpha val="44000"/>
            </a:schemeClr>
          </a:solidFill>
          <a:ln/>
          <a:effectLst>
            <a:softEdge rad="127000"/>
          </a:effectLst>
        </p:spPr>
        <p:txBody>
          <a:bodyPr anchor="ctr"/>
          <a:lstStyle/>
          <a:p>
            <a:pPr marL="0" indent="0" algn="ctr">
              <a:buFontTx/>
              <a:buNone/>
            </a:pPr>
            <a:r>
              <a:rPr lang="es-ES"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Estudio #11</a:t>
            </a:r>
            <a:endParaRPr lang="es-ES"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ES"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Primicias y Diezmos</a:t>
            </a:r>
            <a:endParaRPr lang="es-ES"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(Deuteronomio </a:t>
            </a:r>
            <a:r>
              <a:rPr lang="es-PR"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25.17 </a:t>
            </a:r>
            <a:r>
              <a:rPr lang="es-PR"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 </a:t>
            </a:r>
            <a:r>
              <a:rPr lang="es-PR"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28.68) </a:t>
            </a:r>
            <a:endParaRPr lang="es-PR"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9 </a:t>
            </a:r>
            <a:r>
              <a:rPr lang="es-PR"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de </a:t>
            </a:r>
            <a:r>
              <a:rPr lang="es-PR"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diciembre </a:t>
            </a:r>
            <a:r>
              <a:rPr lang="es-PR"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de </a:t>
            </a:r>
            <a:r>
              <a:rPr lang="es-PR" sz="4700" dirty="0">
                <a:solidFill>
                  <a:schemeClr val="bg1"/>
                </a:solidFill>
                <a:effectLst>
                  <a:outerShdw blurRad="38100" dist="38100" dir="2700000" algn="tl">
                    <a:srgbClr val="000000">
                      <a:alpha val="43137"/>
                    </a:srgbClr>
                  </a:outerShdw>
                </a:effectLst>
                <a:latin typeface="Candara" pitchFamily="34" charset="0"/>
                <a:cs typeface="Calibri" pitchFamily="34" charset="0"/>
              </a:rPr>
              <a:t>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solidFill>
                  <a:srgbClr val="000000"/>
                </a:solidFill>
                <a:effectLst>
                  <a:outerShdw blurRad="38100" dist="38100" dir="2700000" algn="tl">
                    <a:srgbClr val="000000">
                      <a:alpha val="43137"/>
                    </a:srgbClr>
                  </a:outerShdw>
                </a:effectLst>
                <a:latin typeface="Candara" pitchFamily="34" charset="0"/>
              </a:rPr>
              <a:t>Iglesia Bíblica Bautista de </a:t>
            </a:r>
            <a:r>
              <a:rPr lang="es-PR" smtClean="0">
                <a:solidFill>
                  <a:srgbClr val="000000"/>
                </a:solidFill>
                <a:effectLst>
                  <a:outerShdw blurRad="38100" dist="38100" dir="2700000" algn="tl">
                    <a:srgbClr val="000000">
                      <a:alpha val="43137"/>
                    </a:srgbClr>
                  </a:outerShdw>
                </a:effectLst>
                <a:latin typeface="Candara" pitchFamily="34" charset="0"/>
              </a:rPr>
              <a:t>Aguadilla</a:t>
            </a:r>
            <a:endParaRPr lang="es-PR">
              <a:solidFill>
                <a:srgbClr val="000000"/>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000000"/>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000000"/>
                </a:solidFill>
                <a:effectLst>
                  <a:outerShdw blurRad="38100" dist="38100" dir="2700000" algn="tl">
                    <a:srgbClr val="000000">
                      <a:alpha val="43137"/>
                    </a:srgbClr>
                  </a:outerShdw>
                </a:effectLst>
                <a:latin typeface="Candara" pitchFamily="34" charset="0"/>
              </a:rPr>
              <a:t>®</a:t>
            </a:r>
            <a:endParaRPr lang="en-US" dirty="0">
              <a:solidFill>
                <a:srgbClr val="000000"/>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201113" y="609600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294579" y="178625"/>
            <a:ext cx="4586593" cy="830997"/>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lvl1pPr marL="0" indent="0" algn="ctr">
              <a:spcBef>
                <a:spcPct val="20000"/>
              </a:spcBef>
              <a:buClr>
                <a:schemeClr val="folHlink"/>
              </a:buClr>
              <a:buSzPct val="60000"/>
              <a:buFontTx/>
              <a:buNone/>
              <a:defRPr sz="4800">
                <a:solidFill>
                  <a:schemeClr val="bg1"/>
                </a:solidFill>
                <a:effectLst>
                  <a:outerShdw blurRad="38100" dist="38100" dir="2700000" algn="tl">
                    <a:srgbClr val="000000">
                      <a:alpha val="43137"/>
                    </a:srgbClr>
                  </a:outerShdw>
                </a:effectLst>
                <a:latin typeface="Candara" pitchFamily="34" charset="0"/>
                <a:cs typeface="Calibri" pitchFamily="34" charset="0"/>
              </a:defRPr>
            </a:lvl1pPr>
            <a:lvl2pPr marL="742950" indent="-285750">
              <a:spcBef>
                <a:spcPct val="20000"/>
              </a:spcBef>
              <a:buClr>
                <a:schemeClr val="hlink"/>
              </a:buClr>
              <a:buSzPct val="55000"/>
              <a:buFont typeface="Wingdings" pitchFamily="2" charset="2"/>
              <a:buChar char="n"/>
              <a:defRPr sz="2800">
                <a:latin typeface="+mn-lt"/>
                <a:cs typeface="+mn-cs"/>
              </a:defRPr>
            </a:lvl2pPr>
            <a:lvl3pPr marL="1143000" indent="-228600">
              <a:spcBef>
                <a:spcPct val="20000"/>
              </a:spcBef>
              <a:buClr>
                <a:schemeClr val="folHlink"/>
              </a:buClr>
              <a:buSzPct val="50000"/>
              <a:buFont typeface="Wingdings" pitchFamily="2" charset="2"/>
              <a:buChar char="n"/>
              <a:defRPr sz="2400">
                <a:latin typeface="+mn-lt"/>
                <a:cs typeface="+mn-cs"/>
              </a:defRPr>
            </a:lvl3pPr>
            <a:lvl4pPr marL="1600200" indent="-228600">
              <a:spcBef>
                <a:spcPct val="20000"/>
              </a:spcBef>
              <a:buClr>
                <a:schemeClr val="accent2"/>
              </a:buClr>
              <a:buSzPct val="55000"/>
              <a:buFont typeface="Wingdings" pitchFamily="2" charset="2"/>
              <a:buChar char="n"/>
              <a:defRPr sz="2000">
                <a:latin typeface="+mn-lt"/>
                <a:cs typeface="+mn-cs"/>
              </a:defRPr>
            </a:lvl4pPr>
            <a:lvl5pPr marL="2057400" indent="-228600">
              <a:spcBef>
                <a:spcPct val="20000"/>
              </a:spcBef>
              <a:buClr>
                <a:schemeClr val="accent1"/>
              </a:buClr>
              <a:buSzPct val="50000"/>
              <a:buFont typeface="Wingdings" pitchFamily="2" charset="2"/>
              <a:buChar char="n"/>
              <a:defRPr sz="2000">
                <a:latin typeface="+mn-lt"/>
                <a:cs typeface="+mn-cs"/>
              </a:defRPr>
            </a:lvl5pPr>
            <a:lvl6pPr marL="2514600" indent="-228600" fontAlgn="base">
              <a:spcBef>
                <a:spcPct val="20000"/>
              </a:spcBef>
              <a:spcAft>
                <a:spcPct val="0"/>
              </a:spcAft>
              <a:buClr>
                <a:schemeClr val="accent1"/>
              </a:buClr>
              <a:buSzPct val="50000"/>
              <a:buFont typeface="Wingdings" pitchFamily="2" charset="2"/>
              <a:buChar char="n"/>
              <a:defRPr sz="2000">
                <a:latin typeface="+mn-lt"/>
                <a:cs typeface="+mn-cs"/>
              </a:defRPr>
            </a:lvl6pPr>
            <a:lvl7pPr marL="2971800" indent="-228600" fontAlgn="base">
              <a:spcBef>
                <a:spcPct val="20000"/>
              </a:spcBef>
              <a:spcAft>
                <a:spcPct val="0"/>
              </a:spcAft>
              <a:buClr>
                <a:schemeClr val="accent1"/>
              </a:buClr>
              <a:buSzPct val="50000"/>
              <a:buFont typeface="Wingdings" pitchFamily="2" charset="2"/>
              <a:buChar char="n"/>
              <a:defRPr sz="2000">
                <a:latin typeface="+mn-lt"/>
                <a:cs typeface="+mn-cs"/>
              </a:defRPr>
            </a:lvl7pPr>
            <a:lvl8pPr marL="3429000" indent="-228600" fontAlgn="base">
              <a:spcBef>
                <a:spcPct val="20000"/>
              </a:spcBef>
              <a:spcAft>
                <a:spcPct val="0"/>
              </a:spcAft>
              <a:buClr>
                <a:schemeClr val="accent1"/>
              </a:buClr>
              <a:buSzPct val="50000"/>
              <a:buFont typeface="Wingdings" pitchFamily="2" charset="2"/>
              <a:buChar char="n"/>
              <a:defRPr sz="2000">
                <a:latin typeface="+mn-lt"/>
                <a:cs typeface="+mn-cs"/>
              </a:defRPr>
            </a:lvl8pPr>
            <a:lvl9pPr marL="3886200" indent="-228600" fontAlgn="base">
              <a:spcBef>
                <a:spcPct val="20000"/>
              </a:spcBef>
              <a:spcAft>
                <a:spcPct val="0"/>
              </a:spcAft>
              <a:buClr>
                <a:schemeClr val="accent1"/>
              </a:buClr>
              <a:buSzPct val="50000"/>
              <a:buFont typeface="Wingdings" pitchFamily="2" charset="2"/>
              <a:buChar char="n"/>
              <a:defRPr sz="2000">
                <a:latin typeface="+mn-lt"/>
                <a:cs typeface="+mn-cs"/>
              </a:defRPr>
            </a:lvl9pPr>
          </a:lstStyle>
          <a:p>
            <a:r>
              <a:rPr lang="en-US" dirty="0" err="1"/>
              <a:t>Próximo</a:t>
            </a:r>
            <a:r>
              <a:rPr lang="en-US" dirty="0"/>
              <a:t> </a:t>
            </a:r>
            <a:r>
              <a:rPr lang="en-US" dirty="0" err="1"/>
              <a:t>Estudio</a:t>
            </a:r>
            <a:endParaRPr lang="en-US" dirty="0"/>
          </a:p>
        </p:txBody>
      </p:sp>
    </p:spTree>
    <p:extLst>
      <p:ext uri="{BB962C8B-B14F-4D97-AF65-F5344CB8AC3E}">
        <p14:creationId xmlns:p14="http://schemas.microsoft.com/office/powerpoint/2010/main" val="257057072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49</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a:t>
            </a:r>
            <a:r>
              <a:rPr lang="es-PR" dirty="0" smtClean="0">
                <a:latin typeface="Candara" pitchFamily="34" charset="0"/>
                <a:cs typeface="Calibri" pitchFamily="34" charset="0"/>
              </a:rPr>
              <a:t>violación </a:t>
            </a:r>
            <a:r>
              <a:rPr lang="es-PR" sz="4000" dirty="0" smtClean="0">
                <a:solidFill>
                  <a:srgbClr val="FF0000"/>
                </a:solidFill>
                <a:latin typeface="Candara" pitchFamily="34" charset="0"/>
                <a:cs typeface="Calibri" pitchFamily="34" charset="0"/>
              </a:rPr>
              <a:t>Deuteronomio </a:t>
            </a:r>
            <a:r>
              <a:rPr lang="es-PR" sz="4000" dirty="0">
                <a:solidFill>
                  <a:srgbClr val="FF0000"/>
                </a:solidFill>
                <a:latin typeface="Candara" pitchFamily="34" charset="0"/>
                <a:cs typeface="Calibri" pitchFamily="34" charset="0"/>
              </a:rPr>
              <a:t>22.22-30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b="18568"/>
          <a:stretch/>
        </p:blipFill>
        <p:spPr>
          <a:xfrm>
            <a:off x="0" y="1524001"/>
            <a:ext cx="9144000" cy="5334000"/>
          </a:xfrm>
          <a:prstGeom prst="rect">
            <a:avLst/>
          </a:prstGeom>
        </p:spPr>
      </p:pic>
    </p:spTree>
    <p:extLst>
      <p:ext uri="{BB962C8B-B14F-4D97-AF65-F5344CB8AC3E}">
        <p14:creationId xmlns:p14="http://schemas.microsoft.com/office/powerpoint/2010/main" val="2294192011"/>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violación </a:t>
            </a:r>
            <a:r>
              <a:rPr lang="es-PR" sz="4000" dirty="0">
                <a:solidFill>
                  <a:srgbClr val="FF0000"/>
                </a:solidFill>
                <a:latin typeface="Candara" pitchFamily="34" charset="0"/>
                <a:cs typeface="Calibri" pitchFamily="34" charset="0"/>
              </a:rPr>
              <a:t>Deuteronomio 22.22-30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fontScale="92500" lnSpcReduction="20000"/>
          </a:bodyPr>
          <a:lstStyle/>
          <a:p>
            <a:r>
              <a:rPr lang="es-PR" dirty="0"/>
              <a:t>“</a:t>
            </a:r>
            <a:r>
              <a:rPr lang="es-PR" i="1" dirty="0"/>
              <a:t>Si fuere sorprendido alguno acostado con una mujer casada con marido, ambos morirán, el hombre que se acostó con la mujer, y la mujer también; así quitarás el mal de Israel. Si hubiere una muchacha virgen desposada con alguno, y alguno la hallare en la ciudad, y se acostare con ella; entonces los sacaréis a ambos a la puerta de la ciudad, y los apedrearéis, y morirán; la joven porque no dio voces en la ciudad, y el hombre porque humilló a la mujer de su prójimo; así quitarás el mal de en medio de </a:t>
            </a:r>
            <a:r>
              <a:rPr lang="es-PR" i="1" dirty="0" smtClean="0"/>
              <a:t>ti…”</a:t>
            </a:r>
            <a:endParaRPr lang="es-PR" dirty="0"/>
          </a:p>
        </p:txBody>
      </p:sp>
    </p:spTree>
    <p:extLst>
      <p:ext uri="{BB962C8B-B14F-4D97-AF65-F5344CB8AC3E}">
        <p14:creationId xmlns:p14="http://schemas.microsoft.com/office/powerpoint/2010/main" val="1134961878"/>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violación </a:t>
            </a:r>
            <a:r>
              <a:rPr lang="es-PR" sz="4000" dirty="0">
                <a:solidFill>
                  <a:srgbClr val="FF0000"/>
                </a:solidFill>
                <a:latin typeface="Candara" pitchFamily="34" charset="0"/>
                <a:cs typeface="Calibri" pitchFamily="34" charset="0"/>
              </a:rPr>
              <a:t>Deuteronomio 22.22-30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lnSpcReduction="10000"/>
          </a:bodyPr>
          <a:lstStyle/>
          <a:p>
            <a:r>
              <a:rPr lang="es-PR" dirty="0" smtClean="0"/>
              <a:t>“</a:t>
            </a:r>
            <a:r>
              <a:rPr lang="es-PR" i="1" dirty="0" smtClean="0"/>
              <a:t>…Mas </a:t>
            </a:r>
            <a:r>
              <a:rPr lang="es-PR" i="1" dirty="0"/>
              <a:t>si un hombre hallare en el campo a la joven desposada, y la forzare aquel hombre, acostándose con ella, morirá solamente el hombre que se acostó con ella; mas a la joven no le harás nada; no hay en ella culpa de muerte; pues como cuando alguno se levanta contra su prójimo y le quita la vida, así es en este caso. Porque él la halló en el campo; dio voces la joven desposada, y no hubo quien la </a:t>
            </a:r>
            <a:r>
              <a:rPr lang="es-PR" i="1" dirty="0" smtClean="0"/>
              <a:t>librase…”</a:t>
            </a:r>
            <a:endParaRPr lang="es-PR" dirty="0"/>
          </a:p>
        </p:txBody>
      </p:sp>
    </p:spTree>
    <p:extLst>
      <p:ext uri="{BB962C8B-B14F-4D97-AF65-F5344CB8AC3E}">
        <p14:creationId xmlns:p14="http://schemas.microsoft.com/office/powerpoint/2010/main" val="3521883822"/>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violación </a:t>
            </a:r>
            <a:r>
              <a:rPr lang="es-PR" sz="4000" dirty="0">
                <a:solidFill>
                  <a:srgbClr val="FF0000"/>
                </a:solidFill>
                <a:latin typeface="Candara" pitchFamily="34" charset="0"/>
                <a:cs typeface="Calibri" pitchFamily="34" charset="0"/>
              </a:rPr>
              <a:t>Deuteronomio 22.22-30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fontScale="92500" lnSpcReduction="10000"/>
          </a:bodyPr>
          <a:lstStyle/>
          <a:p>
            <a:r>
              <a:rPr lang="es-PR" dirty="0" smtClean="0"/>
              <a:t>“</a:t>
            </a:r>
            <a:r>
              <a:rPr lang="es-PR" i="1" dirty="0" smtClean="0"/>
              <a:t>…Cuando </a:t>
            </a:r>
            <a:r>
              <a:rPr lang="es-PR" i="1" dirty="0"/>
              <a:t>algún hombre hallare a una joven virgen que no fuere desposada, y la tomare y se acostare con ella, y fueren descubiertos; entonces el hombre que se acostó con ella dará al padre de la joven cincuenta piezas de plata, y ella será su mujer, por cuanto la humilló; no la podrá despedir en todos sus días. Ninguno tomará la mujer de su padre, ni profanará el lecho de su padre.</a:t>
            </a:r>
            <a:r>
              <a:rPr lang="es-PR" dirty="0"/>
              <a:t>” </a:t>
            </a:r>
            <a:endParaRPr lang="es-PR" dirty="0" smtClean="0"/>
          </a:p>
          <a:p>
            <a:pPr marL="0" indent="0">
              <a:buNone/>
            </a:pPr>
            <a:r>
              <a:rPr lang="es-PR" dirty="0">
                <a:solidFill>
                  <a:srgbClr val="FF0000"/>
                </a:solidFill>
              </a:rPr>
              <a:t>	</a:t>
            </a:r>
            <a:r>
              <a:rPr lang="es-PR" dirty="0" smtClean="0">
                <a:solidFill>
                  <a:srgbClr val="FF0000"/>
                </a:solidFill>
              </a:rPr>
              <a:t>(</a:t>
            </a:r>
            <a:r>
              <a:rPr lang="es-PR" dirty="0">
                <a:solidFill>
                  <a:srgbClr val="FF0000"/>
                </a:solidFill>
              </a:rPr>
              <a:t>Deuteronomio 22.22–30, RVR60) </a:t>
            </a:r>
          </a:p>
        </p:txBody>
      </p:sp>
    </p:spTree>
    <p:extLst>
      <p:ext uri="{BB962C8B-B14F-4D97-AF65-F5344CB8AC3E}">
        <p14:creationId xmlns:p14="http://schemas.microsoft.com/office/powerpoint/2010/main" val="635131827"/>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Leyes contra el adulterio y la violación </a:t>
            </a:r>
            <a:r>
              <a:rPr lang="es-PR" sz="4000" dirty="0">
                <a:solidFill>
                  <a:srgbClr val="FF0000"/>
                </a:solidFill>
                <a:latin typeface="Candara" pitchFamily="34" charset="0"/>
                <a:cs typeface="Calibri" pitchFamily="34" charset="0"/>
              </a:rPr>
              <a:t>Deuteronomio 22.22-30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334000" cy="4719638"/>
          </a:xfrm>
        </p:spPr>
        <p:txBody>
          <a:bodyPr>
            <a:normAutofit fontScale="85000" lnSpcReduction="20000"/>
          </a:bodyPr>
          <a:lstStyle/>
          <a:p>
            <a:r>
              <a:rPr lang="es-PR" dirty="0"/>
              <a:t>Juicio sobre el adulterio, </a:t>
            </a:r>
            <a:r>
              <a:rPr lang="es-PR" dirty="0">
                <a:solidFill>
                  <a:srgbClr val="FF0000"/>
                </a:solidFill>
              </a:rPr>
              <a:t>22:22. </a:t>
            </a:r>
          </a:p>
          <a:p>
            <a:r>
              <a:rPr lang="es-PR" dirty="0" smtClean="0"/>
              <a:t>El </a:t>
            </a:r>
            <a:r>
              <a:rPr lang="es-PR" dirty="0"/>
              <a:t>adulterio era una violación de la santidad del matrimonio. </a:t>
            </a:r>
            <a:endParaRPr lang="es-PR" dirty="0" smtClean="0"/>
          </a:p>
          <a:p>
            <a:r>
              <a:rPr lang="es-PR" dirty="0" smtClean="0"/>
              <a:t>El </a:t>
            </a:r>
            <a:r>
              <a:rPr lang="es-PR" dirty="0"/>
              <a:t>adulterio era la relación sexual de una mujer casada con otro hombre que no era su esposo. </a:t>
            </a:r>
            <a:endParaRPr lang="es-PR" dirty="0" smtClean="0"/>
          </a:p>
          <a:p>
            <a:r>
              <a:rPr lang="es-PR" dirty="0" smtClean="0"/>
              <a:t>En </a:t>
            </a:r>
            <a:r>
              <a:rPr lang="es-PR" dirty="0"/>
              <a:t>hogares donde se practicaba la poligamia, la relación sexual entre un hombre y su segunda o tercera esposa no era considerado adulterio. </a:t>
            </a:r>
            <a:endParaRPr lang="es-PR" dirty="0" smtClean="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7258" t="3573" r="5542" b="12416"/>
          <a:stretch/>
        </p:blipFill>
        <p:spPr>
          <a:xfrm>
            <a:off x="5486400" y="2438400"/>
            <a:ext cx="3641035" cy="3072124"/>
          </a:xfrm>
          <a:prstGeom prst="rect">
            <a:avLst/>
          </a:prstGeom>
          <a:effectLst>
            <a:softEdge rad="63500"/>
          </a:effectLst>
        </p:spPr>
      </p:pic>
    </p:spTree>
    <p:extLst>
      <p:ext uri="{BB962C8B-B14F-4D97-AF65-F5344CB8AC3E}">
        <p14:creationId xmlns:p14="http://schemas.microsoft.com/office/powerpoint/2010/main" val="3651790295"/>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98528</TotalTime>
  <Words>3262</Words>
  <Application>Microsoft Office PowerPoint</Application>
  <PresentationFormat>On-screen Show (4:3)</PresentationFormat>
  <Paragraphs>362</Paragraphs>
  <Slides>49</Slides>
  <Notes>49</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49</vt:i4>
      </vt:variant>
    </vt:vector>
  </HeadingPairs>
  <TitlesOfParts>
    <vt:vector size="60" baseType="lpstr">
      <vt:lpstr>Arial</vt:lpstr>
      <vt:lpstr>Calibri</vt:lpstr>
      <vt:lpstr>Candara</vt:lpstr>
      <vt:lpstr>Tahoma</vt:lpstr>
      <vt:lpstr>Wingdings</vt:lpstr>
      <vt:lpstr>Blends</vt:lpstr>
      <vt:lpstr>2_Blends</vt:lpstr>
      <vt:lpstr>3_Blends</vt:lpstr>
      <vt:lpstr>8_Blends</vt:lpstr>
      <vt:lpstr>64_Blends</vt:lpstr>
      <vt:lpstr>4_Blends</vt:lpstr>
      <vt:lpstr>PowerPoint Presentation</vt:lpstr>
      <vt:lpstr>Contexto</vt:lpstr>
      <vt:lpstr>Versículo Clave:</vt:lpstr>
      <vt:lpstr>Bosquejo de Estudio</vt:lpstr>
      <vt:lpstr>Leyes contra el adulterio y la violación Deuteronomio 22.22-30</vt:lpstr>
      <vt:lpstr>Leyes contra el adulterio y la violación Deuteronomio 22.22-30</vt:lpstr>
      <vt:lpstr>Leyes contra el adulterio y la violación Deuteronomio 22.22-30</vt:lpstr>
      <vt:lpstr>Leyes contra el adulterio y la violación Deuteronomio 22.22-30</vt:lpstr>
      <vt:lpstr>Leyes contra el adulterio y la violación Deuteronomio 22.22-30</vt:lpstr>
      <vt:lpstr>Leyes contra el adulterio y la violación Deuteronomio 22.22-30</vt:lpstr>
      <vt:lpstr>Leyes contra el adulterio y la violación Deuteronomio 22.22-30</vt:lpstr>
      <vt:lpstr>Leyes contra el adulterio y la violación Deuteronomio 22.22-30</vt:lpstr>
      <vt:lpstr>Leyes contra el adulterio y la violación Deuteronomio 22.22-30</vt:lpstr>
      <vt:lpstr>Leyes contra el adulterio y la violación Deuteronomio 22.22-30</vt:lpstr>
      <vt:lpstr>Leyes contra el adulterio y la violación Deuteronomio 22.22-30</vt:lpstr>
      <vt:lpstr>Leyes contra el adulterio y la violación Deuteronomio 22.22-30</vt:lpstr>
      <vt:lpstr>Leyes contra el adulterio y la violación Deuteronomio 22.22-30</vt:lpstr>
      <vt:lpstr>Leyes contra el adulterio y la violación Deuteronomio 22.22-30</vt:lpstr>
      <vt:lpstr>Leyes contra el adulterio y la violación Deuteronomio 22.22-30</vt:lpstr>
      <vt:lpstr>Leyes contra el adulterio y la violación Deuteronomio 22.22-30</vt:lpstr>
      <vt:lpstr>Leyes contra el adulterio y la violación Deuteronomio 22.22-30</vt:lpstr>
      <vt:lpstr>Leyes contra el adulterio y la violación Deuteronomio 22.22-30</vt:lpstr>
      <vt:lpstr>Leyes contra el adulterio y la violación Deuteronomio 22.22-30</vt:lpstr>
      <vt:lpstr>Leyes contra el adulterio y la violación Deuteronomio 22.22-30</vt:lpstr>
      <vt:lpstr>Leyes contra el adulterio y la violación Deuteronomio 22.22-30</vt:lpstr>
      <vt:lpstr>Leyes contra el adulterio y la violación Deuteronomio 22.22-30</vt:lpstr>
      <vt:lpstr>Leyes contra el adulterio y la violación Deuteronomio 22.22-30</vt:lpstr>
      <vt:lpstr>Leyes contra el adulterio y la violación Deuteronomio 22.22-30</vt:lpstr>
      <vt:lpstr>Amonestación a cumplir lo que se promete Deuteronomio 23.21-23</vt:lpstr>
      <vt:lpstr>Amonestación a cumplir lo que se promete Deuteronomio 23.21-23</vt:lpstr>
      <vt:lpstr>Amonestación a cumplir lo que se promete Deuteronomio 23.21-23</vt:lpstr>
      <vt:lpstr>Amonestación a cumplir lo que se promete Deuteronomio 23.21-23</vt:lpstr>
      <vt:lpstr>Amonestación a cumplir lo que se promete Deuteronomio 23.21-23</vt:lpstr>
      <vt:lpstr>Amonestación a cumplir lo que se promete Deuteronomio 23.21-23</vt:lpstr>
      <vt:lpstr>Amonestación a cumplir lo que se promete Deuteronomio 23.21-23</vt:lpstr>
      <vt:lpstr>Amonestación a ser honesto y justo Deuteronomio 25.13-16</vt:lpstr>
      <vt:lpstr>Amonestación a ser honesto y justo Deuteronomio 25.13-16</vt:lpstr>
      <vt:lpstr>Amonestación a ser honesto y justo Deuteronomio 25.13-16</vt:lpstr>
      <vt:lpstr>Amonestación a ser honesto y justo Deuteronomio 25.13-16</vt:lpstr>
      <vt:lpstr>Amonestación a ser honesto y justo Deuteronomio 25.13-16</vt:lpstr>
      <vt:lpstr>Amonestación a ser honesto y justo Deuteronomio 25.13-16</vt:lpstr>
      <vt:lpstr>Amonestación a ser honesto y justo Deuteronomio 25.13-16</vt:lpstr>
      <vt:lpstr>Amonestación a ser honesto y justo Deuteronomio 25.13-16</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Deuteronomio</dc:title>
  <dc:creator>Tito Ortega</dc:creator>
  <cp:lastModifiedBy>Tito Ortega</cp:lastModifiedBy>
  <cp:revision>9180</cp:revision>
  <cp:lastPrinted>2014-10-28T21:39:32Z</cp:lastPrinted>
  <dcterms:created xsi:type="dcterms:W3CDTF">2007-01-24T21:53:34Z</dcterms:created>
  <dcterms:modified xsi:type="dcterms:W3CDTF">2014-12-02T15:23:50Z</dcterms:modified>
</cp:coreProperties>
</file>