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97"/>
  </p:notesMasterIdLst>
  <p:handoutMasterIdLst>
    <p:handoutMasterId r:id="rId98"/>
  </p:handoutMasterIdLst>
  <p:sldIdLst>
    <p:sldId id="2767" r:id="rId7"/>
    <p:sldId id="565" r:id="rId8"/>
    <p:sldId id="566" r:id="rId9"/>
    <p:sldId id="3416" r:id="rId10"/>
    <p:sldId id="3487" r:id="rId11"/>
    <p:sldId id="3687" r:id="rId12"/>
    <p:sldId id="3688" r:id="rId13"/>
    <p:sldId id="3689" r:id="rId14"/>
    <p:sldId id="3690" r:id="rId15"/>
    <p:sldId id="3691" r:id="rId16"/>
    <p:sldId id="3695" r:id="rId17"/>
    <p:sldId id="3696" r:id="rId18"/>
    <p:sldId id="3697" r:id="rId19"/>
    <p:sldId id="3698" r:id="rId20"/>
    <p:sldId id="3699" r:id="rId21"/>
    <p:sldId id="3692" r:id="rId22"/>
    <p:sldId id="3693" r:id="rId23"/>
    <p:sldId id="3486" r:id="rId24"/>
    <p:sldId id="3686" r:id="rId25"/>
    <p:sldId id="3723" r:id="rId26"/>
    <p:sldId id="3704" r:id="rId27"/>
    <p:sldId id="3722" r:id="rId28"/>
    <p:sldId id="3762" r:id="rId29"/>
    <p:sldId id="3725" r:id="rId30"/>
    <p:sldId id="3726" r:id="rId31"/>
    <p:sldId id="3727" r:id="rId32"/>
    <p:sldId id="3728" r:id="rId33"/>
    <p:sldId id="3705" r:id="rId34"/>
    <p:sldId id="3706" r:id="rId35"/>
    <p:sldId id="3729" r:id="rId36"/>
    <p:sldId id="3707" r:id="rId37"/>
    <p:sldId id="3708" r:id="rId38"/>
    <p:sldId id="3709" r:id="rId39"/>
    <p:sldId id="3710" r:id="rId40"/>
    <p:sldId id="3711" r:id="rId41"/>
    <p:sldId id="3730" r:id="rId42"/>
    <p:sldId id="3732" r:id="rId43"/>
    <p:sldId id="3731" r:id="rId44"/>
    <p:sldId id="3733" r:id="rId45"/>
    <p:sldId id="3441" r:id="rId46"/>
    <p:sldId id="3442" r:id="rId47"/>
    <p:sldId id="3701" r:id="rId48"/>
    <p:sldId id="3712" r:id="rId49"/>
    <p:sldId id="3713" r:id="rId50"/>
    <p:sldId id="3714" r:id="rId51"/>
    <p:sldId id="3715" r:id="rId52"/>
    <p:sldId id="3716" r:id="rId53"/>
    <p:sldId id="3717" r:id="rId54"/>
    <p:sldId id="3718" r:id="rId55"/>
    <p:sldId id="3719" r:id="rId56"/>
    <p:sldId id="3720" r:id="rId57"/>
    <p:sldId id="3721" r:id="rId58"/>
    <p:sldId id="3443" r:id="rId59"/>
    <p:sldId id="3444" r:id="rId60"/>
    <p:sldId id="3702" r:id="rId61"/>
    <p:sldId id="3734" r:id="rId62"/>
    <p:sldId id="3735" r:id="rId63"/>
    <p:sldId id="3736" r:id="rId64"/>
    <p:sldId id="3737" r:id="rId65"/>
    <p:sldId id="3738" r:id="rId66"/>
    <p:sldId id="3739" r:id="rId67"/>
    <p:sldId id="3740" r:id="rId68"/>
    <p:sldId id="3741" r:id="rId69"/>
    <p:sldId id="3742" r:id="rId70"/>
    <p:sldId id="3743" r:id="rId71"/>
    <p:sldId id="3744" r:id="rId72"/>
    <p:sldId id="3745" r:id="rId73"/>
    <p:sldId id="3318" r:id="rId74"/>
    <p:sldId id="3044" r:id="rId75"/>
    <p:sldId id="3703" r:id="rId76"/>
    <p:sldId id="3747" r:id="rId77"/>
    <p:sldId id="3748" r:id="rId78"/>
    <p:sldId id="3749" r:id="rId79"/>
    <p:sldId id="3750" r:id="rId80"/>
    <p:sldId id="3751" r:id="rId81"/>
    <p:sldId id="3753" r:id="rId82"/>
    <p:sldId id="3754" r:id="rId83"/>
    <p:sldId id="3755" r:id="rId84"/>
    <p:sldId id="3756" r:id="rId85"/>
    <p:sldId id="3757" r:id="rId86"/>
    <p:sldId id="3758" r:id="rId87"/>
    <p:sldId id="3760" r:id="rId88"/>
    <p:sldId id="3761" r:id="rId89"/>
    <p:sldId id="3612" r:id="rId90"/>
    <p:sldId id="3694" r:id="rId91"/>
    <p:sldId id="3613" r:id="rId92"/>
    <p:sldId id="3614" r:id="rId93"/>
    <p:sldId id="1391" r:id="rId94"/>
    <p:sldId id="3484" r:id="rId95"/>
    <p:sldId id="627" r:id="rId9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22" autoAdjust="0"/>
    <p:restoredTop sz="94476" autoAdjust="0"/>
  </p:normalViewPr>
  <p:slideViewPr>
    <p:cSldViewPr>
      <p:cViewPr varScale="1">
        <p:scale>
          <a:sx n="72" d="100"/>
          <a:sy n="72" d="100"/>
        </p:scale>
        <p:origin x="1098" y="54"/>
      </p:cViewPr>
      <p:guideLst>
        <p:guide orient="horz" pos="2160"/>
        <p:guide pos="2880"/>
      </p:guideLst>
    </p:cSldViewPr>
  </p:slideViewPr>
  <p:outlineViewPr>
    <p:cViewPr>
      <p:scale>
        <a:sx n="33" d="100"/>
        <a:sy n="33" d="100"/>
      </p:scale>
      <p:origin x="0" y="-63198"/>
    </p:cViewPr>
  </p:outlineViewPr>
  <p:notesTextViewPr>
    <p:cViewPr>
      <p:scale>
        <a:sx n="100" d="100"/>
        <a:sy n="100" d="100"/>
      </p:scale>
      <p:origin x="0" y="0"/>
    </p:cViewPr>
  </p:notesTextViewPr>
  <p:sorterViewPr>
    <p:cViewPr>
      <p:scale>
        <a:sx n="160" d="100"/>
        <a:sy n="160" d="100"/>
      </p:scale>
      <p:origin x="0" y="-81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97"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10/25/2014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4208388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13358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250579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93429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908289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339996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548242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174930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025424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146808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564651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071803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405138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035896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3677502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209862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490041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147612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62009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160454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9798153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410008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725633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451412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896841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835282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0758712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417522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833029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1779966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131970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4684780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6902370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9006692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1864250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04151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40179712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0033578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42406339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9660323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5962821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4933324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1848791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1290725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616021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0049197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6319758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39467901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16513293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33019254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2196858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15352857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8455834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34448260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4506646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22913052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39125597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42630222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36386532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41500484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5685735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26858049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13199279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78</a:t>
            </a:fld>
            <a:endParaRPr lang="en-US">
              <a:solidFill>
                <a:srgbClr val="000000"/>
              </a:solidFill>
            </a:endParaRPr>
          </a:p>
        </p:txBody>
      </p:sp>
    </p:spTree>
    <p:extLst>
      <p:ext uri="{BB962C8B-B14F-4D97-AF65-F5344CB8AC3E}">
        <p14:creationId xmlns:p14="http://schemas.microsoft.com/office/powerpoint/2010/main" val="23488373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79</a:t>
            </a:fld>
            <a:endParaRPr lang="en-US">
              <a:solidFill>
                <a:srgbClr val="000000"/>
              </a:solidFill>
            </a:endParaRPr>
          </a:p>
        </p:txBody>
      </p:sp>
    </p:spTree>
    <p:extLst>
      <p:ext uri="{BB962C8B-B14F-4D97-AF65-F5344CB8AC3E}">
        <p14:creationId xmlns:p14="http://schemas.microsoft.com/office/powerpoint/2010/main" val="2100779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9659847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80</a:t>
            </a:fld>
            <a:endParaRPr lang="en-US">
              <a:solidFill>
                <a:srgbClr val="000000"/>
              </a:solidFill>
            </a:endParaRPr>
          </a:p>
        </p:txBody>
      </p:sp>
    </p:spTree>
    <p:extLst>
      <p:ext uri="{BB962C8B-B14F-4D97-AF65-F5344CB8AC3E}">
        <p14:creationId xmlns:p14="http://schemas.microsoft.com/office/powerpoint/2010/main" val="38333446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81</a:t>
            </a:fld>
            <a:endParaRPr lang="en-US">
              <a:solidFill>
                <a:srgbClr val="000000"/>
              </a:solidFill>
            </a:endParaRPr>
          </a:p>
        </p:txBody>
      </p:sp>
    </p:spTree>
    <p:extLst>
      <p:ext uri="{BB962C8B-B14F-4D97-AF65-F5344CB8AC3E}">
        <p14:creationId xmlns:p14="http://schemas.microsoft.com/office/powerpoint/2010/main" val="35888414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82</a:t>
            </a:fld>
            <a:endParaRPr lang="en-US">
              <a:solidFill>
                <a:srgbClr val="000000"/>
              </a:solidFill>
            </a:endParaRPr>
          </a:p>
        </p:txBody>
      </p:sp>
    </p:spTree>
    <p:extLst>
      <p:ext uri="{BB962C8B-B14F-4D97-AF65-F5344CB8AC3E}">
        <p14:creationId xmlns:p14="http://schemas.microsoft.com/office/powerpoint/2010/main" val="157825412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83</a:t>
            </a:fld>
            <a:endParaRPr lang="en-US">
              <a:solidFill>
                <a:srgbClr val="000000"/>
              </a:solidFill>
            </a:endParaRPr>
          </a:p>
        </p:txBody>
      </p:sp>
    </p:spTree>
    <p:extLst>
      <p:ext uri="{BB962C8B-B14F-4D97-AF65-F5344CB8AC3E}">
        <p14:creationId xmlns:p14="http://schemas.microsoft.com/office/powerpoint/2010/main" val="129689273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84</a:t>
            </a:fld>
            <a:endParaRPr lang="en-US">
              <a:solidFill>
                <a:srgbClr val="000000"/>
              </a:solidFill>
            </a:endParaRPr>
          </a:p>
        </p:txBody>
      </p:sp>
    </p:spTree>
    <p:extLst>
      <p:ext uri="{BB962C8B-B14F-4D97-AF65-F5344CB8AC3E}">
        <p14:creationId xmlns:p14="http://schemas.microsoft.com/office/powerpoint/2010/main" val="234276941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85</a:t>
            </a:fld>
            <a:endParaRPr lang="en-US">
              <a:solidFill>
                <a:srgbClr val="000000"/>
              </a:solidFill>
            </a:endParaRPr>
          </a:p>
        </p:txBody>
      </p:sp>
    </p:spTree>
    <p:extLst>
      <p:ext uri="{BB962C8B-B14F-4D97-AF65-F5344CB8AC3E}">
        <p14:creationId xmlns:p14="http://schemas.microsoft.com/office/powerpoint/2010/main" val="37636654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86</a:t>
            </a:fld>
            <a:endParaRPr lang="en-US">
              <a:solidFill>
                <a:srgbClr val="000000"/>
              </a:solidFill>
            </a:endParaRPr>
          </a:p>
        </p:txBody>
      </p:sp>
    </p:spTree>
    <p:extLst>
      <p:ext uri="{BB962C8B-B14F-4D97-AF65-F5344CB8AC3E}">
        <p14:creationId xmlns:p14="http://schemas.microsoft.com/office/powerpoint/2010/main" val="387490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87</a:t>
            </a:fld>
            <a:endParaRPr lang="en-US">
              <a:solidFill>
                <a:srgbClr val="000000"/>
              </a:solidFill>
            </a:endParaRPr>
          </a:p>
        </p:txBody>
      </p:sp>
    </p:spTree>
    <p:extLst>
      <p:ext uri="{BB962C8B-B14F-4D97-AF65-F5344CB8AC3E}">
        <p14:creationId xmlns:p14="http://schemas.microsoft.com/office/powerpoint/2010/main" val="33948407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88</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89</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53990720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90</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10/25/2014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4.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4.wdp"/></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7.wdp"/></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18.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18.wdp"/></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2.wdp"/></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20.wdp"/></Relationships>
</file>

<file path=ppt/slides/_rels/slide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21.wdp"/></Relationships>
</file>

<file path=ppt/slides/_rels/slide7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microsoft.com/office/2007/relationships/hdphoto" Target="../media/hdphoto21.wdp"/></Relationships>
</file>

<file path=ppt/slides/_rels/slide7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microsoft.com/office/2007/relationships/hdphoto" Target="../media/hdphoto21.wdp"/></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microsoft.com/office/2007/relationships/hdphoto" Target="../media/hdphoto21.wdp"/></Relationships>
</file>

<file path=ppt/slides/_rels/slide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microsoft.com/office/2007/relationships/hdphoto" Target="../media/hdphoto21.wdp"/></Relationships>
</file>

<file path=ppt/slides/_rels/slide7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microsoft.com/office/2007/relationships/hdphoto" Target="../media/hdphoto2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microsoft.com/office/2007/relationships/hdphoto" Target="../media/hdphoto21.wdp"/></Relationships>
</file>

<file path=ppt/slides/_rels/slide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microsoft.com/office/2007/relationships/hdphoto" Target="../media/hdphoto1.wdp"/></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microsoft.com/office/2007/relationships/hdphoto" Target="../media/hdphoto1.wdp"/></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microsoft.com/office/2007/relationships/hdphoto" Target="../media/hdphoto1.wdp"/></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8.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9.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0.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Lst>
          </a:blip>
          <a:stretch>
            <a:fillRect/>
          </a:stretch>
        </p:blipFill>
        <p:spPr>
          <a:xfrm>
            <a:off x="0" y="0"/>
            <a:ext cx="9144000" cy="608838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52: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La Intimidad en el Matrimonio</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(Cantares 1.1 a 8.14) </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21 de octubre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014698"/>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12: El Verdadero Sentido de la Vida</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a:latin typeface="Candara" panose="020E0502030303020204" pitchFamily="34" charset="0"/>
              </a:rPr>
              <a:t>Por supuesto, esta interpretación no pone a Salomón en una luz muy favorable.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él no fue fiel en cuanto a los asuntos maritales y sin duda no es erróneo verle como un tipo del mundo, que trata de seducir al creyente y alejarlo de su verdadero amor. </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24616"/>
          <a:stretch/>
        </p:blipFill>
        <p:spPr>
          <a:xfrm>
            <a:off x="5410200" y="1840687"/>
            <a:ext cx="3733800" cy="4483913"/>
          </a:xfrm>
          <a:prstGeom prst="rect">
            <a:avLst/>
          </a:prstGeom>
        </p:spPr>
      </p:pic>
    </p:spTree>
    <p:extLst>
      <p:ext uri="{BB962C8B-B14F-4D97-AF65-F5344CB8AC3E}">
        <p14:creationId xmlns:p14="http://schemas.microsoft.com/office/powerpoint/2010/main" val="3965533168"/>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Otros significados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smtClean="0">
                <a:latin typeface="Candara" panose="020E0502030303020204" pitchFamily="34" charset="0"/>
              </a:rPr>
              <a:t>Significado Histórico:</a:t>
            </a:r>
          </a:p>
          <a:p>
            <a:pPr lvl="1"/>
            <a:r>
              <a:rPr lang="es-PR" dirty="0" smtClean="0">
                <a:latin typeface="Candara" panose="020E0502030303020204" pitchFamily="34" charset="0"/>
              </a:rPr>
              <a:t>Desde </a:t>
            </a:r>
            <a:r>
              <a:rPr lang="es-PR" dirty="0">
                <a:latin typeface="Candara" panose="020E0502030303020204" pitchFamily="34" charset="0"/>
              </a:rPr>
              <a:t>los primeros días los judíos vieron en esta historia un cuadro de la relación entre Jehová e Israel. </a:t>
            </a:r>
            <a:endParaRPr lang="es-PR" dirty="0" smtClean="0">
              <a:latin typeface="Candara" panose="020E0502030303020204" pitchFamily="34" charset="0"/>
            </a:endParaRPr>
          </a:p>
          <a:p>
            <a:pPr lvl="1"/>
            <a:r>
              <a:rPr lang="es-PR" dirty="0" smtClean="0">
                <a:latin typeface="Candara" panose="020E0502030303020204" pitchFamily="34" charset="0"/>
              </a:rPr>
              <a:t>Israel </a:t>
            </a:r>
            <a:r>
              <a:rPr lang="es-PR" dirty="0">
                <a:latin typeface="Candara" panose="020E0502030303020204" pitchFamily="34" charset="0"/>
              </a:rPr>
              <a:t>se «casó» con el Señor en el monte Sinaí, cuando la nación aceptó la ley. </a:t>
            </a:r>
            <a:endParaRPr lang="es-PR" dirty="0" smtClean="0">
              <a:latin typeface="Candara" panose="020E0502030303020204" pitchFamily="34" charset="0"/>
            </a:endParaRPr>
          </a:p>
          <a:p>
            <a:pPr lvl="1"/>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54 </a:t>
            </a:r>
            <a:r>
              <a:rPr lang="es-PR" dirty="0">
                <a:latin typeface="Candara" panose="020E0502030303020204" pitchFamily="34" charset="0"/>
              </a:rPr>
              <a:t>describe esta relación matrimonial; véanse también </a:t>
            </a:r>
            <a:r>
              <a:rPr lang="es-PR" dirty="0">
                <a:solidFill>
                  <a:srgbClr val="FF0000"/>
                </a:solidFill>
                <a:latin typeface="Candara" panose="020E0502030303020204" pitchFamily="34" charset="0"/>
              </a:rPr>
              <a:t>Jeremías 3 </a:t>
            </a:r>
            <a:r>
              <a:rPr lang="es-PR" dirty="0">
                <a:latin typeface="Candara" panose="020E0502030303020204" pitchFamily="34" charset="0"/>
              </a:rPr>
              <a:t>y el libro de </a:t>
            </a:r>
            <a:r>
              <a:rPr lang="es-PR" dirty="0">
                <a:solidFill>
                  <a:srgbClr val="FF0000"/>
                </a:solidFill>
                <a:latin typeface="Candara" panose="020E0502030303020204" pitchFamily="34" charset="0"/>
              </a:rPr>
              <a:t>Oseas</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1991889874"/>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Otros significados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pPr lvl="1"/>
            <a:r>
              <a:rPr lang="es-PR" dirty="0" smtClean="0">
                <a:latin typeface="Candara" panose="020E0502030303020204" pitchFamily="34" charset="0"/>
              </a:rPr>
              <a:t>Es </a:t>
            </a:r>
            <a:r>
              <a:rPr lang="es-PR" dirty="0">
                <a:latin typeface="Candara" panose="020E0502030303020204" pitchFamily="34" charset="0"/>
              </a:rPr>
              <a:t>triste, pero Israel no fue fiel a su Esposo Divino y «actuó como ramera» con las naciones idólatras del mundo. </a:t>
            </a:r>
            <a:endParaRPr lang="es-PR" dirty="0" smtClean="0">
              <a:latin typeface="Candara" panose="020E0502030303020204" pitchFamily="34" charset="0"/>
            </a:endParaRPr>
          </a:p>
          <a:p>
            <a:pPr lvl="1"/>
            <a:r>
              <a:rPr lang="es-PR" dirty="0" smtClean="0">
                <a:latin typeface="Candara" panose="020E0502030303020204" pitchFamily="34" charset="0"/>
              </a:rPr>
              <a:t>Le </a:t>
            </a:r>
            <a:r>
              <a:rPr lang="es-PR" dirty="0">
                <a:latin typeface="Candara" panose="020E0502030303020204" pitchFamily="34" charset="0"/>
              </a:rPr>
              <a:t>dio la espalda a su Amado. </a:t>
            </a:r>
            <a:endParaRPr lang="es-PR" dirty="0" smtClean="0">
              <a:latin typeface="Candara" panose="020E0502030303020204" pitchFamily="34" charset="0"/>
            </a:endParaRPr>
          </a:p>
          <a:p>
            <a:pPr lvl="1"/>
            <a:r>
              <a:rPr lang="es-PR" dirty="0" smtClean="0">
                <a:latin typeface="Candara" panose="020E0502030303020204" pitchFamily="34" charset="0"/>
              </a:rPr>
              <a:t>Sin </a:t>
            </a:r>
            <a:r>
              <a:rPr lang="es-PR" dirty="0">
                <a:latin typeface="Candara" panose="020E0502030303020204" pitchFamily="34" charset="0"/>
              </a:rPr>
              <a:t>embargo, llegará el día cuando, como la joven en el Cantar de los cantares, Israel regresará a su hogar y se le restaurará a su Amado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645643141"/>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Otros significados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fontScale="92500" lnSpcReduction="20000"/>
          </a:bodyPr>
          <a:lstStyle/>
          <a:p>
            <a:r>
              <a:rPr lang="es-PR" dirty="0" smtClean="0">
                <a:latin typeface="Candara" panose="020E0502030303020204" pitchFamily="34" charset="0"/>
              </a:rPr>
              <a:t>Significado Típico:</a:t>
            </a:r>
          </a:p>
          <a:p>
            <a:pPr lvl="1"/>
            <a:r>
              <a:rPr lang="es-PR" dirty="0" smtClean="0">
                <a:latin typeface="Candara" panose="020E0502030303020204" pitchFamily="34" charset="0"/>
              </a:rPr>
              <a:t>La </a:t>
            </a:r>
            <a:r>
              <a:rPr lang="es-PR" dirty="0">
                <a:latin typeface="Candara" panose="020E0502030303020204" pitchFamily="34" charset="0"/>
              </a:rPr>
              <a:t>relación matrimonial también se usa para describir la relación entre Cristo y la Iglesia. Véase </a:t>
            </a:r>
            <a:r>
              <a:rPr lang="es-PR" dirty="0">
                <a:solidFill>
                  <a:srgbClr val="FF0000"/>
                </a:solidFill>
                <a:latin typeface="Candara" panose="020E0502030303020204" pitchFamily="34" charset="0"/>
              </a:rPr>
              <a:t>Efesios 5.23–33</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Esto </a:t>
            </a:r>
            <a:r>
              <a:rPr lang="es-PR" dirty="0">
                <a:latin typeface="Candara" panose="020E0502030303020204" pitchFamily="34" charset="0"/>
              </a:rPr>
              <a:t>se aplica no sólo a toda la Iglesia (los creyentes de esta era de la Iglesia), sino también a la iglesia local (</a:t>
            </a:r>
            <a:r>
              <a:rPr lang="es-PR" dirty="0">
                <a:solidFill>
                  <a:srgbClr val="FF0000"/>
                </a:solidFill>
                <a:latin typeface="Candara" panose="020E0502030303020204" pitchFamily="34" charset="0"/>
              </a:rPr>
              <a:t>2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11.2</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Pablo </a:t>
            </a:r>
            <a:r>
              <a:rPr lang="es-PR" dirty="0">
                <a:latin typeface="Candara" panose="020E0502030303020204" pitchFamily="34" charset="0"/>
              </a:rPr>
              <a:t>veía a cada iglesia local como «casada con Cristo» y en peligro de que Satanás y el mundo la sedujera al pecado. </a:t>
            </a:r>
            <a:endParaRPr lang="es-PR" dirty="0" smtClean="0">
              <a:latin typeface="Candara" panose="020E0502030303020204" pitchFamily="34" charset="0"/>
            </a:endParaRPr>
          </a:p>
          <a:p>
            <a:pPr lvl="1"/>
            <a:r>
              <a:rPr lang="es-PR" dirty="0" smtClean="0">
                <a:latin typeface="Candara" panose="020E0502030303020204" pitchFamily="34" charset="0"/>
              </a:rPr>
              <a:t>Así </a:t>
            </a:r>
            <a:r>
              <a:rPr lang="es-PR" dirty="0">
                <a:latin typeface="Candara" panose="020E0502030303020204" pitchFamily="34" charset="0"/>
              </a:rPr>
              <a:t>como los esposos son «uno» y se pertenecen el uno al otro, Cristo y su Iglesia son uno. </a:t>
            </a:r>
            <a:endParaRPr lang="es-PR" dirty="0" smtClean="0">
              <a:latin typeface="Candara" panose="020E0502030303020204" pitchFamily="34" charset="0"/>
            </a:endParaRPr>
          </a:p>
        </p:txBody>
      </p:sp>
    </p:spTree>
    <p:extLst>
      <p:ext uri="{BB962C8B-B14F-4D97-AF65-F5344CB8AC3E}">
        <p14:creationId xmlns:p14="http://schemas.microsoft.com/office/powerpoint/2010/main" val="269605165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Otros significados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fontScale="92500" lnSpcReduction="10000"/>
          </a:bodyPr>
          <a:lstStyle/>
          <a:p>
            <a:pPr lvl="1"/>
            <a:r>
              <a:rPr lang="es-PR" dirty="0" smtClean="0">
                <a:latin typeface="Candara" panose="020E0502030303020204" pitchFamily="34" charset="0"/>
              </a:rPr>
              <a:t>Somos </a:t>
            </a:r>
            <a:r>
              <a:rPr lang="es-PR" dirty="0">
                <a:latin typeface="Candara" panose="020E0502030303020204" pitchFamily="34" charset="0"/>
              </a:rPr>
              <a:t>«huesos de sus huesos, carne de su carne». Él está en nosotros, nosotros estamos en Él. </a:t>
            </a:r>
            <a:endParaRPr lang="es-PR" dirty="0" smtClean="0">
              <a:latin typeface="Candara" panose="020E0502030303020204" pitchFamily="34" charset="0"/>
            </a:endParaRPr>
          </a:p>
          <a:p>
            <a:pPr lvl="1"/>
            <a:r>
              <a:rPr lang="es-PR" dirty="0" smtClean="0">
                <a:latin typeface="Candara" panose="020E0502030303020204" pitchFamily="34" charset="0"/>
              </a:rPr>
              <a:t>Él </a:t>
            </a:r>
            <a:r>
              <a:rPr lang="es-PR" dirty="0">
                <a:latin typeface="Candara" panose="020E0502030303020204" pitchFamily="34" charset="0"/>
              </a:rPr>
              <a:t>nos amó (tiempo pasado) y mostró ese amor muriendo por nosotros en la cruz. </a:t>
            </a:r>
            <a:endParaRPr lang="es-PR" dirty="0" smtClean="0">
              <a:latin typeface="Candara" panose="020E0502030303020204" pitchFamily="34" charset="0"/>
            </a:endParaRPr>
          </a:p>
          <a:p>
            <a:pPr lvl="1"/>
            <a:r>
              <a:rPr lang="es-PR" dirty="0" smtClean="0">
                <a:latin typeface="Candara" panose="020E0502030303020204" pitchFamily="34" charset="0"/>
              </a:rPr>
              <a:t>Nos </a:t>
            </a:r>
            <a:r>
              <a:rPr lang="es-PR" dirty="0">
                <a:latin typeface="Candara" panose="020E0502030303020204" pitchFamily="34" charset="0"/>
              </a:rPr>
              <a:t>ama (tiempo presente) y demuestra este amor cuidando de nosotros, nutriéndonos mediante la Palabra y procurando embellecernos espiritualmente tanto como sea posible. </a:t>
            </a:r>
            <a:endParaRPr lang="es-PR" dirty="0" smtClean="0">
              <a:latin typeface="Candara" panose="020E0502030303020204" pitchFamily="34" charset="0"/>
            </a:endParaRPr>
          </a:p>
          <a:p>
            <a:pPr lvl="1"/>
            <a:r>
              <a:rPr lang="es-PR" dirty="0" smtClean="0">
                <a:latin typeface="Candara" panose="020E0502030303020204" pitchFamily="34" charset="0"/>
              </a:rPr>
              <a:t>En </a:t>
            </a:r>
            <a:r>
              <a:rPr lang="es-PR" dirty="0">
                <a:latin typeface="Candara" panose="020E0502030303020204" pitchFamily="34" charset="0"/>
              </a:rPr>
              <a:t>el futuro continuará amándonos y participaremos de su gloria en la eternidad. Las «bodas del Cordero» se avecinan (</a:t>
            </a:r>
            <a:r>
              <a:rPr lang="es-PR" dirty="0" smtClean="0">
                <a:solidFill>
                  <a:srgbClr val="FF0000"/>
                </a:solidFill>
                <a:latin typeface="Candara" panose="020E0502030303020204" pitchFamily="34" charset="0"/>
              </a:rPr>
              <a:t>Apocalipsis </a:t>
            </a:r>
            <a:r>
              <a:rPr lang="es-PR" dirty="0">
                <a:solidFill>
                  <a:srgbClr val="FF0000"/>
                </a:solidFill>
                <a:latin typeface="Candara" panose="020E0502030303020204" pitchFamily="34" charset="0"/>
              </a:rPr>
              <a:t>19.7–9</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Cristo </a:t>
            </a:r>
            <a:r>
              <a:rPr lang="es-PR" dirty="0">
                <a:latin typeface="Candara" panose="020E0502030303020204" pitchFamily="34" charset="0"/>
              </a:rPr>
              <a:t>volverá en gloria y llevará a su Esposa al cielo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80704953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Otros significados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fontScale="92500" lnSpcReduction="10000"/>
          </a:bodyPr>
          <a:lstStyle/>
          <a:p>
            <a:pPr lvl="1"/>
            <a:r>
              <a:rPr lang="es-PR" smtClean="0">
                <a:latin typeface="Candara" panose="020E0502030303020204" pitchFamily="34" charset="0"/>
              </a:rPr>
              <a:t>Somos </a:t>
            </a:r>
            <a:r>
              <a:rPr lang="es-PR" dirty="0">
                <a:latin typeface="Candara" panose="020E0502030303020204" pitchFamily="34" charset="0"/>
              </a:rPr>
              <a:t>«huesos de sus huesos, carne de su carne». Él está en nosotros, nosotros estamos en Él. </a:t>
            </a:r>
            <a:endParaRPr lang="es-PR" dirty="0" smtClean="0">
              <a:latin typeface="Candara" panose="020E0502030303020204" pitchFamily="34" charset="0"/>
            </a:endParaRPr>
          </a:p>
          <a:p>
            <a:pPr lvl="1"/>
            <a:r>
              <a:rPr lang="es-PR" dirty="0" smtClean="0">
                <a:latin typeface="Candara" panose="020E0502030303020204" pitchFamily="34" charset="0"/>
              </a:rPr>
              <a:t>Él </a:t>
            </a:r>
            <a:r>
              <a:rPr lang="es-PR" dirty="0">
                <a:latin typeface="Candara" panose="020E0502030303020204" pitchFamily="34" charset="0"/>
              </a:rPr>
              <a:t>nos amó (tiempo pasado) y mostró ese amor muriendo por nosotros en la cruz. </a:t>
            </a:r>
            <a:endParaRPr lang="es-PR" dirty="0" smtClean="0">
              <a:latin typeface="Candara" panose="020E0502030303020204" pitchFamily="34" charset="0"/>
            </a:endParaRPr>
          </a:p>
          <a:p>
            <a:pPr lvl="1"/>
            <a:r>
              <a:rPr lang="es-PR" dirty="0" smtClean="0">
                <a:latin typeface="Candara" panose="020E0502030303020204" pitchFamily="34" charset="0"/>
              </a:rPr>
              <a:t>Nos </a:t>
            </a:r>
            <a:r>
              <a:rPr lang="es-PR" dirty="0">
                <a:latin typeface="Candara" panose="020E0502030303020204" pitchFamily="34" charset="0"/>
              </a:rPr>
              <a:t>ama (tiempo presente) y demuestra este amor cuidando de nosotros, nutriéndonos mediante la Palabra y procurando embellecernos espiritualmente tanto como sea posible. </a:t>
            </a:r>
            <a:endParaRPr lang="es-PR" dirty="0" smtClean="0">
              <a:latin typeface="Candara" panose="020E0502030303020204" pitchFamily="34" charset="0"/>
            </a:endParaRPr>
          </a:p>
          <a:p>
            <a:pPr lvl="1"/>
            <a:r>
              <a:rPr lang="es-PR" dirty="0" smtClean="0">
                <a:latin typeface="Candara" panose="020E0502030303020204" pitchFamily="34" charset="0"/>
              </a:rPr>
              <a:t>En </a:t>
            </a:r>
            <a:r>
              <a:rPr lang="es-PR" dirty="0">
                <a:latin typeface="Candara" panose="020E0502030303020204" pitchFamily="34" charset="0"/>
              </a:rPr>
              <a:t>el futuro continuará amándonos y participaremos de su gloria en la eternidad. Las «bodas del Cordero» se avecinan (</a:t>
            </a:r>
            <a:r>
              <a:rPr lang="es-PR" dirty="0" smtClean="0">
                <a:solidFill>
                  <a:srgbClr val="FF0000"/>
                </a:solidFill>
                <a:latin typeface="Candara" panose="020E0502030303020204" pitchFamily="34" charset="0"/>
              </a:rPr>
              <a:t>Apocalipsis </a:t>
            </a:r>
            <a:r>
              <a:rPr lang="es-PR" dirty="0">
                <a:solidFill>
                  <a:srgbClr val="FF0000"/>
                </a:solidFill>
                <a:latin typeface="Candara" panose="020E0502030303020204" pitchFamily="34" charset="0"/>
              </a:rPr>
              <a:t>19.7–9</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Cristo </a:t>
            </a:r>
            <a:r>
              <a:rPr lang="es-PR" dirty="0">
                <a:latin typeface="Candara" panose="020E0502030303020204" pitchFamily="34" charset="0"/>
              </a:rPr>
              <a:t>volverá en gloria y llevará a su Esposa al cielo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53631580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85000" lnSpcReduction="10000"/>
          </a:bodyPr>
          <a:lstStyle/>
          <a:p>
            <a:r>
              <a:rPr lang="es-PR" dirty="0" smtClean="0">
                <a:latin typeface="Candara" panose="020E0502030303020204" pitchFamily="34" charset="0"/>
              </a:rPr>
              <a:t>Pero primeramente el </a:t>
            </a:r>
            <a:r>
              <a:rPr lang="es-PR" dirty="0">
                <a:latin typeface="Candara" panose="020E0502030303020204" pitchFamily="34" charset="0"/>
              </a:rPr>
              <a:t>Cantar de los </a:t>
            </a:r>
            <a:r>
              <a:rPr lang="es-PR" dirty="0" smtClean="0">
                <a:latin typeface="Candara" panose="020E0502030303020204" pitchFamily="34" charset="0"/>
              </a:rPr>
              <a:t>Cantares </a:t>
            </a:r>
            <a:r>
              <a:rPr lang="es-PR" dirty="0">
                <a:latin typeface="Candara" panose="020E0502030303020204" pitchFamily="34" charset="0"/>
              </a:rPr>
              <a:t>magnifica y santifica el amor matrimonial.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hizo al varón y a la hembra, y fue Él quien «inventó» el sexo.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amor del hombre y su esposa debe ser una experiencia hermosa, según se describe en este libro, pero el pecado puede destruir este hermoso don.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27" r="9822"/>
          <a:stretch/>
        </p:blipFill>
        <p:spPr>
          <a:xfrm>
            <a:off x="5410200" y="1796638"/>
            <a:ext cx="3727174" cy="5061362"/>
          </a:xfrm>
          <a:prstGeom prst="rect">
            <a:avLst/>
          </a:prstGeom>
        </p:spPr>
      </p:pic>
    </p:spTree>
    <p:extLst>
      <p:ext uri="{BB962C8B-B14F-4D97-AF65-F5344CB8AC3E}">
        <p14:creationId xmlns:p14="http://schemas.microsoft.com/office/powerpoint/2010/main" val="130990076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el libro de Proverbios, Salomón advierte en contra de los pecados sexuales; en el Cantar de los cantares, exalta la belleza y el gozo del amor matrimonial</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27" r="9822"/>
          <a:stretch/>
        </p:blipFill>
        <p:spPr>
          <a:xfrm>
            <a:off x="5410200" y="1796638"/>
            <a:ext cx="3727174" cy="5061362"/>
          </a:xfrm>
          <a:prstGeom prst="rect">
            <a:avLst/>
          </a:prstGeom>
        </p:spPr>
      </p:pic>
    </p:spTree>
    <p:extLst>
      <p:ext uri="{BB962C8B-B14F-4D97-AF65-F5344CB8AC3E}">
        <p14:creationId xmlns:p14="http://schemas.microsoft.com/office/powerpoint/2010/main" val="2421941967"/>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7000" contrast="6000"/>
                    </a14:imgEffect>
                  </a14:imgLayer>
                </a14:imgProps>
              </a:ext>
            </a:extLst>
          </a:blip>
          <a:srcRect r="4762" b="4056"/>
          <a:stretch/>
        </p:blipFill>
        <p:spPr>
          <a:xfrm>
            <a:off x="0" y="1676401"/>
            <a:ext cx="9144000" cy="5181599"/>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Yo soy la rosa de </a:t>
            </a:r>
            <a:r>
              <a:rPr lang="es-PR" i="1" dirty="0" err="1">
                <a:latin typeface="Candara" panose="020E0502030303020204" pitchFamily="34" charset="0"/>
              </a:rPr>
              <a:t>Sarón</a:t>
            </a:r>
            <a:r>
              <a:rPr lang="es-PR" i="1" dirty="0">
                <a:latin typeface="Candara" panose="020E0502030303020204" pitchFamily="34" charset="0"/>
              </a:rPr>
              <a:t>, Y el lirio de los valles. Como el lirio entre los espinos, Así es mi amiga entre las doncellas. Como el manzano entre los árboles silvestres, Así es mi amado entre los jóvenes; Bajo la sombra del deseado me senté, Y su fruto fue dulce a mi paladar. Me llevó a la casa del banquete, Y su bandera sobre mí fue amor. Sustentadme con pasas, confortadme con manzanas; Porque estoy enferma de amor. Su izquierda esté debajo de mi cabeza, Y su derecha me </a:t>
            </a:r>
            <a:r>
              <a:rPr lang="es-PR" i="1" dirty="0" smtClean="0">
                <a:latin typeface="Candara" panose="020E0502030303020204" pitchFamily="34" charset="0"/>
              </a:rPr>
              <a:t>abrace…”</a:t>
            </a:r>
            <a:endParaRPr lang="es-PR" dirty="0">
              <a:latin typeface="Candara" panose="020E0502030303020204" pitchFamily="34" charset="0"/>
            </a:endParaRP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itchFamily="34" charset="0"/>
                <a:cs typeface="Calibri" pitchFamily="34" charset="0"/>
              </a:rPr>
              <a:t>Cantares </a:t>
            </a:r>
            <a:r>
              <a:rPr lang="es-PR" sz="4000" dirty="0" smtClean="0">
                <a:solidFill>
                  <a:srgbClr val="FF0000"/>
                </a:solidFill>
                <a:latin typeface="Candara" pitchFamily="34" charset="0"/>
                <a:cs typeface="Calibri" pitchFamily="34" charset="0"/>
              </a:rPr>
              <a:t>1.1 </a:t>
            </a:r>
            <a:r>
              <a:rPr lang="es-PR" sz="4000" dirty="0">
                <a:solidFill>
                  <a:srgbClr val="FF0000"/>
                </a:solidFill>
                <a:latin typeface="Candara" pitchFamily="34" charset="0"/>
                <a:cs typeface="Calibri" pitchFamily="34" charset="0"/>
              </a:rPr>
              <a:t>– </a:t>
            </a:r>
            <a:r>
              <a:rPr lang="es-PR" sz="4000" dirty="0" smtClean="0">
                <a:solidFill>
                  <a:srgbClr val="FF0000"/>
                </a:solidFill>
                <a:latin typeface="Candara" pitchFamily="34" charset="0"/>
                <a:cs typeface="Calibri" pitchFamily="34" charset="0"/>
              </a:rPr>
              <a:t>8.14</a:t>
            </a:r>
            <a:endParaRPr lang="es-PR" sz="3600" noProof="0" dirty="0" smtClean="0">
              <a:solidFill>
                <a:srgbClr val="FF0000"/>
              </a:solidFill>
              <a:latin typeface="Candara" pitchFamily="34" charset="0"/>
              <a:cs typeface="Calibri" pitchFamily="34" charset="0"/>
            </a:endParaRPr>
          </a:p>
        </p:txBody>
      </p:sp>
      <p:pic>
        <p:nvPicPr>
          <p:cNvPr id="5" name="Picture 2" descr="http://de.yoyowall.com/wallpapers/2013/03/Deer-Blumen-Gras-kiss-1440x1920.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1108" b="25800"/>
          <a:stretch/>
        </p:blipFill>
        <p:spPr bwMode="auto">
          <a:xfrm>
            <a:off x="0" y="2530047"/>
            <a:ext cx="9144000" cy="4327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smtClean="0">
                <a:latin typeface="Candara" panose="020E0502030303020204" pitchFamily="34" charset="0"/>
              </a:rPr>
              <a:t>“</a:t>
            </a:r>
            <a:r>
              <a:rPr lang="es-PR" i="1" dirty="0" smtClean="0">
                <a:latin typeface="Candara" panose="020E0502030303020204" pitchFamily="34" charset="0"/>
              </a:rPr>
              <a:t>…Yo </a:t>
            </a:r>
            <a:r>
              <a:rPr lang="es-PR" i="1" dirty="0">
                <a:latin typeface="Candara" panose="020E0502030303020204" pitchFamily="34" charset="0"/>
              </a:rPr>
              <a:t>os conjuro, oh doncellas de Jerusalén, Por los corzos y por las ciervas del campo, Que no despertéis ni hagáis velar al amor, Hasta que quiera. ¡La voz de mi amado! He aquí él viene Saltando sobre los montes, Brincando sobre los collados. Mi amado es semejante al corzo, O al cervatillo. Helo aquí, está tras nuestra pared, Mirando por las ventanas, Atisbando por las celosías. Mi amado habló, y me dijo: Levántate, oh amiga mía, hermosa mía, y ven.</a:t>
            </a:r>
            <a:r>
              <a:rPr lang="es-PR" dirty="0">
                <a:latin typeface="Candara" panose="020E0502030303020204" pitchFamily="34" charset="0"/>
              </a:rPr>
              <a:t>” </a:t>
            </a:r>
            <a:r>
              <a:rPr lang="es-PR" dirty="0">
                <a:solidFill>
                  <a:srgbClr val="FF0000"/>
                </a:solidFill>
                <a:latin typeface="Candara" panose="020E0502030303020204" pitchFamily="34" charset="0"/>
              </a:rPr>
              <a:t>(Cantares 2.1–10, RVR60) </a:t>
            </a:r>
          </a:p>
        </p:txBody>
      </p:sp>
    </p:spTree>
    <p:extLst>
      <p:ext uri="{BB962C8B-B14F-4D97-AF65-F5344CB8AC3E}">
        <p14:creationId xmlns:p14="http://schemas.microsoft.com/office/powerpoint/2010/main" val="1638507960"/>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382000" cy="4719638"/>
          </a:xfrm>
        </p:spPr>
        <p:txBody>
          <a:bodyPr>
            <a:normAutofit fontScale="92500" lnSpcReduction="10000"/>
          </a:bodyPr>
          <a:lstStyle/>
          <a:p>
            <a:r>
              <a:rPr lang="es-PR" dirty="0">
                <a:latin typeface="Candara" panose="020E0502030303020204" pitchFamily="34" charset="0"/>
              </a:rPr>
              <a:t>¿Fue más romántica la primera semana de su matrimonio, o la semana que acaba de pasar? </a:t>
            </a:r>
            <a:endParaRPr lang="es-PR" dirty="0" smtClean="0">
              <a:latin typeface="Candara" panose="020E0502030303020204" pitchFamily="34" charset="0"/>
            </a:endParaRPr>
          </a:p>
          <a:p>
            <a:r>
              <a:rPr lang="es-PR" dirty="0" smtClean="0">
                <a:latin typeface="Candara" panose="020E0502030303020204" pitchFamily="34" charset="0"/>
              </a:rPr>
              <a:t>No es </a:t>
            </a:r>
            <a:r>
              <a:rPr lang="es-PR" dirty="0">
                <a:latin typeface="Candara" panose="020E0502030303020204" pitchFamily="34" charset="0"/>
              </a:rPr>
              <a:t>normal que </a:t>
            </a:r>
            <a:r>
              <a:rPr lang="es-PR" dirty="0" smtClean="0">
                <a:latin typeface="Candara" panose="020E0502030303020204" pitchFamily="34" charset="0"/>
              </a:rPr>
              <a:t>la </a:t>
            </a:r>
            <a:r>
              <a:rPr lang="es-PR" dirty="0">
                <a:latin typeface="Candara" panose="020E0502030303020204" pitchFamily="34" charset="0"/>
              </a:rPr>
              <a:t>pasión inicial se vaya calmando. </a:t>
            </a:r>
            <a:endParaRPr lang="es-PR" dirty="0" smtClean="0">
              <a:latin typeface="Candara" panose="020E0502030303020204" pitchFamily="34" charset="0"/>
            </a:endParaRPr>
          </a:p>
          <a:p>
            <a:r>
              <a:rPr lang="es-PR" dirty="0" smtClean="0">
                <a:latin typeface="Candara" panose="020E0502030303020204" pitchFamily="34" charset="0"/>
              </a:rPr>
              <a:t>Pero en </a:t>
            </a:r>
            <a:r>
              <a:rPr lang="es-PR" dirty="0">
                <a:latin typeface="Candara" panose="020E0502030303020204" pitchFamily="34" charset="0"/>
              </a:rPr>
              <a:t>medio de las ocupaciones, los problemas y los conflictos, puede disminuir </a:t>
            </a:r>
            <a:r>
              <a:rPr lang="es-PR" dirty="0" smtClean="0">
                <a:latin typeface="Candara" panose="020E0502030303020204" pitchFamily="34" charset="0"/>
              </a:rPr>
              <a:t>y mucho. </a:t>
            </a:r>
          </a:p>
          <a:p>
            <a:r>
              <a:rPr lang="es-PR" dirty="0" smtClean="0">
                <a:latin typeface="Candara" panose="020E0502030303020204" pitchFamily="34" charset="0"/>
              </a:rPr>
              <a:t>El </a:t>
            </a:r>
            <a:r>
              <a:rPr lang="es-PR" dirty="0">
                <a:latin typeface="Candara" panose="020E0502030303020204" pitchFamily="34" charset="0"/>
              </a:rPr>
              <a:t>pasaje de Cantares que estudiaremos en este capítulo nos presentará algunos ejemplos de cómo avivar el romance con nuestro cónyuge</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162574795"/>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dirty="0" smtClean="0">
                <a:solidFill>
                  <a:srgbClr val="FF0000"/>
                </a:solidFill>
                <a:latin typeface="Candara" panose="020E0502030303020204" pitchFamily="34" charset="0"/>
              </a:rPr>
              <a:t>2.1 </a:t>
            </a:r>
            <a:r>
              <a:rPr lang="es-PR" dirty="0" smtClean="0">
                <a:latin typeface="Candara" panose="020E0502030303020204" pitchFamily="34" charset="0"/>
              </a:rPr>
              <a:t>La doncella se “</a:t>
            </a:r>
            <a:r>
              <a:rPr lang="es-PR" dirty="0">
                <a:latin typeface="Candara" panose="020E0502030303020204" pitchFamily="34" charset="0"/>
              </a:rPr>
              <a:t>lamenta” modestamente, pero con coquetería, que su belleza es la de una flor silvestre, una del montón (</a:t>
            </a:r>
            <a:r>
              <a:rPr lang="es-PR" dirty="0">
                <a:solidFill>
                  <a:srgbClr val="FF0000"/>
                </a:solidFill>
                <a:latin typeface="Candara" panose="020E0502030303020204" pitchFamily="34" charset="0"/>
              </a:rPr>
              <a:t>2:1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“rosa de </a:t>
            </a:r>
            <a:r>
              <a:rPr lang="es-PR" dirty="0" err="1">
                <a:latin typeface="Candara" panose="020E0502030303020204" pitchFamily="34" charset="0"/>
              </a:rPr>
              <a:t>Sarón</a:t>
            </a:r>
            <a:r>
              <a:rPr lang="es-PR" dirty="0">
                <a:latin typeface="Candara" panose="020E0502030303020204" pitchFamily="34" charset="0"/>
              </a:rPr>
              <a:t>” no era lo que hoy llamamos rosa, sino una flor que crecía abundantemente en </a:t>
            </a:r>
            <a:r>
              <a:rPr lang="es-PR" dirty="0" err="1">
                <a:latin typeface="Candara" panose="020E0502030303020204" pitchFamily="34" charset="0"/>
              </a:rPr>
              <a:t>Sarón</a:t>
            </a:r>
            <a:r>
              <a:rPr lang="es-PR" dirty="0">
                <a:latin typeface="Candara" panose="020E0502030303020204" pitchFamily="34" charset="0"/>
              </a:rPr>
              <a:t>, la llanura costera de Israel entre Jope y el monte Carmelo.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9996" t="721" r="28011" b="-721"/>
          <a:stretch/>
        </p:blipFill>
        <p:spPr>
          <a:xfrm>
            <a:off x="5181600" y="1828800"/>
            <a:ext cx="3962400" cy="5065726"/>
          </a:xfrm>
          <a:prstGeom prst="rect">
            <a:avLst/>
          </a:prstGeom>
        </p:spPr>
      </p:pic>
    </p:spTree>
    <p:extLst>
      <p:ext uri="{BB962C8B-B14F-4D97-AF65-F5344CB8AC3E}">
        <p14:creationId xmlns:p14="http://schemas.microsoft.com/office/powerpoint/2010/main" val="475554908"/>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lnSpcReduction="10000"/>
          </a:bodyPr>
          <a:lstStyle/>
          <a:p>
            <a:r>
              <a:rPr lang="es-PR" dirty="0" smtClean="0">
                <a:latin typeface="Candara" panose="020E0502030303020204" pitchFamily="34" charset="0"/>
              </a:rPr>
              <a:t>Los </a:t>
            </a:r>
            <a:r>
              <a:rPr lang="es-PR" dirty="0">
                <a:latin typeface="Candara" panose="020E0502030303020204" pitchFamily="34" charset="0"/>
              </a:rPr>
              <a:t>estudiosos piensan que se trata de un narciso, o azafrán, o tal vez del </a:t>
            </a:r>
            <a:r>
              <a:rPr lang="es-PR" dirty="0" smtClean="0">
                <a:latin typeface="Candara" panose="020E0502030303020204" pitchFamily="34" charset="0"/>
              </a:rPr>
              <a:t>Jacinto o amapola. </a:t>
            </a:r>
          </a:p>
          <a:p>
            <a:r>
              <a:rPr lang="es-PR" dirty="0" smtClean="0">
                <a:latin typeface="Candara" panose="020E0502030303020204" pitchFamily="34" charset="0"/>
              </a:rPr>
              <a:t>El </a:t>
            </a:r>
            <a:r>
              <a:rPr lang="es-PR" dirty="0">
                <a:latin typeface="Candara" panose="020E0502030303020204" pitchFamily="34" charset="0"/>
              </a:rPr>
              <a:t>“lirio de los valles” de aquel entonces tampoco era lo que hoy conocemos con ese nombre, sino otra flor silvestre que se parecía al lirio o al loto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7000"/>
                    </a14:imgEffect>
                  </a14:imgLayer>
                </a14:imgProps>
              </a:ext>
            </a:extLst>
          </a:blip>
          <a:stretch>
            <a:fillRect/>
          </a:stretch>
        </p:blipFill>
        <p:spPr>
          <a:xfrm>
            <a:off x="5384799" y="1828800"/>
            <a:ext cx="3759201" cy="3612357"/>
          </a:xfrm>
          <a:prstGeom prst="rect">
            <a:avLst/>
          </a:prstGeom>
        </p:spPr>
      </p:pic>
    </p:spTree>
    <p:extLst>
      <p:ext uri="{BB962C8B-B14F-4D97-AF65-F5344CB8AC3E}">
        <p14:creationId xmlns:p14="http://schemas.microsoft.com/office/powerpoint/2010/main" val="1134562957"/>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smtClean="0">
                <a:solidFill>
                  <a:srgbClr val="FF0000"/>
                </a:solidFill>
                <a:latin typeface="Candara" panose="020E0502030303020204" pitchFamily="34" charset="0"/>
              </a:rPr>
              <a:t>2.2 </a:t>
            </a:r>
            <a:r>
              <a:rPr lang="es-PR" dirty="0">
                <a:latin typeface="Candara" panose="020E0502030303020204" pitchFamily="34" charset="0"/>
              </a:rPr>
              <a:t>El novio, sensible a las palabras y emociones de su amada, recoge el término “lirio”, no para asentir a su apreciación humilde, sino para aseverar lo contrario. </a:t>
            </a:r>
            <a:endParaRPr lang="es-PR" dirty="0" smtClean="0">
              <a:latin typeface="Candara" panose="020E0502030303020204" pitchFamily="34" charset="0"/>
            </a:endParaRPr>
          </a:p>
          <a:p>
            <a:r>
              <a:rPr lang="es-PR" dirty="0" smtClean="0">
                <a:latin typeface="Candara" panose="020E0502030303020204" pitchFamily="34" charset="0"/>
              </a:rPr>
              <a:t>Lejos </a:t>
            </a:r>
            <a:r>
              <a:rPr lang="es-PR" dirty="0">
                <a:latin typeface="Candara" panose="020E0502030303020204" pitchFamily="34" charset="0"/>
              </a:rPr>
              <a:t>de ser solamente una entre las demás doncellas, ella las supera como hace el lirio con los </a:t>
            </a:r>
            <a:r>
              <a:rPr lang="es-PR" dirty="0" smtClean="0">
                <a:latin typeface="Candara" panose="020E0502030303020204" pitchFamily="34" charset="0"/>
              </a:rPr>
              <a:t>espinos.</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0770" r="3831"/>
          <a:stretch/>
        </p:blipFill>
        <p:spPr>
          <a:xfrm>
            <a:off x="5244688" y="1828800"/>
            <a:ext cx="3899312" cy="4343400"/>
          </a:xfrm>
          <a:prstGeom prst="rect">
            <a:avLst/>
          </a:prstGeom>
        </p:spPr>
      </p:pic>
    </p:spTree>
    <p:extLst>
      <p:ext uri="{BB962C8B-B14F-4D97-AF65-F5344CB8AC3E}">
        <p14:creationId xmlns:p14="http://schemas.microsoft.com/office/powerpoint/2010/main" val="3494815279"/>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solidFill>
                  <a:srgbClr val="FF0000"/>
                </a:solidFill>
                <a:latin typeface="Candara" panose="020E0502030303020204" pitchFamily="34" charset="0"/>
              </a:rPr>
              <a:t>2.3 </a:t>
            </a:r>
            <a:r>
              <a:rPr lang="es-PR" dirty="0">
                <a:latin typeface="Candara" panose="020E0502030303020204" pitchFamily="34" charset="0"/>
              </a:rPr>
              <a:t>Una vez más, la prometida devuelve el cumplido.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ella es como el lirio entre los espinos, su amado aventaja a los otros jóvenes como el manzano a los árboles silvestres (</a:t>
            </a:r>
            <a:r>
              <a:rPr lang="es-PR" dirty="0">
                <a:solidFill>
                  <a:srgbClr val="FF0000"/>
                </a:solidFill>
                <a:latin typeface="Candara" panose="020E0502030303020204" pitchFamily="34" charset="0"/>
              </a:rPr>
              <a:t>2:3a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9091" r="21591"/>
          <a:stretch/>
        </p:blipFill>
        <p:spPr>
          <a:xfrm>
            <a:off x="4495800" y="1828800"/>
            <a:ext cx="4648200" cy="5029200"/>
          </a:xfrm>
          <a:prstGeom prst="rect">
            <a:avLst/>
          </a:prstGeom>
        </p:spPr>
      </p:pic>
    </p:spTree>
    <p:extLst>
      <p:ext uri="{BB962C8B-B14F-4D97-AF65-F5344CB8AC3E}">
        <p14:creationId xmlns:p14="http://schemas.microsoft.com/office/powerpoint/2010/main" val="3239467557"/>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77500" lnSpcReduction="20000"/>
          </a:bodyPr>
          <a:lstStyle/>
          <a:p>
            <a:r>
              <a:rPr lang="es-PR" dirty="0">
                <a:latin typeface="Candara" panose="020E0502030303020204" pitchFamily="34" charset="0"/>
              </a:rPr>
              <a:t>No es que en realidad la pareja fuera tan guapa.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otra manera, muchas partes de Cantares tendrían escasa aplicación para nosotros. </a:t>
            </a:r>
            <a:endParaRPr lang="es-PR" dirty="0" smtClean="0">
              <a:latin typeface="Candara" panose="020E0502030303020204" pitchFamily="34" charset="0"/>
            </a:endParaRPr>
          </a:p>
          <a:p>
            <a:r>
              <a:rPr lang="es-PR" dirty="0" smtClean="0">
                <a:latin typeface="Candara" panose="020E0502030303020204" pitchFamily="34" charset="0"/>
              </a:rPr>
              <a:t>Más </a:t>
            </a:r>
            <a:r>
              <a:rPr lang="es-PR" dirty="0">
                <a:latin typeface="Candara" panose="020E0502030303020204" pitchFamily="34" charset="0"/>
              </a:rPr>
              <a:t>bien, la belleza que los novios se atribuyen uno a otro es aquella que todo enamorado, y sólo él, percibe.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todo pretendiente, su Dulcinea es un lirio entre los espinos, y toda flechada ve a su galán como manzano entre los árboles silvestres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327" r="9822"/>
          <a:stretch/>
        </p:blipFill>
        <p:spPr>
          <a:xfrm>
            <a:off x="5410200" y="1796638"/>
            <a:ext cx="3727174" cy="5061362"/>
          </a:xfrm>
          <a:prstGeom prst="rect">
            <a:avLst/>
          </a:prstGeom>
        </p:spPr>
      </p:pic>
    </p:spTree>
    <p:extLst>
      <p:ext uri="{BB962C8B-B14F-4D97-AF65-F5344CB8AC3E}">
        <p14:creationId xmlns:p14="http://schemas.microsoft.com/office/powerpoint/2010/main" val="129981124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a:latin typeface="Candara" panose="020E0502030303020204" pitchFamily="34" charset="0"/>
              </a:rPr>
              <a:t>La novia concluye el poema anunciando que ella se ha sentado bajo la sombra de su “manzano”, y ha saboreado su dulce fruto (</a:t>
            </a:r>
            <a:r>
              <a:rPr lang="es-PR" dirty="0">
                <a:solidFill>
                  <a:srgbClr val="FF0000"/>
                </a:solidFill>
                <a:latin typeface="Candara" panose="020E0502030303020204" pitchFamily="34" charset="0"/>
              </a:rPr>
              <a:t>2:3b</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Mediante </a:t>
            </a:r>
            <a:r>
              <a:rPr lang="es-PR" dirty="0">
                <a:latin typeface="Candara" panose="020E0502030303020204" pitchFamily="34" charset="0"/>
              </a:rPr>
              <a:t>esas figuras da a entender que ha </a:t>
            </a:r>
            <a:r>
              <a:rPr lang="es-PR" dirty="0" smtClean="0">
                <a:latin typeface="Candara" panose="020E0502030303020204" pitchFamily="34" charset="0"/>
              </a:rPr>
              <a:t>intimado con él</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como en </a:t>
            </a:r>
            <a:r>
              <a:rPr lang="es-PR" dirty="0">
                <a:solidFill>
                  <a:srgbClr val="FF0000"/>
                </a:solidFill>
                <a:latin typeface="Candara" panose="020E0502030303020204" pitchFamily="34" charset="0"/>
              </a:rPr>
              <a:t>1:4</a:t>
            </a:r>
            <a:r>
              <a:rPr lang="es-PR" dirty="0">
                <a:latin typeface="Candara" panose="020E0502030303020204" pitchFamily="34" charset="0"/>
              </a:rPr>
              <a:t> y </a:t>
            </a:r>
            <a:r>
              <a:rPr lang="es-PR" dirty="0">
                <a:solidFill>
                  <a:srgbClr val="FF0000"/>
                </a:solidFill>
                <a:latin typeface="Candara" panose="020E0502030303020204" pitchFamily="34" charset="0"/>
              </a:rPr>
              <a:t>13</a:t>
            </a:r>
            <a:r>
              <a:rPr lang="es-PR" dirty="0">
                <a:latin typeface="Candara" panose="020E0502030303020204" pitchFamily="34" charset="0"/>
              </a:rPr>
              <a:t>, la mujer concluye el cantar celebrando la relación íntima disfrutada en la noche de la boda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3356" r="20288"/>
          <a:stretch/>
        </p:blipFill>
        <p:spPr>
          <a:xfrm>
            <a:off x="5334000" y="1787611"/>
            <a:ext cx="3810000" cy="5070389"/>
          </a:xfrm>
          <a:prstGeom prst="rect">
            <a:avLst/>
          </a:prstGeom>
        </p:spPr>
      </p:pic>
    </p:spTree>
    <p:extLst>
      <p:ext uri="{BB962C8B-B14F-4D97-AF65-F5344CB8AC3E}">
        <p14:creationId xmlns:p14="http://schemas.microsoft.com/office/powerpoint/2010/main" val="3272522984"/>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10000"/>
          </a:bodyPr>
          <a:lstStyle/>
          <a:p>
            <a:r>
              <a:rPr lang="es-PR" dirty="0">
                <a:solidFill>
                  <a:srgbClr val="FF0000"/>
                </a:solidFill>
                <a:latin typeface="Candara" panose="020E0502030303020204" pitchFamily="34" charset="0"/>
              </a:rPr>
              <a:t>2:4–6 </a:t>
            </a:r>
            <a:r>
              <a:rPr lang="es-PR" dirty="0">
                <a:latin typeface="Candara" panose="020E0502030303020204" pitchFamily="34" charset="0"/>
              </a:rPr>
              <a:t>Simplemente estar en su presencia era como estar en una casa de banquete; siempre sobre ella estaba su bandera de amor. </a:t>
            </a:r>
            <a:endParaRPr lang="es-PR" dirty="0" smtClean="0">
              <a:latin typeface="Candara" panose="020E0502030303020204" pitchFamily="34" charset="0"/>
            </a:endParaRPr>
          </a:p>
          <a:p>
            <a:r>
              <a:rPr lang="es-PR" dirty="0" smtClean="0">
                <a:latin typeface="Candara" panose="020E0502030303020204" pitchFamily="34" charset="0"/>
              </a:rPr>
              <a:t>Sobrecogida </a:t>
            </a:r>
            <a:r>
              <a:rPr lang="es-PR" dirty="0">
                <a:latin typeface="Candara" panose="020E0502030303020204" pitchFamily="34" charset="0"/>
              </a:rPr>
              <a:t>por los pensamientos de él, pide tortas de pasas y manzanas para refrescarse y sostenerse.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como si él realmente estuviera presente, sosteniéndola y abrazándola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3864" r="18182"/>
          <a:stretch/>
        </p:blipFill>
        <p:spPr>
          <a:xfrm>
            <a:off x="5257800" y="1828800"/>
            <a:ext cx="3886200" cy="5029200"/>
          </a:xfrm>
          <a:prstGeom prst="rect">
            <a:avLst/>
          </a:prstGeom>
        </p:spPr>
      </p:pic>
    </p:spTree>
    <p:extLst>
      <p:ext uri="{BB962C8B-B14F-4D97-AF65-F5344CB8AC3E}">
        <p14:creationId xmlns:p14="http://schemas.microsoft.com/office/powerpoint/2010/main" val="232633081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juanpablorafaldi.files.wordpress.com/2011/01/banderadelamor20002.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105400" y="1909763"/>
            <a:ext cx="4032422" cy="4006009"/>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latin typeface="Candara" panose="020E0502030303020204" pitchFamily="34" charset="0"/>
              </a:rPr>
              <a:t>Ahora la novia espera la dulzura de la relación íntima.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es amor.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amor del novio es tan patente como una bandera enarbolada sobre su esposa (</a:t>
            </a:r>
            <a:r>
              <a:rPr lang="es-PR" dirty="0">
                <a:solidFill>
                  <a:srgbClr val="FF0000"/>
                </a:solidFill>
                <a:latin typeface="Candara" panose="020E0502030303020204" pitchFamily="34" charset="0"/>
              </a:rPr>
              <a:t>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Ella</a:t>
            </a:r>
            <a:r>
              <a:rPr lang="es-PR" dirty="0">
                <a:latin typeface="Candara" panose="020E0502030303020204" pitchFamily="34" charset="0"/>
              </a:rPr>
              <a:t>, por su parte, se siente enferma de amor (</a:t>
            </a:r>
            <a:r>
              <a:rPr lang="es-PR" dirty="0">
                <a:solidFill>
                  <a:srgbClr val="FF0000"/>
                </a:solidFill>
                <a:latin typeface="Candara" panose="020E0502030303020204" pitchFamily="34" charset="0"/>
              </a:rPr>
              <a:t>2:5</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551453168"/>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fontScale="92500"/>
          </a:bodyPr>
          <a:lstStyle/>
          <a:p>
            <a:r>
              <a:rPr lang="es-ES" sz="3600" dirty="0">
                <a:latin typeface="Candara" panose="020E0502030303020204" pitchFamily="34" charset="0"/>
              </a:rPr>
              <a:t>“</a:t>
            </a:r>
            <a:r>
              <a:rPr lang="es-ES" sz="3600" i="1" dirty="0">
                <a:latin typeface="Candara" panose="020E0502030303020204" pitchFamily="34" charset="0"/>
              </a:rPr>
              <a:t>Yo soy la rosa de </a:t>
            </a:r>
            <a:r>
              <a:rPr lang="es-ES" sz="3600" i="1" dirty="0" err="1">
                <a:latin typeface="Candara" panose="020E0502030303020204" pitchFamily="34" charset="0"/>
              </a:rPr>
              <a:t>Sarón</a:t>
            </a:r>
            <a:r>
              <a:rPr lang="es-ES" sz="3600" i="1" dirty="0">
                <a:latin typeface="Candara" panose="020E0502030303020204" pitchFamily="34" charset="0"/>
              </a:rPr>
              <a:t>, Y el lirio de los valles. Como el lirio entre los espinos, Así es mi amiga entre las doncellas. Como el manzano entre los árboles silvestres, Así es mi amado entre los jóvenes; Bajo la sombra del deseado me senté, Y su fruto fue dulce a mi paladar.</a:t>
            </a:r>
            <a:r>
              <a:rPr lang="es-ES" sz="3600" dirty="0">
                <a:latin typeface="Candara" panose="020E0502030303020204" pitchFamily="34" charset="0"/>
              </a:rPr>
              <a:t>” </a:t>
            </a:r>
            <a:r>
              <a:rPr lang="es-ES" sz="3600" dirty="0">
                <a:solidFill>
                  <a:srgbClr val="FF0000"/>
                </a:solidFill>
                <a:latin typeface="Candara" panose="020E0502030303020204" pitchFamily="34" charset="0"/>
              </a:rPr>
              <a:t>(Cantares 2.1–3,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latin typeface="Candara" panose="020E0502030303020204" pitchFamily="34" charset="0"/>
              </a:rPr>
              <a:t>Volviéndose a las doncellas de Jerusalén, la sulamita toca la clave del libro.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amor tiene su tiempo.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debe ser despertado por medios carnales (como el rey intentaba hacer</a:t>
            </a:r>
            <a:r>
              <a:rPr lang="es-PR" dirty="0" smtClean="0">
                <a:latin typeface="Candara" panose="020E0502030303020204" pitchFamily="34" charset="0"/>
              </a:rPr>
              <a:t>).</a:t>
            </a:r>
            <a:endParaRPr lang="es-PR" dirty="0">
              <a:latin typeface="Candara" panose="020E0502030303020204" pitchFamily="34" charset="0"/>
            </a:endParaRPr>
          </a:p>
        </p:txBody>
      </p:sp>
      <p:pic>
        <p:nvPicPr>
          <p:cNvPr id="2050" name="Picture 2" descr="http://st-listas.20minutos.es/images/2011-05/287963/3002442_640px.jpg?1350490469"/>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277971" y="1828800"/>
            <a:ext cx="386397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840380"/>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latin typeface="Candara" panose="020E0502030303020204" pitchFamily="34" charset="0"/>
              </a:rPr>
              <a:t>Ella les encarga por los corzos y por las ciervas del campo que no despierten al amor ni lo hagan velar hasta que quiera.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otras palabras: «el amor no es algo que comprar, forzar o fingir, sino algo que debe venir espontáneamente, algo que dar libre y sinceramente». </a:t>
            </a:r>
            <a:endParaRPr lang="es-PR" dirty="0" smtClean="0">
              <a:latin typeface="Candara" panose="020E0502030303020204" pitchFamily="34" charset="0"/>
            </a:endParaRPr>
          </a:p>
        </p:txBody>
      </p:sp>
      <p:pic>
        <p:nvPicPr>
          <p:cNvPr id="8" name="Picture 2" descr="http://st-listas.20minutos.es/images/2011-05/287963/3002442_640px.jpg?1350490469"/>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277971" y="1828800"/>
            <a:ext cx="386397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482281"/>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smtClean="0">
                <a:latin typeface="Candara" panose="020E0502030303020204" pitchFamily="34" charset="0"/>
              </a:rPr>
              <a:t>Si </a:t>
            </a:r>
            <a:r>
              <a:rPr lang="es-PR" dirty="0">
                <a:latin typeface="Candara" panose="020E0502030303020204" pitchFamily="34" charset="0"/>
              </a:rPr>
              <a:t>Israel hubiera seguido esta norma sencilla, entonces no habría sido infiel a Jehová</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st-listas.20minutos.es/images/2011-05/287963/3002442_640px.jpg?1350490469"/>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277971" y="1828800"/>
            <a:ext cx="386397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637136"/>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85000" lnSpcReduction="20000"/>
          </a:bodyPr>
          <a:lstStyle/>
          <a:p>
            <a:r>
              <a:rPr lang="es-PR" dirty="0">
                <a:solidFill>
                  <a:srgbClr val="FF0000"/>
                </a:solidFill>
                <a:latin typeface="Candara" panose="020E0502030303020204" pitchFamily="34" charset="0"/>
              </a:rPr>
              <a:t>2:8–14 </a:t>
            </a:r>
            <a:r>
              <a:rPr lang="es-PR" dirty="0">
                <a:latin typeface="Candara" panose="020E0502030303020204" pitchFamily="34" charset="0"/>
              </a:rPr>
              <a:t>Ahora la joven recuerda una visita de su amado en el pasado. </a:t>
            </a:r>
            <a:endParaRPr lang="es-PR" dirty="0" smtClean="0">
              <a:latin typeface="Candara" panose="020E0502030303020204" pitchFamily="34" charset="0"/>
            </a:endParaRPr>
          </a:p>
          <a:p>
            <a:r>
              <a:rPr lang="es-PR" dirty="0" smtClean="0">
                <a:latin typeface="Candara" panose="020E0502030303020204" pitchFamily="34" charset="0"/>
              </a:rPr>
              <a:t>Vino </a:t>
            </a:r>
            <a:r>
              <a:rPr lang="es-PR" dirty="0">
                <a:latin typeface="Candara" panose="020E0502030303020204" pitchFamily="34" charset="0"/>
              </a:rPr>
              <a:t>saltando sobre los montes, brincando sobre los collados en su prisa por llegar donde ella estaba. </a:t>
            </a:r>
            <a:endParaRPr lang="es-PR" dirty="0" smtClean="0">
              <a:latin typeface="Candara" panose="020E0502030303020204" pitchFamily="34" charset="0"/>
            </a:endParaRPr>
          </a:p>
          <a:p>
            <a:r>
              <a:rPr lang="es-PR" dirty="0" smtClean="0">
                <a:latin typeface="Candara" panose="020E0502030303020204" pitchFamily="34" charset="0"/>
              </a:rPr>
              <a:t>Tenía </a:t>
            </a:r>
            <a:r>
              <a:rPr lang="es-PR" dirty="0">
                <a:latin typeface="Candara" panose="020E0502030303020204" pitchFamily="34" charset="0"/>
              </a:rPr>
              <a:t>toda la gracia del corzo o del cervatillo.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pronto estaba tras la pared, mirando por las ventanas, atisbando por las celosías.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264182742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fontScale="77500" lnSpcReduction="20000"/>
          </a:bodyPr>
          <a:lstStyle/>
          <a:p>
            <a:r>
              <a:rPr lang="es-PR" dirty="0" smtClean="0">
                <a:latin typeface="Candara" panose="020E0502030303020204" pitchFamily="34" charset="0"/>
              </a:rPr>
              <a:t>Ella </a:t>
            </a:r>
            <a:r>
              <a:rPr lang="es-PR" dirty="0">
                <a:latin typeface="Candara" panose="020E0502030303020204" pitchFamily="34" charset="0"/>
              </a:rPr>
              <a:t>escuchaba su voz, llamándole a salir con él. La noche negra del invierno había pasado y la lluvia se acabó. </a:t>
            </a:r>
            <a:endParaRPr lang="es-PR" dirty="0" smtClean="0">
              <a:latin typeface="Candara" panose="020E0502030303020204" pitchFamily="34" charset="0"/>
            </a:endParaRPr>
          </a:p>
          <a:p>
            <a:r>
              <a:rPr lang="es-PR" dirty="0" smtClean="0">
                <a:latin typeface="Candara" panose="020E0502030303020204" pitchFamily="34" charset="0"/>
              </a:rPr>
              <a:t>Habían </a:t>
            </a:r>
            <a:r>
              <a:rPr lang="es-PR" dirty="0">
                <a:latin typeface="Candara" panose="020E0502030303020204" pitchFamily="34" charset="0"/>
              </a:rPr>
              <a:t>aparecido todas las señales de la primavera: las flores, la tórtola, la higuera con sus higos verdes y las vides en cierne con sus uvas tiernas. </a:t>
            </a:r>
            <a:endParaRPr lang="es-PR" dirty="0" smtClean="0">
              <a:latin typeface="Candara" panose="020E0502030303020204" pitchFamily="34" charset="0"/>
            </a:endParaRPr>
          </a:p>
          <a:p>
            <a:r>
              <a:rPr lang="es-PR" dirty="0" smtClean="0">
                <a:latin typeface="Candara" panose="020E0502030303020204" pitchFamily="34" charset="0"/>
              </a:rPr>
              <a:t>Le </a:t>
            </a:r>
            <a:r>
              <a:rPr lang="es-PR" dirty="0">
                <a:latin typeface="Candara" panose="020E0502030303020204" pitchFamily="34" charset="0"/>
              </a:rPr>
              <a:t>anima de este modo: «Levántate, oh amiga mía, hermosa mía, y ven».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1829972499"/>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Expresiones de afecto</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Cantares 2.3-10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724400" cy="4719638"/>
          </a:xfrm>
        </p:spPr>
        <p:txBody>
          <a:bodyPr>
            <a:normAutofit fontScale="92500" lnSpcReduction="10000"/>
          </a:bodyPr>
          <a:lstStyle/>
          <a:p>
            <a:r>
              <a:rPr lang="es-PR" dirty="0" smtClean="0">
                <a:latin typeface="Candara" panose="020E0502030303020204" pitchFamily="34" charset="0"/>
              </a:rPr>
              <a:t>Quizá </a:t>
            </a:r>
            <a:r>
              <a:rPr lang="es-PR" dirty="0">
                <a:latin typeface="Candara" panose="020E0502030303020204" pitchFamily="34" charset="0"/>
              </a:rPr>
              <a:t>hubiera una demora, porque entonces él le pide que se acerque a la ventana, para que vea su rostro y escuche su voz. </a:t>
            </a:r>
            <a:endParaRPr lang="es-PR" dirty="0" smtClean="0">
              <a:latin typeface="Candara" panose="020E0502030303020204" pitchFamily="34" charset="0"/>
            </a:endParaRPr>
          </a:p>
          <a:p>
            <a:r>
              <a:rPr lang="es-PR" dirty="0" smtClean="0">
                <a:latin typeface="Candara" panose="020E0502030303020204" pitchFamily="34" charset="0"/>
              </a:rPr>
              <a:t>Hasta </a:t>
            </a:r>
            <a:r>
              <a:rPr lang="es-PR" dirty="0">
                <a:latin typeface="Candara" panose="020E0502030303020204" pitchFamily="34" charset="0"/>
              </a:rPr>
              <a:t>ahora estaba oculta de su vista, como una paloma en los agujeros de la peña, o en lo escondido de escarpados parajes</a:t>
            </a:r>
            <a:r>
              <a:rPr lang="es-PR" dirty="0" smtClean="0">
                <a:latin typeface="Candara" panose="020E0502030303020204" pitchFamily="34" charset="0"/>
              </a:rPr>
              <a:t>.</a:t>
            </a:r>
            <a:endParaRPr lang="es-PR" dirty="0">
              <a:latin typeface="Candara" panose="020E0502030303020204" pitchFamily="34" charset="0"/>
            </a:endParaRPr>
          </a:p>
        </p:txBody>
      </p:sp>
      <p:pic>
        <p:nvPicPr>
          <p:cNvPr id="3076" name="Picture 4" descr="http://www.bird-friends.com/pics/IncaDove/IncaDove0LR.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4667" r="10775"/>
          <a:stretch/>
        </p:blipFill>
        <p:spPr bwMode="auto">
          <a:xfrm>
            <a:off x="4882978" y="1828800"/>
            <a:ext cx="4261022"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14620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a:latin typeface="Candara" panose="020E0502030303020204" pitchFamily="34" charset="0"/>
              </a:rPr>
              <a:t>¿Quién habla en 2:3? ¿Con qué compara a su amado? A la luz de 2:3b, ¿qué ha hecho con su amado</a:t>
            </a:r>
            <a:r>
              <a:rPr lang="es-PR" dirty="0" smtClean="0">
                <a:latin typeface="Candara" panose="020E0502030303020204" pitchFamily="34" charset="0"/>
              </a:rPr>
              <a:t>?</a:t>
            </a:r>
          </a:p>
          <a:p>
            <a:r>
              <a:rPr lang="es-PR" dirty="0">
                <a:latin typeface="Candara" panose="020E0502030303020204" pitchFamily="34" charset="0"/>
              </a:rPr>
              <a:t>¿Qué cumplidos decía a su cónyuge cuando eran novios o prometidos? ¿Cuáles de ellos debe resucitar? ¿Qué cumplidos le dirá esta semana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97068617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a:latin typeface="Candara" panose="020E0502030303020204" pitchFamily="34" charset="0"/>
              </a:rPr>
              <a:t>¿Quién habla en 2:4? ¿Acerca de quién habla? ¿A dónde la llevó? Según 2:5, ¿cómo se sentía la novia? </a:t>
            </a:r>
            <a:endParaRPr lang="es-PR" dirty="0" smtClean="0">
              <a:latin typeface="Candara" panose="020E0502030303020204" pitchFamily="34" charset="0"/>
            </a:endParaRPr>
          </a:p>
          <a:p>
            <a:r>
              <a:rPr lang="es-PR" dirty="0" smtClean="0">
                <a:latin typeface="Candara" panose="020E0502030303020204" pitchFamily="34" charset="0"/>
              </a:rPr>
              <a:t>Según </a:t>
            </a:r>
            <a:r>
              <a:rPr lang="es-PR" dirty="0">
                <a:latin typeface="Candara" panose="020E0502030303020204" pitchFamily="34" charset="0"/>
              </a:rPr>
              <a:t>2:6, ¿qué desea? ¿Qué pide a las doncellas de Jerusalén en 2:7</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009960574"/>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Con qué frecuencia pide usted a su marido que le abrace? ¿Cuándo lo hará esta semana?</a:t>
            </a:r>
          </a:p>
          <a:p>
            <a:r>
              <a:rPr lang="es-PR" dirty="0" smtClean="0">
                <a:latin typeface="Candara" panose="020E0502030303020204" pitchFamily="34" charset="0"/>
              </a:rPr>
              <a:t>¿</a:t>
            </a:r>
            <a:r>
              <a:rPr lang="es-PR" dirty="0">
                <a:latin typeface="Candara" panose="020E0502030303020204" pitchFamily="34" charset="0"/>
              </a:rPr>
              <a:t>Qué cosas pueden interrumpir el disfrute de la relación íntima hoy? ¿Qué pueden los esposos hacer para evitar esas interrupciones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75603673"/>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a:bodyPr>
          <a:lstStyle/>
          <a:p>
            <a:r>
              <a:rPr lang="es-PR" dirty="0" smtClean="0">
                <a:latin typeface="Candara" panose="020E0502030303020204" pitchFamily="34" charset="0"/>
              </a:rPr>
              <a:t>Según </a:t>
            </a:r>
            <a:r>
              <a:rPr lang="es-PR" dirty="0">
                <a:latin typeface="Candara" panose="020E0502030303020204" pitchFamily="34" charset="0"/>
              </a:rPr>
              <a:t>2:8, ¿cómo viene el amado? ¿A dónde llega? (2:9) ¿Qué hace allí? (2:9) ¿Qué invitación hace a la novia? (2:10)</a:t>
            </a:r>
          </a:p>
          <a:p>
            <a:r>
              <a:rPr lang="es-PR" dirty="0" smtClean="0">
                <a:latin typeface="Candara" panose="020E0502030303020204" pitchFamily="34" charset="0"/>
              </a:rPr>
              <a:t>Según </a:t>
            </a:r>
            <a:r>
              <a:rPr lang="es-PR" dirty="0">
                <a:latin typeface="Candara" panose="020E0502030303020204" pitchFamily="34" charset="0"/>
              </a:rPr>
              <a:t>2:11, ¿qué época del año es? ¿Qué sucede en esa época? (2:12–13)</a:t>
            </a:r>
          </a:p>
          <a:p>
            <a:r>
              <a:rPr lang="es-PR" dirty="0" smtClean="0">
                <a:latin typeface="Candara" panose="020E0502030303020204" pitchFamily="34" charset="0"/>
              </a:rPr>
              <a:t>¿</a:t>
            </a:r>
            <a:r>
              <a:rPr lang="es-PR" dirty="0">
                <a:latin typeface="Candara" panose="020E0502030303020204" pitchFamily="34" charset="0"/>
              </a:rPr>
              <a:t>Qué pide el amado a la novia en 2:14? </a:t>
            </a:r>
          </a:p>
        </p:txBody>
      </p:sp>
    </p:spTree>
    <p:extLst>
      <p:ext uri="{BB962C8B-B14F-4D97-AF65-F5344CB8AC3E}">
        <p14:creationId xmlns:p14="http://schemas.microsoft.com/office/powerpoint/2010/main" val="1243995512"/>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lnSpcReduction="10000"/>
          </a:bodyPr>
          <a:lstStyle/>
          <a:p>
            <a:r>
              <a:rPr lang="es-PR" sz="3600" dirty="0" smtClean="0">
                <a:latin typeface="Candara" pitchFamily="34" charset="0"/>
                <a:cs typeface="Calibri" pitchFamily="34" charset="0"/>
              </a:rPr>
              <a:t>Expresiones de afecto</a:t>
            </a:r>
          </a:p>
          <a:p>
            <a:pPr lvl="1"/>
            <a:r>
              <a:rPr lang="es-PR" sz="3200" dirty="0" smtClean="0">
                <a:solidFill>
                  <a:srgbClr val="FF0000"/>
                </a:solidFill>
                <a:latin typeface="Candara" pitchFamily="34" charset="0"/>
                <a:cs typeface="Calibri" pitchFamily="34" charset="0"/>
              </a:rPr>
              <a:t>Cantares 2.3-10</a:t>
            </a:r>
          </a:p>
          <a:p>
            <a:r>
              <a:rPr lang="es-PR" sz="3600" dirty="0" smtClean="0">
                <a:latin typeface="Candara" pitchFamily="34" charset="0"/>
                <a:cs typeface="Calibri" pitchFamily="34" charset="0"/>
              </a:rPr>
              <a:t>El deseo de estar junto al ser amado</a:t>
            </a:r>
          </a:p>
          <a:p>
            <a:pPr lvl="1"/>
            <a:r>
              <a:rPr lang="es-PR" sz="3200" dirty="0">
                <a:solidFill>
                  <a:srgbClr val="FF0000"/>
                </a:solidFill>
                <a:latin typeface="Candara" pitchFamily="34" charset="0"/>
                <a:cs typeface="Calibri" pitchFamily="34" charset="0"/>
              </a:rPr>
              <a:t>Cantares </a:t>
            </a:r>
            <a:r>
              <a:rPr lang="es-PR" sz="3200" dirty="0" smtClean="0">
                <a:solidFill>
                  <a:srgbClr val="FF0000"/>
                </a:solidFill>
                <a:latin typeface="Candara" pitchFamily="34" charset="0"/>
                <a:cs typeface="Calibri" pitchFamily="34" charset="0"/>
              </a:rPr>
              <a:t>3.1-5</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Una ceremonia de bodas</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Cantares </a:t>
            </a:r>
            <a:r>
              <a:rPr lang="es-PR" sz="3200" dirty="0" smtClean="0">
                <a:solidFill>
                  <a:srgbClr val="FF0000"/>
                </a:solidFill>
                <a:latin typeface="Candara" pitchFamily="34" charset="0"/>
                <a:cs typeface="Calibri" pitchFamily="34" charset="0"/>
              </a:rPr>
              <a:t>3.6-11</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Los ajustes en el matrimonio</a:t>
            </a:r>
          </a:p>
          <a:p>
            <a:pPr lvl="1"/>
            <a:r>
              <a:rPr lang="es-PR" sz="3200" dirty="0">
                <a:solidFill>
                  <a:srgbClr val="FF0000"/>
                </a:solidFill>
                <a:latin typeface="Candara" pitchFamily="34" charset="0"/>
                <a:cs typeface="Calibri" pitchFamily="34" charset="0"/>
              </a:rPr>
              <a:t>Cantares </a:t>
            </a:r>
            <a:r>
              <a:rPr lang="es-PR" sz="3200" dirty="0" smtClean="0">
                <a:solidFill>
                  <a:srgbClr val="FF0000"/>
                </a:solidFill>
                <a:latin typeface="Candara" pitchFamily="34" charset="0"/>
                <a:cs typeface="Calibri" pitchFamily="34" charset="0"/>
              </a:rPr>
              <a:t>5.2-8</a:t>
            </a:r>
            <a:endParaRPr lang="es-PR" sz="32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t>
            </a:r>
            <a:r>
              <a:rPr lang="es-PR" dirty="0" smtClean="0">
                <a:latin typeface="Candara" pitchFamily="34" charset="0"/>
                <a:cs typeface="Calibri" pitchFamily="34" charset="0"/>
              </a:rPr>
              <a:t>amado  </a:t>
            </a:r>
            <a:r>
              <a:rPr lang="es-PR" sz="4000" dirty="0" smtClean="0">
                <a:solidFill>
                  <a:srgbClr val="FF0000"/>
                </a:solidFill>
                <a:latin typeface="Candara" pitchFamily="34" charset="0"/>
                <a:cs typeface="Calibri" pitchFamily="34" charset="0"/>
              </a:rPr>
              <a:t>Cantares </a:t>
            </a:r>
            <a:r>
              <a:rPr lang="es-PR" sz="4000" dirty="0">
                <a:solidFill>
                  <a:srgbClr val="FF0000"/>
                </a:solidFill>
                <a:latin typeface="Candara" pitchFamily="34" charset="0"/>
                <a:cs typeface="Calibri" pitchFamily="34" charset="0"/>
              </a:rPr>
              <a:t>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12000"/>
                    </a14:imgEffect>
                  </a14:imgLayer>
                </a14:imgProps>
              </a:ext>
              <a:ext uri="{28A0092B-C50C-407E-A947-70E740481C1C}">
                <a14:useLocalDpi xmlns:a14="http://schemas.microsoft.com/office/drawing/2010/main" val="0"/>
              </a:ext>
            </a:extLst>
          </a:blip>
          <a:srcRect b="15000"/>
          <a:stretch/>
        </p:blipFill>
        <p:spPr>
          <a:xfrm>
            <a:off x="0" y="1676401"/>
            <a:ext cx="9167191" cy="5181599"/>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 las noches busqué en mi lecho al que ama mi alma; Lo busqué, y no lo hallé. Y dije: Me levantaré ahora, y rodearé por la ciudad; Por las calles y por las plazas Buscaré al que ama mi alma; Lo busqué, y no lo hallé. Me hallaron los guardas que rondan la ciudad, Y les dije: ¿Habéis visto al que ama mi alma</a:t>
            </a:r>
            <a:r>
              <a:rPr lang="es-PR" i="1"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…Apenas </a:t>
            </a:r>
            <a:r>
              <a:rPr lang="es-PR" i="1" dirty="0">
                <a:latin typeface="Candara" panose="020E0502030303020204" pitchFamily="34" charset="0"/>
              </a:rPr>
              <a:t>hube pasado de ellos un poco, Hallé luego al que ama mi alma; Lo así, y no lo dejé, Hasta que lo metí en casa de mi madre, Y en la cámara de la que me dio a luz. Yo os conjuro, oh doncellas de Jerusalén, Por los corzos y por las ciervas del campo, Que no despertéis ni hagáis velar al amor, Hasta que quiera.</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Cantares 3.1–5, RVR60) </a:t>
            </a:r>
          </a:p>
        </p:txBody>
      </p:sp>
    </p:spTree>
    <p:extLst>
      <p:ext uri="{BB962C8B-B14F-4D97-AF65-F5344CB8AC3E}">
        <p14:creationId xmlns:p14="http://schemas.microsoft.com/office/powerpoint/2010/main" val="1777455519"/>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85000" lnSpcReduction="10000"/>
          </a:bodyPr>
          <a:lstStyle/>
          <a:p>
            <a:r>
              <a:rPr lang="es-PR" dirty="0">
                <a:latin typeface="Candara" panose="020E0502030303020204" pitchFamily="34" charset="0"/>
              </a:rPr>
              <a:t>En este poema, la novia cuenta un sueño. </a:t>
            </a:r>
            <a:endParaRPr lang="es-PR" dirty="0" smtClean="0">
              <a:latin typeface="Candara" panose="020E0502030303020204" pitchFamily="34" charset="0"/>
            </a:endParaRPr>
          </a:p>
          <a:p>
            <a:r>
              <a:rPr lang="es-PR" dirty="0" smtClean="0">
                <a:latin typeface="Candara" panose="020E0502030303020204" pitchFamily="34" charset="0"/>
              </a:rPr>
              <a:t>Comienza </a:t>
            </a:r>
            <a:r>
              <a:rPr lang="es-PR" dirty="0">
                <a:latin typeface="Candara" panose="020E0502030303020204" pitchFamily="34" charset="0"/>
              </a:rPr>
              <a:t>relatando que buscó a su amado sin hallarlo (</a:t>
            </a:r>
            <a:r>
              <a:rPr lang="es-PR" dirty="0">
                <a:solidFill>
                  <a:srgbClr val="FF0000"/>
                </a:solidFill>
                <a:latin typeface="Candara" panose="020E0502030303020204" pitchFamily="34" charset="0"/>
              </a:rPr>
              <a:t>3:1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hecho de que estaba en su cama cuando inició la búsqueda es la primera pista de que lo que ella narrará a continuación fue un sueño. </a:t>
            </a:r>
            <a:endParaRPr lang="es-PR" dirty="0" smtClean="0">
              <a:latin typeface="Candara" panose="020E0502030303020204" pitchFamily="34" charset="0"/>
            </a:endParaRPr>
          </a:p>
          <a:p>
            <a:r>
              <a:rPr lang="es-PR" dirty="0" smtClean="0">
                <a:latin typeface="Candara" panose="020E0502030303020204" pitchFamily="34" charset="0"/>
              </a:rPr>
              <a:t>También </a:t>
            </a:r>
            <a:r>
              <a:rPr lang="es-PR" dirty="0">
                <a:latin typeface="Candara" panose="020E0502030303020204" pitchFamily="34" charset="0"/>
              </a:rPr>
              <a:t>indica que en el sueño ella y su amado ya estaban casados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894462879"/>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20000"/>
          </a:bodyPr>
          <a:lstStyle/>
          <a:p>
            <a:r>
              <a:rPr lang="es-PR" dirty="0">
                <a:latin typeface="Candara" panose="020E0502030303020204" pitchFamily="34" charset="0"/>
              </a:rPr>
              <a:t>Entonces la esposa decidió salir a las calles y plazas de la ciudad para buscar a su marido, pero de nuevo su esfuerzo fue infructuoso (</a:t>
            </a:r>
            <a:r>
              <a:rPr lang="es-PR" dirty="0">
                <a:solidFill>
                  <a:srgbClr val="FF0000"/>
                </a:solidFill>
                <a:latin typeface="Candara" panose="020E0502030303020204" pitchFamily="34" charset="0"/>
              </a:rPr>
              <a:t>3:2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repetición en cuatro ocasiones del verbo “buscar” y dos veces de la oración “no lo hallé” en </a:t>
            </a:r>
            <a:r>
              <a:rPr lang="es-PR" dirty="0">
                <a:solidFill>
                  <a:srgbClr val="FF0000"/>
                </a:solidFill>
                <a:latin typeface="Candara" panose="020E0502030303020204" pitchFamily="34" charset="0"/>
              </a:rPr>
              <a:t>3:1–2</a:t>
            </a:r>
            <a:r>
              <a:rPr lang="es-PR" dirty="0">
                <a:latin typeface="Candara" panose="020E0502030303020204" pitchFamily="34" charset="0"/>
              </a:rPr>
              <a:t> subraya su frustración y angustia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3419843136"/>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730577" cy="4795838"/>
          </a:xfrm>
        </p:spPr>
        <p:txBody>
          <a:bodyPr>
            <a:normAutofit fontScale="85000" lnSpcReduction="10000"/>
          </a:bodyPr>
          <a:lstStyle/>
          <a:p>
            <a:r>
              <a:rPr lang="es-PR" dirty="0">
                <a:latin typeface="Candara" panose="020E0502030303020204" pitchFamily="34" charset="0"/>
              </a:rPr>
              <a:t>Por supuesto, en la vida real sería un contrasentido que una dama solitaria saliera por las calles de la ciudad a altas horas de la noche. </a:t>
            </a:r>
            <a:endParaRPr lang="es-PR" dirty="0" smtClean="0">
              <a:latin typeface="Candara" panose="020E0502030303020204" pitchFamily="34" charset="0"/>
            </a:endParaRPr>
          </a:p>
          <a:p>
            <a:r>
              <a:rPr lang="es-PR" dirty="0" smtClean="0">
                <a:latin typeface="Candara" panose="020E0502030303020204" pitchFamily="34" charset="0"/>
              </a:rPr>
              <a:t>Correría </a:t>
            </a:r>
            <a:r>
              <a:rPr lang="es-PR" dirty="0">
                <a:latin typeface="Candara" panose="020E0502030303020204" pitchFamily="34" charset="0"/>
              </a:rPr>
              <a:t>el riesgo de ser atacada, como se ve en </a:t>
            </a:r>
            <a:r>
              <a:rPr lang="es-PR" dirty="0">
                <a:solidFill>
                  <a:srgbClr val="FF0000"/>
                </a:solidFill>
                <a:latin typeface="Candara" panose="020E0502030303020204" pitchFamily="34" charset="0"/>
              </a:rPr>
              <a:t>5:7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debería esperar en casa el regreso de su marido, o pedir que algunos amigos o familiares le acompañaran a buscarlo. </a:t>
            </a:r>
            <a:endParaRPr lang="es-PR" dirty="0" smtClean="0">
              <a:latin typeface="Candara" panose="020E0502030303020204" pitchFamily="34" charset="0"/>
            </a:endParaRPr>
          </a:p>
        </p:txBody>
      </p:sp>
      <p:pic>
        <p:nvPicPr>
          <p:cNvPr id="8" name="Picture 4" descr="http://www.bird-friends.com/pics/IncaDove/IncaDove0LR.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4667" r="10775"/>
          <a:stretch/>
        </p:blipFill>
        <p:spPr bwMode="auto">
          <a:xfrm>
            <a:off x="4882978" y="1828800"/>
            <a:ext cx="4261022"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637657"/>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381999" cy="47958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imprudencia de la mujer aquí es otra evidencia de que lo que ella relata es un sueño, pues en los sueños solemos hacer los disparates más escandalosos.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Quién no se ha despertado sudando, para luego descubrir con un alivio enorme que las locuras que creía estar cometiendo no eran más que una pesadilla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020948781"/>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730577" cy="4795838"/>
          </a:xfrm>
        </p:spPr>
        <p:txBody>
          <a:bodyPr>
            <a:normAutofit fontScale="85000" lnSpcReduction="20000"/>
          </a:bodyPr>
          <a:lstStyle/>
          <a:p>
            <a:r>
              <a:rPr lang="es-PR" dirty="0">
                <a:latin typeface="Candara" panose="020E0502030303020204" pitchFamily="34" charset="0"/>
              </a:rPr>
              <a:t>El verbo “hallar” vuelve a aparecer en el </a:t>
            </a:r>
            <a:r>
              <a:rPr lang="es-PR" dirty="0">
                <a:solidFill>
                  <a:srgbClr val="FF0000"/>
                </a:solidFill>
                <a:latin typeface="Candara" panose="020E0502030303020204" pitchFamily="34" charset="0"/>
              </a:rPr>
              <a:t>v. 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no es que la esposa haya encontrado a su amado, sino que los guardas de la ciudad la hallaron a ella. </a:t>
            </a:r>
            <a:endParaRPr lang="es-PR" dirty="0" smtClean="0">
              <a:latin typeface="Candara" panose="020E0502030303020204" pitchFamily="34" charset="0"/>
            </a:endParaRPr>
          </a:p>
          <a:p>
            <a:r>
              <a:rPr lang="es-PR" dirty="0" smtClean="0">
                <a:latin typeface="Candara" panose="020E0502030303020204" pitchFamily="34" charset="0"/>
              </a:rPr>
              <a:t>Aparentemente </a:t>
            </a:r>
            <a:r>
              <a:rPr lang="es-PR" dirty="0">
                <a:latin typeface="Candara" panose="020E0502030303020204" pitchFamily="34" charset="0"/>
              </a:rPr>
              <a:t>no tenían una reputación intachable (ver </a:t>
            </a:r>
            <a:r>
              <a:rPr lang="es-PR" dirty="0">
                <a:solidFill>
                  <a:srgbClr val="FF0000"/>
                </a:solidFill>
                <a:latin typeface="Candara" panose="020E0502030303020204" pitchFamily="34" charset="0"/>
              </a:rPr>
              <a:t>5:7</a:t>
            </a:r>
            <a:r>
              <a:rPr lang="es-PR" dirty="0">
                <a:latin typeface="Candara" panose="020E0502030303020204" pitchFamily="34" charset="0"/>
              </a:rPr>
              <a:t>), pero en ese sueño, no molestaron a la indefensa, sino que le permitieron seguir su camino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4" descr="http://www.bird-friends.com/pics/IncaDove/IncaDove0LR.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4667" r="10775"/>
          <a:stretch/>
        </p:blipFill>
        <p:spPr bwMode="auto">
          <a:xfrm>
            <a:off x="4882978" y="1828800"/>
            <a:ext cx="4261022"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09642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20000"/>
          </a:bodyPr>
          <a:lstStyle/>
          <a:p>
            <a:r>
              <a:rPr lang="es-PR" dirty="0">
                <a:latin typeface="Candara" panose="020E0502030303020204" pitchFamily="34" charset="0"/>
              </a:rPr>
              <a:t>No es sino hasta el cuarto “hallar” que la protagonista al fin encontró al que amaba su alma (</a:t>
            </a:r>
            <a:r>
              <a:rPr lang="es-PR" dirty="0">
                <a:solidFill>
                  <a:srgbClr val="FF0000"/>
                </a:solidFill>
                <a:latin typeface="Candara" panose="020E0502030303020204" pitchFamily="34" charset="0"/>
              </a:rPr>
              <a:t>3:4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Ella </a:t>
            </a:r>
            <a:r>
              <a:rPr lang="es-PR" dirty="0">
                <a:latin typeface="Candara" panose="020E0502030303020204" pitchFamily="34" charset="0"/>
              </a:rPr>
              <a:t>no aclara por qué él había salido de casa. </a:t>
            </a:r>
            <a:endParaRPr lang="es-PR" dirty="0" smtClean="0">
              <a:latin typeface="Candara" panose="020E0502030303020204" pitchFamily="34" charset="0"/>
            </a:endParaRPr>
          </a:p>
          <a:p>
            <a:r>
              <a:rPr lang="es-PR" dirty="0" smtClean="0">
                <a:latin typeface="Candara" panose="020E0502030303020204" pitchFamily="34" charset="0"/>
              </a:rPr>
              <a:t>Probablemente </a:t>
            </a:r>
            <a:r>
              <a:rPr lang="es-PR" dirty="0">
                <a:latin typeface="Candara" panose="020E0502030303020204" pitchFamily="34" charset="0"/>
              </a:rPr>
              <a:t>no había ninguna razón en particular, pues en los sueños muchas cosas suceden inexplicablemente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2574056391"/>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952999" cy="4795838"/>
          </a:xfrm>
        </p:spPr>
        <p:txBody>
          <a:bodyPr>
            <a:normAutofit/>
          </a:bodyPr>
          <a:lstStyle/>
          <a:p>
            <a:r>
              <a:rPr lang="es-PR" dirty="0">
                <a:latin typeface="Candara" panose="020E0502030303020204" pitchFamily="34" charset="0"/>
              </a:rPr>
              <a:t>La esposa tomó fuertemente a su varón y lo llevó a la cámara de su madre (</a:t>
            </a:r>
            <a:r>
              <a:rPr lang="es-PR" dirty="0">
                <a:solidFill>
                  <a:srgbClr val="FF0000"/>
                </a:solidFill>
                <a:latin typeface="Candara" panose="020E0502030303020204" pitchFamily="34" charset="0"/>
              </a:rPr>
              <a:t>3:4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frase que se traduce “la que me dio a luz” significa literalmente “la que me concibió</a:t>
            </a:r>
            <a:r>
              <a:rPr lang="es-PR" dirty="0" smtClean="0">
                <a:latin typeface="Candara" panose="020E0502030303020204" pitchFamily="34" charset="0"/>
              </a:rPr>
              <a:t>”. </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115905791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El título «Cantar de los cantares» (como el «Lugar Santísimo») quiere decir «el mejor de todos los cantos». </a:t>
            </a:r>
            <a:endParaRPr lang="es-PR" dirty="0" smtClean="0">
              <a:latin typeface="Candara" panose="020E0502030303020204" pitchFamily="34" charset="0"/>
            </a:endParaRPr>
          </a:p>
          <a:p>
            <a:r>
              <a:rPr lang="es-PR" dirty="0" smtClean="0">
                <a:latin typeface="Candara" panose="020E0502030303020204" pitchFamily="34" charset="0"/>
              </a:rPr>
              <a:t>Puesto </a:t>
            </a:r>
            <a:r>
              <a:rPr lang="es-PR" dirty="0">
                <a:latin typeface="Candara" panose="020E0502030303020204" pitchFamily="34" charset="0"/>
              </a:rPr>
              <a:t>que Salomón compuso más de </a:t>
            </a:r>
            <a:r>
              <a:rPr lang="es-PR" dirty="0" smtClean="0">
                <a:latin typeface="Candara" panose="020E0502030303020204" pitchFamily="34" charset="0"/>
              </a:rPr>
              <a:t>1,000 </a:t>
            </a:r>
            <a:r>
              <a:rPr lang="es-PR" dirty="0">
                <a:latin typeface="Candara" panose="020E0502030303020204" pitchFamily="34" charset="0"/>
              </a:rPr>
              <a:t>cantos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Reyes </a:t>
            </a:r>
            <a:r>
              <a:rPr lang="es-PR" dirty="0">
                <a:solidFill>
                  <a:srgbClr val="FF0000"/>
                </a:solidFill>
                <a:latin typeface="Candara" panose="020E0502030303020204" pitchFamily="34" charset="0"/>
              </a:rPr>
              <a:t>4.32</a:t>
            </a:r>
            <a:r>
              <a:rPr lang="es-PR" dirty="0">
                <a:latin typeface="Candara" panose="020E0502030303020204" pitchFamily="34" charset="0"/>
              </a:rPr>
              <a:t>), este debe clasificarse como el mejor de todos.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un libro lleno de símbolos e imágenes, un libro que requiere madurez y discernimiento espiritual para apreciarlo y disfrutarlo. </a:t>
            </a:r>
            <a:endParaRPr lang="es-PR" dirty="0" smtClean="0">
              <a:latin typeface="Candara" panose="020E0502030303020204" pitchFamily="34" charset="0"/>
            </a:endParaRPr>
          </a:p>
        </p:txBody>
      </p:sp>
    </p:spTree>
    <p:extLst>
      <p:ext uri="{BB962C8B-B14F-4D97-AF65-F5344CB8AC3E}">
        <p14:creationId xmlns:p14="http://schemas.microsoft.com/office/powerpoint/2010/main" val="2147635180"/>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deseo de estar junto al ser amado  </a:t>
            </a:r>
            <a:r>
              <a:rPr lang="es-PR" sz="4000" dirty="0">
                <a:solidFill>
                  <a:srgbClr val="FF0000"/>
                </a:solidFill>
                <a:latin typeface="Candara" pitchFamily="34" charset="0"/>
                <a:cs typeface="Calibri" pitchFamily="34" charset="0"/>
              </a:rPr>
              <a:t>Cantares 3.1-5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a:bodyPr>
          <a:lstStyle/>
          <a:p>
            <a:r>
              <a:rPr lang="es-PR" dirty="0" smtClean="0">
                <a:latin typeface="Candara" panose="020E0502030303020204" pitchFamily="34" charset="0"/>
              </a:rPr>
              <a:t>De </a:t>
            </a:r>
            <a:r>
              <a:rPr lang="es-PR" dirty="0">
                <a:latin typeface="Candara" panose="020E0502030303020204" pitchFamily="34" charset="0"/>
              </a:rPr>
              <a:t>modo que en su sueño, la novia metió a su amado en la misma habitación donde su madre la había concebido.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allí conjuró a las doncellas de Jerusalén para que no los interrumpieran hasta que su amor se saciara (</a:t>
            </a:r>
            <a:r>
              <a:rPr lang="es-PR" dirty="0">
                <a:solidFill>
                  <a:srgbClr val="FF0000"/>
                </a:solidFill>
                <a:latin typeface="Candara" panose="020E0502030303020204" pitchFamily="34" charset="0"/>
              </a:rPr>
              <a:t>3:5</a:t>
            </a:r>
            <a:r>
              <a:rPr lang="es-PR" dirty="0">
                <a:latin typeface="Candara" panose="020E0502030303020204" pitchFamily="34" charset="0"/>
              </a:rPr>
              <a:t>, ver </a:t>
            </a:r>
            <a:r>
              <a:rPr lang="es-PR" dirty="0">
                <a:solidFill>
                  <a:srgbClr val="FF0000"/>
                </a:solidFill>
                <a:latin typeface="Candara" panose="020E0502030303020204" pitchFamily="34" charset="0"/>
              </a:rPr>
              <a:t>2:7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0185" r="30573"/>
          <a:stretch/>
        </p:blipFill>
        <p:spPr>
          <a:xfrm>
            <a:off x="5181600" y="1826419"/>
            <a:ext cx="3962400" cy="5029200"/>
          </a:xfrm>
          <a:prstGeom prst="rect">
            <a:avLst/>
          </a:prstGeom>
        </p:spPr>
      </p:pic>
    </p:spTree>
    <p:extLst>
      <p:ext uri="{BB962C8B-B14F-4D97-AF65-F5344CB8AC3E}">
        <p14:creationId xmlns:p14="http://schemas.microsoft.com/office/powerpoint/2010/main" val="327205626"/>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610599" cy="4795838"/>
          </a:xfrm>
        </p:spPr>
        <p:txBody>
          <a:bodyPr>
            <a:normAutofit lnSpcReduction="10000"/>
          </a:bodyPr>
          <a:lstStyle/>
          <a:p>
            <a:r>
              <a:rPr lang="es-PR" dirty="0" smtClean="0">
                <a:latin typeface="Candara" panose="020E0502030303020204" pitchFamily="34" charset="0"/>
              </a:rPr>
              <a:t>¿</a:t>
            </a:r>
            <a:r>
              <a:rPr lang="es-PR" dirty="0">
                <a:latin typeface="Candara" panose="020E0502030303020204" pitchFamily="34" charset="0"/>
              </a:rPr>
              <a:t>Quién habla en </a:t>
            </a:r>
            <a:r>
              <a:rPr lang="es-PR" dirty="0">
                <a:solidFill>
                  <a:srgbClr val="FF0000"/>
                </a:solidFill>
                <a:latin typeface="Candara" panose="020E0502030303020204" pitchFamily="34" charset="0"/>
              </a:rPr>
              <a:t>3:1</a:t>
            </a:r>
            <a:r>
              <a:rPr lang="es-PR" dirty="0">
                <a:latin typeface="Candara" panose="020E0502030303020204" pitchFamily="34" charset="0"/>
              </a:rPr>
              <a:t>? ¿Dónde estuvo? ¿Qué hizo allí? ¿Tuvo éxito?</a:t>
            </a:r>
          </a:p>
          <a:p>
            <a:r>
              <a:rPr lang="es-PR" dirty="0" smtClean="0">
                <a:latin typeface="Candara" panose="020E0502030303020204" pitchFamily="34" charset="0"/>
              </a:rPr>
              <a:t>¿</a:t>
            </a:r>
            <a:r>
              <a:rPr lang="es-PR" dirty="0">
                <a:latin typeface="Candara" panose="020E0502030303020204" pitchFamily="34" charset="0"/>
              </a:rPr>
              <a:t>Qué decidió hacer entonces? (</a:t>
            </a:r>
            <a:r>
              <a:rPr lang="es-PR" dirty="0">
                <a:solidFill>
                  <a:srgbClr val="FF0000"/>
                </a:solidFill>
                <a:latin typeface="Candara" panose="020E0502030303020204" pitchFamily="34" charset="0"/>
              </a:rPr>
              <a:t>3:2</a:t>
            </a:r>
            <a:r>
              <a:rPr lang="es-PR" dirty="0">
                <a:latin typeface="Candara" panose="020E0502030303020204" pitchFamily="34" charset="0"/>
              </a:rPr>
              <a:t>) ¿Tuvo éxito?</a:t>
            </a:r>
          </a:p>
          <a:p>
            <a:r>
              <a:rPr lang="es-PR" dirty="0" smtClean="0">
                <a:latin typeface="Candara" panose="020E0502030303020204" pitchFamily="34" charset="0"/>
              </a:rPr>
              <a:t>Según </a:t>
            </a:r>
            <a:r>
              <a:rPr lang="es-PR" dirty="0">
                <a:solidFill>
                  <a:srgbClr val="FF0000"/>
                </a:solidFill>
                <a:latin typeface="Candara" panose="020E0502030303020204" pitchFamily="34" charset="0"/>
              </a:rPr>
              <a:t>3:3</a:t>
            </a:r>
            <a:r>
              <a:rPr lang="es-PR" dirty="0">
                <a:latin typeface="Candara" panose="020E0502030303020204" pitchFamily="34" charset="0"/>
              </a:rPr>
              <a:t>, ¿quiénes la hallaron? ¿A quién halló ella después? (</a:t>
            </a:r>
            <a:r>
              <a:rPr lang="es-PR" dirty="0">
                <a:solidFill>
                  <a:srgbClr val="FF0000"/>
                </a:solidFill>
                <a:latin typeface="Candara" panose="020E0502030303020204" pitchFamily="34" charset="0"/>
              </a:rPr>
              <a:t>3:4</a:t>
            </a:r>
            <a:r>
              <a:rPr lang="es-PR" dirty="0">
                <a:latin typeface="Candara" panose="020E0502030303020204" pitchFamily="34" charset="0"/>
              </a:rPr>
              <a:t>) ¿A dónde lo llevó? ¿Qué les pide a las doncellas de Jerusalén? (</a:t>
            </a:r>
            <a:r>
              <a:rPr lang="es-PR" dirty="0">
                <a:solidFill>
                  <a:srgbClr val="FF0000"/>
                </a:solidFill>
                <a:latin typeface="Candara" panose="020E0502030303020204" pitchFamily="34" charset="0"/>
              </a:rPr>
              <a:t>3:5</a:t>
            </a:r>
            <a:r>
              <a:rPr lang="es-PR" dirty="0">
                <a:latin typeface="Candara" panose="020E0502030303020204" pitchFamily="34" charset="0"/>
              </a:rPr>
              <a:t>)</a:t>
            </a:r>
          </a:p>
          <a:p>
            <a:r>
              <a:rPr lang="es-PR" dirty="0" smtClean="0">
                <a:latin typeface="Candara" panose="020E0502030303020204" pitchFamily="34" charset="0"/>
              </a:rPr>
              <a:t>¿</a:t>
            </a:r>
            <a:r>
              <a:rPr lang="es-PR" dirty="0">
                <a:latin typeface="Candara" panose="020E0502030303020204" pitchFamily="34" charset="0"/>
              </a:rPr>
              <a:t>Qué verbo aparece cuatro veces en </a:t>
            </a:r>
            <a:r>
              <a:rPr lang="es-PR" dirty="0">
                <a:solidFill>
                  <a:srgbClr val="FF0000"/>
                </a:solidFill>
                <a:latin typeface="Candara" panose="020E0502030303020204" pitchFamily="34" charset="0"/>
              </a:rPr>
              <a:t>3:1–2</a:t>
            </a:r>
            <a:r>
              <a:rPr lang="es-PR" dirty="0">
                <a:latin typeface="Candara" panose="020E0502030303020204" pitchFamily="34" charset="0"/>
              </a:rPr>
              <a:t>? ¿Qué verbo aparece en cada uno de los versículos </a:t>
            </a:r>
            <a:r>
              <a:rPr lang="es-PR" dirty="0">
                <a:solidFill>
                  <a:srgbClr val="FF0000"/>
                </a:solidFill>
                <a:latin typeface="Candara" panose="020E0502030303020204" pitchFamily="34" charset="0"/>
              </a:rPr>
              <a:t>1–4</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919646647"/>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Preguntas</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610599" cy="4795838"/>
          </a:xfrm>
        </p:spPr>
        <p:txBody>
          <a:bodyPr>
            <a:normAutofit/>
          </a:bodyPr>
          <a:lstStyle/>
          <a:p>
            <a:r>
              <a:rPr lang="es-PR" dirty="0">
                <a:latin typeface="Candara" panose="020E0502030303020204" pitchFamily="34" charset="0"/>
              </a:rPr>
              <a:t>Hasta aquí en Cantares, quien ha hablado más para animar la relación íntima ha sido la mujer. </a:t>
            </a:r>
            <a:endParaRPr lang="es-PR" dirty="0" smtClean="0">
              <a:latin typeface="Candara" panose="020E0502030303020204" pitchFamily="34" charset="0"/>
            </a:endParaRPr>
          </a:p>
          <a:p>
            <a:r>
              <a:rPr lang="es-PR" dirty="0" smtClean="0">
                <a:latin typeface="Candara" panose="020E0502030303020204" pitchFamily="34" charset="0"/>
              </a:rPr>
              <a:t>Hoy </a:t>
            </a:r>
            <a:r>
              <a:rPr lang="es-PR" dirty="0">
                <a:latin typeface="Candara" panose="020E0502030303020204" pitchFamily="34" charset="0"/>
              </a:rPr>
              <a:t>día, muchos varones se quejan de que sus esposas no son seductoras. </a:t>
            </a:r>
            <a:endParaRPr lang="es-PR" dirty="0" smtClean="0">
              <a:latin typeface="Candara" panose="020E0502030303020204" pitchFamily="34" charset="0"/>
            </a:endParaRPr>
          </a:p>
          <a:p>
            <a:r>
              <a:rPr lang="es-PR" dirty="0">
                <a:latin typeface="Candara" panose="020E0502030303020204" pitchFamily="34" charset="0"/>
              </a:rPr>
              <a:t>¿Qué nos está queriendo enseñar la Palabra de Dios?</a:t>
            </a:r>
          </a:p>
        </p:txBody>
      </p:sp>
    </p:spTree>
    <p:extLst>
      <p:ext uri="{BB962C8B-B14F-4D97-AF65-F5344CB8AC3E}">
        <p14:creationId xmlns:p14="http://schemas.microsoft.com/office/powerpoint/2010/main" val="4273355992"/>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32000"/>
                    </a14:imgEffect>
                    <a14:imgEffect>
                      <a14:colorTemperature colorTemp="7425"/>
                    </a14:imgEffect>
                    <a14:imgEffect>
                      <a14:saturation sat="128000"/>
                    </a14:imgEffect>
                    <a14:imgEffect>
                      <a14:brightnessContrast bright="-2000"/>
                    </a14:imgEffect>
                  </a14:imgLayer>
                </a14:imgProps>
              </a:ext>
              <a:ext uri="{28A0092B-C50C-407E-A947-70E740481C1C}">
                <a14:useLocalDpi xmlns:a14="http://schemas.microsoft.com/office/drawing/2010/main" val="0"/>
              </a:ext>
            </a:extLst>
          </a:blip>
          <a:srcRect b="7804"/>
          <a:stretch/>
        </p:blipFill>
        <p:spPr>
          <a:xfrm>
            <a:off x="0" y="1661160"/>
            <a:ext cx="9144000" cy="5196840"/>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¿Quién es ésta que sube del desierto como columna de humo, Sahumada de mirra y de incienso Y de todo polvo aromático? He aquí es la litera de Salomón; Sesenta valientes la rodean, De los fuertes de Israel. Todos ellos tienen espadas, diestros en la guerra; Cada uno su espada sobre su muslo, Por los temores de la </a:t>
            </a:r>
            <a:r>
              <a:rPr lang="es-PR" i="1" dirty="0" smtClean="0">
                <a:latin typeface="Candara" panose="020E0502030303020204" pitchFamily="34" charset="0"/>
              </a:rPr>
              <a:t>noche…”</a:t>
            </a:r>
            <a:endParaRPr lang="es-PR" dirty="0">
              <a:latin typeface="Candara" panose="020E0502030303020204" pitchFamily="34" charset="0"/>
            </a:endParaRP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El </a:t>
            </a:r>
            <a:r>
              <a:rPr lang="es-PR" i="1" dirty="0">
                <a:latin typeface="Candara" panose="020E0502030303020204" pitchFamily="34" charset="0"/>
              </a:rPr>
              <a:t>rey Salomón se hizo una carroza De madera del Líbano. Hizo sus columnas de plata, Su respaldo de oro, Su asiento de grana, Su interior recamado de amor Por las doncellas de Jerusalén. Salid, oh doncellas de Sion, y ved al rey Salomón Con la corona con que le coronó su madre en el día de su desposorio, Y el día del gozo de su corazón.</a:t>
            </a:r>
            <a:r>
              <a:rPr lang="es-PR" dirty="0">
                <a:latin typeface="Candara" panose="020E0502030303020204" pitchFamily="34" charset="0"/>
              </a:rPr>
              <a:t>” </a:t>
            </a:r>
            <a:r>
              <a:rPr lang="es-PR" dirty="0">
                <a:solidFill>
                  <a:srgbClr val="FF0000"/>
                </a:solidFill>
                <a:latin typeface="Candara" panose="020E0502030303020204" pitchFamily="34" charset="0"/>
              </a:rPr>
              <a:t>(Cantares 3.6–11, RVR60) </a:t>
            </a:r>
          </a:p>
        </p:txBody>
      </p:sp>
    </p:spTree>
    <p:extLst>
      <p:ext uri="{BB962C8B-B14F-4D97-AF65-F5344CB8AC3E}">
        <p14:creationId xmlns:p14="http://schemas.microsoft.com/office/powerpoint/2010/main" val="3763228057"/>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fontScale="85000" lnSpcReduction="10000"/>
          </a:bodyPr>
          <a:lstStyle/>
          <a:p>
            <a:r>
              <a:rPr lang="es-PR" dirty="0" smtClean="0">
                <a:latin typeface="Candara" panose="020E0502030303020204" pitchFamily="34" charset="0"/>
              </a:rPr>
              <a:t>Esta porción describe </a:t>
            </a:r>
            <a:r>
              <a:rPr lang="es-PR" dirty="0">
                <a:latin typeface="Candara" panose="020E0502030303020204" pitchFamily="34" charset="0"/>
              </a:rPr>
              <a:t>la llegada de Salomón a Jerusalén para su boda. </a:t>
            </a:r>
            <a:endParaRPr lang="es-PR" dirty="0" smtClean="0">
              <a:latin typeface="Candara" panose="020E0502030303020204" pitchFamily="34" charset="0"/>
            </a:endParaRPr>
          </a:p>
          <a:p>
            <a:r>
              <a:rPr lang="es-PR" dirty="0" smtClean="0">
                <a:latin typeface="Candara" panose="020E0502030303020204" pitchFamily="34" charset="0"/>
              </a:rPr>
              <a:t>Algunos </a:t>
            </a:r>
            <a:r>
              <a:rPr lang="es-PR" dirty="0">
                <a:latin typeface="Candara" panose="020E0502030303020204" pitchFamily="34" charset="0"/>
              </a:rPr>
              <a:t>piensan que habla de alguno de los muchos matrimonios del famoso rey.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en la exposición de </a:t>
            </a:r>
            <a:r>
              <a:rPr lang="es-PR" dirty="0">
                <a:solidFill>
                  <a:srgbClr val="FF0000"/>
                </a:solidFill>
                <a:latin typeface="Candara" panose="020E0502030303020204" pitchFamily="34" charset="0"/>
              </a:rPr>
              <a:t>1:4 </a:t>
            </a:r>
            <a:r>
              <a:rPr lang="es-PR" dirty="0">
                <a:latin typeface="Candara" panose="020E0502030303020204" pitchFamily="34" charset="0"/>
              </a:rPr>
              <a:t>y </a:t>
            </a:r>
            <a:r>
              <a:rPr lang="es-PR" dirty="0">
                <a:solidFill>
                  <a:srgbClr val="FF0000"/>
                </a:solidFill>
                <a:latin typeface="Candara" panose="020E0502030303020204" pitchFamily="34" charset="0"/>
              </a:rPr>
              <a:t>12</a:t>
            </a:r>
            <a:r>
              <a:rPr lang="es-PR" dirty="0">
                <a:latin typeface="Candara" panose="020E0502030303020204" pitchFamily="34" charset="0"/>
              </a:rPr>
              <a:t> explicamos que la poesía romántica de aquellos tiempos frecuentemente hablaba de los enamorados como si fueran realeza.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debe suceder lo mismo. Es decir, en</a:t>
            </a:r>
            <a:r>
              <a:rPr lang="es-PR" dirty="0">
                <a:solidFill>
                  <a:srgbClr val="FF0000"/>
                </a:solidFill>
                <a:latin typeface="Candara" panose="020E0502030303020204" pitchFamily="34" charset="0"/>
              </a:rPr>
              <a:t> 3:6–11 </a:t>
            </a:r>
            <a:r>
              <a:rPr lang="es-PR" dirty="0">
                <a:latin typeface="Candara" panose="020E0502030303020204" pitchFamily="34" charset="0"/>
              </a:rPr>
              <a:t>Salomón representa a todo novio en el día de su boda. </a:t>
            </a:r>
            <a:endParaRPr lang="es-PR" dirty="0" smtClean="0">
              <a:latin typeface="Candara" panose="020E0502030303020204" pitchFamily="34" charset="0"/>
            </a:endParaRPr>
          </a:p>
          <a:p>
            <a:r>
              <a:rPr lang="es-PR" dirty="0" smtClean="0">
                <a:latin typeface="Candara" panose="020E0502030303020204" pitchFamily="34" charset="0"/>
              </a:rPr>
              <a:t>O</a:t>
            </a:r>
            <a:r>
              <a:rPr lang="es-PR" dirty="0">
                <a:latin typeface="Candara" panose="020E0502030303020204" pitchFamily="34" charset="0"/>
              </a:rPr>
              <a:t>, dicho de otro modo, en esa ocasión tan especial, todo novio es el rey Salomón</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556922320"/>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lnSpcReduction="10000"/>
          </a:bodyPr>
          <a:lstStyle/>
          <a:p>
            <a:r>
              <a:rPr lang="es-PR" dirty="0">
                <a:latin typeface="Candara" panose="020E0502030303020204" pitchFamily="34" charset="0"/>
              </a:rPr>
              <a:t>La mayor parte del cantar habla de la litera de Salomón. </a:t>
            </a:r>
            <a:endParaRPr lang="es-PR" dirty="0" smtClean="0">
              <a:latin typeface="Candara" panose="020E0502030303020204" pitchFamily="34" charset="0"/>
            </a:endParaRPr>
          </a:p>
          <a:p>
            <a:r>
              <a:rPr lang="es-PR" dirty="0" smtClean="0">
                <a:latin typeface="Candara" panose="020E0502030303020204" pitchFamily="34" charset="0"/>
              </a:rPr>
              <a:t>Hay </a:t>
            </a:r>
            <a:r>
              <a:rPr lang="es-PR" dirty="0">
                <a:latin typeface="Candara" panose="020E0502030303020204" pitchFamily="34" charset="0"/>
              </a:rPr>
              <a:t>una progresión en su descripción empezando desde afuera (</a:t>
            </a:r>
            <a:r>
              <a:rPr lang="es-PR" dirty="0">
                <a:solidFill>
                  <a:srgbClr val="FF0000"/>
                </a:solidFill>
                <a:latin typeface="Candara" panose="020E0502030303020204" pitchFamily="34" charset="0"/>
              </a:rPr>
              <a:t>3:6–8</a:t>
            </a:r>
            <a:r>
              <a:rPr lang="es-PR" dirty="0">
                <a:latin typeface="Candara" panose="020E0502030303020204" pitchFamily="34" charset="0"/>
              </a:rPr>
              <a:t>) y hacia adentro (</a:t>
            </a:r>
            <a:r>
              <a:rPr lang="es-PR" dirty="0">
                <a:solidFill>
                  <a:srgbClr val="FF0000"/>
                </a:solidFill>
                <a:latin typeface="Candara" panose="020E0502030303020204" pitchFamily="34" charset="0"/>
              </a:rPr>
              <a:t>3:9–10</a:t>
            </a:r>
            <a:r>
              <a:rPr lang="es-PR" dirty="0">
                <a:latin typeface="Candara" panose="020E0502030303020204" pitchFamily="34" charset="0"/>
              </a:rPr>
              <a:t>), culminando con la identificación del pasajero (</a:t>
            </a:r>
            <a:r>
              <a:rPr lang="es-PR" dirty="0">
                <a:solidFill>
                  <a:srgbClr val="FF0000"/>
                </a:solidFill>
                <a:latin typeface="Candara" panose="020E0502030303020204" pitchFamily="34" charset="0"/>
              </a:rPr>
              <a:t>3:11</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81599" y="1826419"/>
            <a:ext cx="3962401" cy="5029200"/>
          </a:xfrm>
          <a:prstGeom prst="rect">
            <a:avLst/>
          </a:prstGeom>
        </p:spPr>
      </p:pic>
    </p:spTree>
    <p:extLst>
      <p:ext uri="{BB962C8B-B14F-4D97-AF65-F5344CB8AC3E}">
        <p14:creationId xmlns:p14="http://schemas.microsoft.com/office/powerpoint/2010/main" val="534579641"/>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El poema principia con la duda de un atalaya que estaba en el muro de Jerusalén.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divisó a la distancia una procesión que se dirigía hacia la ciudad, y preguntó qué sería (</a:t>
            </a:r>
            <a:r>
              <a:rPr lang="es-PR" dirty="0">
                <a:solidFill>
                  <a:srgbClr val="FF0000"/>
                </a:solidFill>
                <a:latin typeface="Candara" panose="020E0502030303020204" pitchFamily="34" charset="0"/>
              </a:rPr>
              <a:t>3:6</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81599" y="1826419"/>
            <a:ext cx="3962401" cy="5029200"/>
          </a:xfrm>
          <a:prstGeom prst="rect">
            <a:avLst/>
          </a:prstGeom>
        </p:spPr>
      </p:pic>
    </p:spTree>
    <p:extLst>
      <p:ext uri="{BB962C8B-B14F-4D97-AF65-F5344CB8AC3E}">
        <p14:creationId xmlns:p14="http://schemas.microsoft.com/office/powerpoint/2010/main" val="3005623950"/>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32349" cy="4719638"/>
          </a:xfrm>
        </p:spPr>
        <p:txBody>
          <a:bodyPr>
            <a:normAutofit fontScale="92500" lnSpcReduction="10000"/>
          </a:bodyPr>
          <a:lstStyle/>
          <a:p>
            <a:r>
              <a:rPr lang="es-PR" dirty="0">
                <a:latin typeface="Candara" panose="020E0502030303020204" pitchFamily="34" charset="0"/>
              </a:rPr>
              <a:t>La interrogante “¿Quién es ésta?” implica que la respuesta debe ser “la novia de Salomón”, o algo por el estilo.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la prometida jamás se menciona en </a:t>
            </a:r>
            <a:r>
              <a:rPr lang="es-PR" dirty="0">
                <a:solidFill>
                  <a:srgbClr val="FF0000"/>
                </a:solidFill>
                <a:latin typeface="Candara" panose="020E0502030303020204" pitchFamily="34" charset="0"/>
              </a:rPr>
              <a:t>3:6–11</a:t>
            </a:r>
            <a:r>
              <a:rPr lang="es-PR" dirty="0">
                <a:latin typeface="Candara" panose="020E0502030303020204" pitchFamily="34" charset="0"/>
              </a:rPr>
              <a:t>, y la respuesta que se da a la pregunta es “la litera de Salomón” (</a:t>
            </a:r>
            <a:r>
              <a:rPr lang="es-PR" dirty="0">
                <a:solidFill>
                  <a:srgbClr val="FF0000"/>
                </a:solidFill>
                <a:latin typeface="Candara" panose="020E0502030303020204" pitchFamily="34" charset="0"/>
              </a:rPr>
              <a:t>3:7</a:t>
            </a:r>
            <a:r>
              <a:rPr lang="es-PR" dirty="0">
                <a:latin typeface="Candara" panose="020E0502030303020204" pitchFamily="34" charset="0"/>
              </a:rPr>
              <a:t>). </a:t>
            </a: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81599" y="1826419"/>
            <a:ext cx="3962401" cy="5029200"/>
          </a:xfrm>
          <a:prstGeom prst="rect">
            <a:avLst/>
          </a:prstGeom>
        </p:spPr>
      </p:pic>
    </p:spTree>
    <p:extLst>
      <p:ext uri="{BB962C8B-B14F-4D97-AF65-F5344CB8AC3E}">
        <p14:creationId xmlns:p14="http://schemas.microsoft.com/office/powerpoint/2010/main" val="3258499613"/>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smtClean="0">
                <a:latin typeface="Candara" panose="020E0502030303020204" pitchFamily="34" charset="0"/>
              </a:rPr>
              <a:t>Sin </a:t>
            </a:r>
            <a:r>
              <a:rPr lang="es-PR" dirty="0">
                <a:latin typeface="Candara" panose="020E0502030303020204" pitchFamily="34" charset="0"/>
              </a:rPr>
              <a:t>duda, cualquier estudiante que abuse del lenguaje y del mensaje de este inapreciable libro revela carnalidad en su vida.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podemos examinar este libro en detalle, pero queremos tratar de comprender su mensaje desde un método cuádruple</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68130881"/>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8" cy="4719638"/>
          </a:xfrm>
        </p:spPr>
        <p:txBody>
          <a:bodyPr>
            <a:normAutofit fontScale="77500" lnSpcReduction="20000"/>
          </a:bodyPr>
          <a:lstStyle/>
          <a:p>
            <a:r>
              <a:rPr lang="es-PR" dirty="0">
                <a:latin typeface="Candara" panose="020E0502030303020204" pitchFamily="34" charset="0"/>
              </a:rPr>
              <a:t>La litera era una especie de vehículo sin ruedas, que era llevado por hombres o caballos.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lejos se veía el humo que subía por el incienso que se quemaba en el cortejo (</a:t>
            </a:r>
            <a:r>
              <a:rPr lang="es-PR" dirty="0">
                <a:solidFill>
                  <a:srgbClr val="FF0000"/>
                </a:solidFill>
                <a:latin typeface="Candara" panose="020E0502030303020204" pitchFamily="34" charset="0"/>
              </a:rPr>
              <a:t>3:6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se hubo acercado más, se distinguían los sesenta guerreros israelitas, armados y diestros (</a:t>
            </a:r>
            <a:r>
              <a:rPr lang="es-PR" dirty="0">
                <a:solidFill>
                  <a:srgbClr val="FF0000"/>
                </a:solidFill>
                <a:latin typeface="Candara" panose="020E0502030303020204" pitchFamily="34" charset="0"/>
              </a:rPr>
              <a:t>3:7–8</a:t>
            </a:r>
            <a:r>
              <a:rPr lang="es-PR" dirty="0">
                <a:latin typeface="Candara" panose="020E0502030303020204" pitchFamily="34" charset="0"/>
              </a:rPr>
              <a:t>) que rodeaban la litera para proteger al rey de asaltantes, fieras, o cualquier otro peligro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81599" y="1826419"/>
            <a:ext cx="3962401" cy="5029200"/>
          </a:xfrm>
          <a:prstGeom prst="rect">
            <a:avLst/>
          </a:prstGeom>
        </p:spPr>
      </p:pic>
    </p:spTree>
    <p:extLst>
      <p:ext uri="{BB962C8B-B14F-4D97-AF65-F5344CB8AC3E}">
        <p14:creationId xmlns:p14="http://schemas.microsoft.com/office/powerpoint/2010/main" val="3608540036"/>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8" cy="4719638"/>
          </a:xfrm>
        </p:spPr>
        <p:txBody>
          <a:bodyPr>
            <a:normAutofit fontScale="85000" lnSpcReduction="10000"/>
          </a:bodyPr>
          <a:lstStyle/>
          <a:p>
            <a:r>
              <a:rPr lang="es-PR" dirty="0">
                <a:latin typeface="Candara" panose="020E0502030303020204" pitchFamily="34" charset="0"/>
              </a:rPr>
              <a:t>Cuando la carroza entró en la ciudad, los habitantes pudieron apreciar su belleza. </a:t>
            </a:r>
            <a:endParaRPr lang="es-PR" dirty="0" smtClean="0">
              <a:latin typeface="Candara" panose="020E0502030303020204" pitchFamily="34" charset="0"/>
            </a:endParaRPr>
          </a:p>
          <a:p>
            <a:r>
              <a:rPr lang="es-PR" dirty="0" smtClean="0">
                <a:latin typeface="Candara" panose="020E0502030303020204" pitchFamily="34" charset="0"/>
              </a:rPr>
              <a:t>Salomón </a:t>
            </a:r>
            <a:r>
              <a:rPr lang="es-PR" dirty="0">
                <a:latin typeface="Candara" panose="020E0502030303020204" pitchFamily="34" charset="0"/>
              </a:rPr>
              <a:t>la hizo de los materiales más preciosos: madera del Líbano, plata, oro y púrpura (</a:t>
            </a:r>
            <a:r>
              <a:rPr lang="es-PR" dirty="0">
                <a:solidFill>
                  <a:srgbClr val="FF0000"/>
                </a:solidFill>
                <a:latin typeface="Candara" panose="020E0502030303020204" pitchFamily="34" charset="0"/>
              </a:rPr>
              <a:t>3:9–10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tela de </a:t>
            </a:r>
            <a:r>
              <a:rPr lang="es-PR" dirty="0" smtClean="0">
                <a:latin typeface="Candara" panose="020E0502030303020204" pitchFamily="34" charset="0"/>
              </a:rPr>
              <a:t>grana (púrpura) era </a:t>
            </a:r>
            <a:r>
              <a:rPr lang="es-PR" dirty="0">
                <a:latin typeface="Candara" panose="020E0502030303020204" pitchFamily="34" charset="0"/>
              </a:rPr>
              <a:t>muy cara, pues el tinte, hecho del líquido segregado por un molusco marino, era muy escaso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81599" y="1826419"/>
            <a:ext cx="3962401" cy="5029200"/>
          </a:xfrm>
          <a:prstGeom prst="rect">
            <a:avLst/>
          </a:prstGeom>
        </p:spPr>
      </p:pic>
    </p:spTree>
    <p:extLst>
      <p:ext uri="{BB962C8B-B14F-4D97-AF65-F5344CB8AC3E}">
        <p14:creationId xmlns:p14="http://schemas.microsoft.com/office/powerpoint/2010/main" val="2099074359"/>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latin typeface="Candara" panose="020E0502030303020204" pitchFamily="34" charset="0"/>
              </a:rPr>
              <a:t>La lista de materiales concluye con el “amor” (</a:t>
            </a:r>
            <a:r>
              <a:rPr lang="es-PR" dirty="0">
                <a:solidFill>
                  <a:srgbClr val="FF0000"/>
                </a:solidFill>
                <a:latin typeface="Candara" panose="020E0502030303020204" pitchFamily="34" charset="0"/>
              </a:rPr>
              <a:t>3:10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supuesto, ése es un material que se usa sólo en sentido poético.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doncellas de Jerusalén arreglaron el interior de la litera con los materiales idóneos para incitar al amor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5758" r="9697"/>
          <a:stretch/>
        </p:blipFill>
        <p:spPr>
          <a:xfrm>
            <a:off x="5486400" y="1826419"/>
            <a:ext cx="3657600" cy="5029200"/>
          </a:xfrm>
          <a:prstGeom prst="rect">
            <a:avLst/>
          </a:prstGeom>
        </p:spPr>
      </p:pic>
    </p:spTree>
    <p:extLst>
      <p:ext uri="{BB962C8B-B14F-4D97-AF65-F5344CB8AC3E}">
        <p14:creationId xmlns:p14="http://schemas.microsoft.com/office/powerpoint/2010/main" val="1382743452"/>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latin typeface="Candara" panose="020E0502030303020204" pitchFamily="34" charset="0"/>
              </a:rPr>
              <a:t>A esas jóvenes se les llama para que vean quién está en la carroza (</a:t>
            </a:r>
            <a:r>
              <a:rPr lang="es-PR" dirty="0">
                <a:solidFill>
                  <a:srgbClr val="FF0000"/>
                </a:solidFill>
                <a:latin typeface="Candara" panose="020E0502030303020204" pitchFamily="34" charset="0"/>
              </a:rPr>
              <a:t>3:11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el rey Salomón, coronado para su boda.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palabra “desposorio” que se usa aquí, no significa “compromiso para casarse”, sino “matrimonio”.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corona no es la diadema real, sino un adorno para la cabeza del novio, hecho por su madre.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5758" r="9697"/>
          <a:stretch/>
        </p:blipFill>
        <p:spPr>
          <a:xfrm>
            <a:off x="5486400" y="1826419"/>
            <a:ext cx="3657600" cy="5029200"/>
          </a:xfrm>
          <a:prstGeom prst="rect">
            <a:avLst/>
          </a:prstGeom>
        </p:spPr>
      </p:pic>
    </p:spTree>
    <p:extLst>
      <p:ext uri="{BB962C8B-B14F-4D97-AF65-F5344CB8AC3E}">
        <p14:creationId xmlns:p14="http://schemas.microsoft.com/office/powerpoint/2010/main" val="3002647138"/>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15000" cy="4719638"/>
          </a:xfrm>
        </p:spPr>
        <p:txBody>
          <a:bodyPr>
            <a:normAutofit/>
          </a:bodyPr>
          <a:lstStyle/>
          <a:p>
            <a:r>
              <a:rPr lang="es-PR" dirty="0">
                <a:latin typeface="Candara" panose="020E0502030303020204" pitchFamily="34" charset="0"/>
              </a:rPr>
              <a:t>Desde luego, nadie más en Israel tenía una litera tan magnificente como la de Salomón, ni una guardia personal de sesenta guerreros.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5758" r="9697"/>
          <a:stretch/>
        </p:blipFill>
        <p:spPr>
          <a:xfrm>
            <a:off x="5486400" y="1826419"/>
            <a:ext cx="3657600" cy="5029200"/>
          </a:xfrm>
          <a:prstGeom prst="rect">
            <a:avLst/>
          </a:prstGeom>
        </p:spPr>
      </p:pic>
    </p:spTree>
    <p:extLst>
      <p:ext uri="{BB962C8B-B14F-4D97-AF65-F5344CB8AC3E}">
        <p14:creationId xmlns:p14="http://schemas.microsoft.com/office/powerpoint/2010/main" val="1317352261"/>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Una ceremonia de bodas</a:t>
            </a:r>
            <a:br>
              <a:rPr lang="es-PR" sz="4800" dirty="0">
                <a:latin typeface="Candara" pitchFamily="34" charset="0"/>
                <a:cs typeface="Calibri" pitchFamily="34" charset="0"/>
              </a:rPr>
            </a:br>
            <a:r>
              <a:rPr lang="es-PR" dirty="0">
                <a:solidFill>
                  <a:srgbClr val="FF0000"/>
                </a:solidFill>
                <a:latin typeface="Candara" pitchFamily="34" charset="0"/>
                <a:cs typeface="Calibri" pitchFamily="34" charset="0"/>
              </a:rPr>
              <a:t>Cantares 3.6-11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latin typeface="Candara" panose="020E0502030303020204" pitchFamily="34" charset="0"/>
              </a:rPr>
              <a:t>Sin </a:t>
            </a:r>
            <a:r>
              <a:rPr lang="es-PR" dirty="0">
                <a:latin typeface="Candara" panose="020E0502030303020204" pitchFamily="34" charset="0"/>
              </a:rPr>
              <a:t>embargo, aun el novio más pobre llegaba a su boda de la manera más elegante posible, acompañado de sus apuestos amigos y coronado por su madre para “el día del gozo de su corazón”. </a:t>
            </a:r>
            <a:endParaRPr lang="es-PR" dirty="0" smtClean="0">
              <a:latin typeface="Candara" panose="020E0502030303020204" pitchFamily="34" charset="0"/>
            </a:endParaRPr>
          </a:p>
          <a:p>
            <a:r>
              <a:rPr lang="es-PR" dirty="0" smtClean="0">
                <a:latin typeface="Candara" panose="020E0502030303020204" pitchFamily="34" charset="0"/>
              </a:rPr>
              <a:t>Actualmente</a:t>
            </a:r>
            <a:r>
              <a:rPr lang="es-PR" dirty="0">
                <a:latin typeface="Candara" panose="020E0502030303020204" pitchFamily="34" charset="0"/>
              </a:rPr>
              <a:t>, el novio también se pone de gala, como un rey, el día de su casamiento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5758" r="9697"/>
          <a:stretch/>
        </p:blipFill>
        <p:spPr>
          <a:xfrm>
            <a:off x="5486400" y="1826419"/>
            <a:ext cx="3657600" cy="5029200"/>
          </a:xfrm>
          <a:prstGeom prst="rect">
            <a:avLst/>
          </a:prstGeom>
        </p:spPr>
      </p:pic>
    </p:spTree>
    <p:extLst>
      <p:ext uri="{BB962C8B-B14F-4D97-AF65-F5344CB8AC3E}">
        <p14:creationId xmlns:p14="http://schemas.microsoft.com/office/powerpoint/2010/main" val="3357698035"/>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Preguntas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399" cy="4719638"/>
          </a:xfrm>
        </p:spPr>
        <p:txBody>
          <a:bodyPr>
            <a:normAutofit/>
          </a:bodyPr>
          <a:lstStyle/>
          <a:p>
            <a:r>
              <a:rPr lang="es-PR" dirty="0">
                <a:latin typeface="Candara" panose="020E0502030303020204" pitchFamily="34" charset="0"/>
              </a:rPr>
              <a:t>¿Qué respuesta da 3:7 a la pregunta de 3:6?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la luz de 3:7–8, ¿cuál es la función de los sesenta valientes? </a:t>
            </a:r>
            <a:endParaRPr lang="es-PR" dirty="0" smtClean="0">
              <a:latin typeface="Candara" panose="020E0502030303020204" pitchFamily="34" charset="0"/>
            </a:endParaRPr>
          </a:p>
          <a:p>
            <a:r>
              <a:rPr lang="es-PR" dirty="0" smtClean="0">
                <a:latin typeface="Candara" panose="020E0502030303020204" pitchFamily="34" charset="0"/>
              </a:rPr>
              <a:t>Según </a:t>
            </a:r>
            <a:r>
              <a:rPr lang="es-PR" dirty="0">
                <a:latin typeface="Candara" panose="020E0502030303020204" pitchFamily="34" charset="0"/>
              </a:rPr>
              <a:t>3:9–10, ¿qué materiales se usaron para hacer la carroza? </a:t>
            </a:r>
            <a:endParaRPr lang="es-PR" dirty="0" smtClean="0">
              <a:latin typeface="Candara" panose="020E0502030303020204" pitchFamily="34" charset="0"/>
            </a:endParaRPr>
          </a:p>
          <a:p>
            <a:r>
              <a:rPr lang="es-PR" dirty="0" smtClean="0">
                <a:latin typeface="Candara" panose="020E0502030303020204" pitchFamily="34" charset="0"/>
              </a:rPr>
              <a:t>Según </a:t>
            </a:r>
            <a:r>
              <a:rPr lang="es-PR" dirty="0">
                <a:latin typeface="Candara" panose="020E0502030303020204" pitchFamily="34" charset="0"/>
              </a:rPr>
              <a:t>3:11, ¿quién está adentro de la carroza? ¿Qué adorno lleva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230720509"/>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Preguntas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399" cy="4719638"/>
          </a:xfrm>
        </p:spPr>
        <p:txBody>
          <a:bodyPr>
            <a:normAutofit/>
          </a:bodyPr>
          <a:lstStyle/>
          <a:p>
            <a:r>
              <a:rPr lang="es-PR" dirty="0" smtClean="0">
                <a:latin typeface="Candara" panose="020E0502030303020204" pitchFamily="34" charset="0"/>
              </a:rPr>
              <a:t>¿Por qué estaba tan elegante el novio?</a:t>
            </a:r>
          </a:p>
          <a:p>
            <a:r>
              <a:rPr lang="es-PR" dirty="0" smtClean="0">
                <a:latin typeface="Candara" panose="020E0502030303020204" pitchFamily="34" charset="0"/>
              </a:rPr>
              <a:t>¿Cuál es el paralelo de esta preparación con el amor que el esposo debe dar a la esposa?</a:t>
            </a:r>
            <a:endParaRPr lang="es-PR" dirty="0">
              <a:latin typeface="Candara" panose="020E0502030303020204" pitchFamily="34" charset="0"/>
            </a:endParaRPr>
          </a:p>
        </p:txBody>
      </p:sp>
    </p:spTree>
    <p:extLst>
      <p:ext uri="{BB962C8B-B14F-4D97-AF65-F5344CB8AC3E}">
        <p14:creationId xmlns:p14="http://schemas.microsoft.com/office/powerpoint/2010/main" val="4090644464"/>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6146" name="Picture 2" descr="http://de.yoyowall.com/wallpapers/2013/03/Deer-Blumen-Gras-kiss-1440x1920.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1108" b="13356"/>
          <a:stretch/>
        </p:blipFill>
        <p:spPr bwMode="auto">
          <a:xfrm>
            <a:off x="16476" y="1676401"/>
            <a:ext cx="9144000" cy="5181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Yo dormía, pero mi corazón velaba. Es la voz de mi amado que llama: </a:t>
            </a:r>
            <a:r>
              <a:rPr lang="es-PR" i="1" dirty="0" smtClean="0">
                <a:latin typeface="Candara" panose="020E0502030303020204" pitchFamily="34" charset="0"/>
              </a:rPr>
              <a:t>Ábreme, </a:t>
            </a:r>
            <a:r>
              <a:rPr lang="es-PR" i="1" dirty="0">
                <a:latin typeface="Candara" panose="020E0502030303020204" pitchFamily="34" charset="0"/>
              </a:rPr>
              <a:t>hermana mía, amiga mía, paloma mía, perfecta mía, Porque mi cabeza está llena de rocío, Mis cabellos de las gotas de la noche. Me he desnudado de mi ropa; ¿cómo me he de vestir? He lavado mis pies; ¿cómo los he de ensuciar? Mi amado metió su mano por la ventanilla, Y mi corazón se conmovió dentro de mí. Yo me levanté para abrir a mi amado, Y mis manos gotearon mirra, Y mis dedos mirra, que corría Sobre la manecilla del </a:t>
            </a:r>
            <a:r>
              <a:rPr lang="es-PR" i="1" dirty="0" smtClean="0">
                <a:latin typeface="Candara" panose="020E0502030303020204" pitchFamily="34" charset="0"/>
              </a:rPr>
              <a:t>cerrojo…”</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lnSpcReduction="10000"/>
          </a:bodyPr>
          <a:lstStyle/>
          <a:p>
            <a:r>
              <a:rPr lang="es-PR" dirty="0" smtClean="0">
                <a:latin typeface="Candara" panose="020E0502030303020204" pitchFamily="34" charset="0"/>
              </a:rPr>
              <a:t>El principal sentido del libro es literal: la historia del amor apasionado entre una mujer y su amado.</a:t>
            </a:r>
          </a:p>
          <a:p>
            <a:r>
              <a:rPr lang="es-PR" dirty="0" smtClean="0">
                <a:latin typeface="Candara" panose="020E0502030303020204" pitchFamily="34" charset="0"/>
              </a:rPr>
              <a:t>Involucra </a:t>
            </a:r>
            <a:r>
              <a:rPr lang="es-PR" dirty="0">
                <a:latin typeface="Candara" panose="020E0502030303020204" pitchFamily="34" charset="0"/>
              </a:rPr>
              <a:t>tres personajes: una hermosa joven, obligada por su familia a trabajar (</a:t>
            </a:r>
            <a:r>
              <a:rPr lang="es-PR" dirty="0">
                <a:solidFill>
                  <a:srgbClr val="FF0000"/>
                </a:solidFill>
                <a:latin typeface="Candara" panose="020E0502030303020204" pitchFamily="34" charset="0"/>
              </a:rPr>
              <a:t>1.5–6</a:t>
            </a:r>
            <a:r>
              <a:rPr lang="es-PR" dirty="0">
                <a:latin typeface="Candara" panose="020E0502030303020204" pitchFamily="34" charset="0"/>
              </a:rPr>
              <a:t>; </a:t>
            </a:r>
            <a:r>
              <a:rPr lang="es-PR" dirty="0">
                <a:solidFill>
                  <a:srgbClr val="FF0000"/>
                </a:solidFill>
                <a:latin typeface="Candara" panose="020E0502030303020204" pitchFamily="34" charset="0"/>
              </a:rPr>
              <a:t>2.15</a:t>
            </a:r>
            <a:r>
              <a:rPr lang="es-PR" dirty="0">
                <a:latin typeface="Candara" panose="020E0502030303020204" pitchFamily="34" charset="0"/>
              </a:rPr>
              <a:t>); su amado, indudablemente un joven vecino que se ha ganado su corazón y que también es pastor (</a:t>
            </a:r>
            <a:r>
              <a:rPr lang="es-PR" dirty="0">
                <a:solidFill>
                  <a:srgbClr val="FF0000"/>
                </a:solidFill>
                <a:latin typeface="Candara" panose="020E0502030303020204" pitchFamily="34" charset="0"/>
              </a:rPr>
              <a:t>1.7</a:t>
            </a:r>
            <a:r>
              <a:rPr lang="es-PR" dirty="0">
                <a:latin typeface="Candara" panose="020E0502030303020204" pitchFamily="34" charset="0"/>
              </a:rPr>
              <a:t>); y el rey Salomón, a quien se conoce porque le atraen las mujeres hermosas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Reyes </a:t>
            </a:r>
            <a:r>
              <a:rPr lang="es-PR" dirty="0">
                <a:solidFill>
                  <a:srgbClr val="FF0000"/>
                </a:solidFill>
                <a:latin typeface="Candara" panose="020E0502030303020204" pitchFamily="34" charset="0"/>
              </a:rPr>
              <a:t>11.3</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65731176"/>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lnSpcReduction="10000"/>
          </a:bodyPr>
          <a:lstStyle/>
          <a:p>
            <a:r>
              <a:rPr lang="es-PR" dirty="0" smtClean="0">
                <a:latin typeface="Candara" panose="020E0502030303020204" pitchFamily="34" charset="0"/>
              </a:rPr>
              <a:t>“</a:t>
            </a:r>
            <a:r>
              <a:rPr lang="es-PR" i="1" dirty="0" smtClean="0">
                <a:latin typeface="Candara" panose="020E0502030303020204" pitchFamily="34" charset="0"/>
              </a:rPr>
              <a:t>…Abrí </a:t>
            </a:r>
            <a:r>
              <a:rPr lang="es-PR" i="1" dirty="0">
                <a:latin typeface="Candara" panose="020E0502030303020204" pitchFamily="34" charset="0"/>
              </a:rPr>
              <a:t>yo a mi amado; Pero mi amado se había ido, había ya pasado; Y tras su hablar salió mi alma. Lo busqué, y no lo hallé; Lo llamé, y no me respondió. Me hallaron los guardas que rondan la ciudad; Me golpearon, me hirieron; Me quitaron mi manto de encima los guardas de los muros. Yo os conjuro, oh doncellas de Jerusalén, si halláis a mi amado, Que le hagáis saber que estoy enferma de amor.</a:t>
            </a:r>
            <a:r>
              <a:rPr lang="es-PR" dirty="0">
                <a:latin typeface="Candara" panose="020E0502030303020204" pitchFamily="34" charset="0"/>
              </a:rPr>
              <a:t>” </a:t>
            </a:r>
            <a:r>
              <a:rPr lang="es-PR" dirty="0">
                <a:solidFill>
                  <a:srgbClr val="FF0000"/>
                </a:solidFill>
                <a:latin typeface="Candara" panose="020E0502030303020204" pitchFamily="34" charset="0"/>
              </a:rPr>
              <a:t>(Cantares 5.2–8, RVR60) </a:t>
            </a:r>
          </a:p>
        </p:txBody>
      </p:sp>
    </p:spTree>
    <p:extLst>
      <p:ext uri="{BB962C8B-B14F-4D97-AF65-F5344CB8AC3E}">
        <p14:creationId xmlns:p14="http://schemas.microsoft.com/office/powerpoint/2010/main" val="636265241"/>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fontScale="85000" lnSpcReduction="20000"/>
          </a:bodyPr>
          <a:lstStyle/>
          <a:p>
            <a:r>
              <a:rPr lang="es-ES" dirty="0">
                <a:latin typeface="Candara" panose="020E0502030303020204" pitchFamily="34" charset="0"/>
              </a:rPr>
              <a:t>Cuanto más conocemos a la gente, más vemos sus defectos.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sucede especialmente en el matrimonio. </a:t>
            </a:r>
            <a:r>
              <a:rPr lang="es-ES" dirty="0" smtClean="0">
                <a:latin typeface="Candara" panose="020E0502030303020204" pitchFamily="34" charset="0"/>
              </a:rPr>
              <a:t>Aquella persona </a:t>
            </a:r>
            <a:r>
              <a:rPr lang="es-ES" dirty="0">
                <a:latin typeface="Candara" panose="020E0502030303020204" pitchFamily="34" charset="0"/>
              </a:rPr>
              <a:t>que en un tiempo nos parecía perfecta, </a:t>
            </a:r>
            <a:r>
              <a:rPr lang="es-ES" dirty="0" smtClean="0">
                <a:latin typeface="Candara" panose="020E0502030303020204" pitchFamily="34" charset="0"/>
              </a:rPr>
              <a:t>podríamos verla ahora con </a:t>
            </a:r>
            <a:r>
              <a:rPr lang="es-ES" dirty="0">
                <a:latin typeface="Candara" panose="020E0502030303020204" pitchFamily="34" charset="0"/>
              </a:rPr>
              <a:t>más deficiencias que virtudes.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vez de echarle flores, la criticamos. No es que haya realmente perdido todos sus encantos, sino que </a:t>
            </a:r>
            <a:r>
              <a:rPr lang="es-ES" dirty="0" smtClean="0">
                <a:latin typeface="Candara" panose="020E0502030303020204" pitchFamily="34" charset="0"/>
              </a:rPr>
              <a:t>tendemos a no prestarle la </a:t>
            </a:r>
            <a:r>
              <a:rPr lang="es-ES" dirty="0">
                <a:latin typeface="Candara" panose="020E0502030303020204" pitchFamily="34" charset="0"/>
              </a:rPr>
              <a:t>misma atención que antes.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porción de Cantares que estudiaremos en este capítulo nos sugiere algunas maneras de captar una visión renovada del cónyuge que una vez nos enamoró</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89225453"/>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ES" dirty="0">
                <a:latin typeface="Candara" panose="020E0502030303020204" pitchFamily="34" charset="0"/>
              </a:rPr>
              <a:t>En </a:t>
            </a:r>
            <a:r>
              <a:rPr lang="es-ES" dirty="0">
                <a:solidFill>
                  <a:srgbClr val="FF0000"/>
                </a:solidFill>
                <a:latin typeface="Candara" panose="020E0502030303020204" pitchFamily="34" charset="0"/>
              </a:rPr>
              <a:t>5:2–6:3</a:t>
            </a:r>
            <a:r>
              <a:rPr lang="es-ES" dirty="0">
                <a:latin typeface="Candara" panose="020E0502030303020204" pitchFamily="34" charset="0"/>
              </a:rPr>
              <a:t> la mujer relata un sueño. </a:t>
            </a:r>
            <a:endParaRPr lang="es-ES" dirty="0" smtClean="0">
              <a:latin typeface="Candara" panose="020E0502030303020204" pitchFamily="34" charset="0"/>
            </a:endParaRPr>
          </a:p>
          <a:p>
            <a:r>
              <a:rPr lang="es-ES" dirty="0" smtClean="0">
                <a:latin typeface="Candara" panose="020E0502030303020204" pitchFamily="34" charset="0"/>
              </a:rPr>
              <a:t>Comienza </a:t>
            </a:r>
            <a:r>
              <a:rPr lang="es-ES" dirty="0">
                <a:latin typeface="Candara" panose="020E0502030303020204" pitchFamily="34" charset="0"/>
              </a:rPr>
              <a:t>contando que dormía, pero con su mente (</a:t>
            </a:r>
            <a:r>
              <a:rPr lang="es-ES" dirty="0">
                <a:solidFill>
                  <a:srgbClr val="FF0000"/>
                </a:solidFill>
                <a:latin typeface="Candara" panose="020E0502030303020204" pitchFamily="34" charset="0"/>
              </a:rPr>
              <a:t>5:2</a:t>
            </a:r>
            <a:r>
              <a:rPr lang="es-ES" dirty="0">
                <a:latin typeface="Candara" panose="020E0502030303020204" pitchFamily="34" charset="0"/>
              </a:rPr>
              <a:t>). </a:t>
            </a:r>
            <a:r>
              <a:rPr lang="es-ES" dirty="0" smtClean="0">
                <a:latin typeface="Candara" panose="020E0502030303020204" pitchFamily="34" charset="0"/>
              </a:rPr>
              <a:t>Es </a:t>
            </a:r>
            <a:r>
              <a:rPr lang="es-ES" dirty="0">
                <a:latin typeface="Candara" panose="020E0502030303020204" pitchFamily="34" charset="0"/>
              </a:rPr>
              <a:t>decir, estaba soñando.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palabra “corazón” no se refiere a los sentimientos, sino, como frecuentemente en el Antiguo Testamento, a lo que hoy llamamos “mente” (ver la explicación de este vocablo en </a:t>
            </a:r>
            <a:r>
              <a:rPr lang="es-ES" dirty="0">
                <a:solidFill>
                  <a:srgbClr val="FF0000"/>
                </a:solidFill>
                <a:latin typeface="Candara" panose="020E0502030303020204" pitchFamily="34" charset="0"/>
              </a:rPr>
              <a:t>Eclesiastés 7:3</a:t>
            </a:r>
            <a:r>
              <a:rPr lang="es-ES" dirty="0" smtClean="0">
                <a:latin typeface="Candara" panose="020E0502030303020204" pitchFamily="34" charset="0"/>
              </a:rPr>
              <a:t>).</a:t>
            </a:r>
            <a:endParaRPr lang="es-ES"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909"/>
          <a:stretch/>
        </p:blipFill>
        <p:spPr>
          <a:xfrm>
            <a:off x="5181600" y="1828800"/>
            <a:ext cx="3962400" cy="5029200"/>
          </a:xfrm>
          <a:prstGeom prst="rect">
            <a:avLst/>
          </a:prstGeom>
        </p:spPr>
      </p:pic>
    </p:spTree>
    <p:extLst>
      <p:ext uri="{BB962C8B-B14F-4D97-AF65-F5344CB8AC3E}">
        <p14:creationId xmlns:p14="http://schemas.microsoft.com/office/powerpoint/2010/main" val="2027321111"/>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ES" dirty="0">
                <a:latin typeface="Candara" panose="020E0502030303020204" pitchFamily="34" charset="0"/>
              </a:rPr>
              <a:t>En su fantasía nocturna, la joven escuchó a su amado tocando a la puerta de su casa y pidiendo permiso para entrar (</a:t>
            </a:r>
            <a:r>
              <a:rPr lang="es-ES" dirty="0">
                <a:solidFill>
                  <a:srgbClr val="FF0000"/>
                </a:solidFill>
                <a:latin typeface="Candara" panose="020E0502030303020204" pitchFamily="34" charset="0"/>
              </a:rPr>
              <a:t>5:2</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Él </a:t>
            </a:r>
            <a:r>
              <a:rPr lang="es-ES" dirty="0">
                <a:latin typeface="Candara" panose="020E0502030303020204" pitchFamily="34" charset="0"/>
              </a:rPr>
              <a:t>insistió amorosamente, llamándola con cuatro títulos cariñosos: hermana mía, amiga mía, paloma mía y perfecta mía. </a:t>
            </a:r>
            <a:endParaRPr lang="es-ES" dirty="0" smtClean="0">
              <a:latin typeface="Candara" panose="020E0502030303020204" pitchFamily="34" charset="0"/>
            </a:endParaRPr>
          </a:p>
          <a:p>
            <a:r>
              <a:rPr lang="es-ES" dirty="0" smtClean="0">
                <a:latin typeface="Candara" panose="020E0502030303020204" pitchFamily="34" charset="0"/>
              </a:rPr>
              <a:t>Adujo </a:t>
            </a:r>
            <a:r>
              <a:rPr lang="es-ES" dirty="0">
                <a:latin typeface="Candara" panose="020E0502030303020204" pitchFamily="34" charset="0"/>
              </a:rPr>
              <a:t>que necesitaba entrar porque su cabeza estaba mojada por el rocío, pretexto que no ocultaba ni quería ocultar a nadie que sus verdaderas intenciones eran otras</a:t>
            </a:r>
            <a:r>
              <a:rPr lang="es-ES" dirty="0" smtClean="0">
                <a:latin typeface="Candara" panose="020E0502030303020204" pitchFamily="34" charset="0"/>
              </a:rPr>
              <a:t>.</a:t>
            </a:r>
            <a:endParaRPr lang="es-ES"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273434281"/>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ES" dirty="0">
                <a:latin typeface="Candara" panose="020E0502030303020204" pitchFamily="34" charset="0"/>
              </a:rPr>
              <a:t>La mujer replicó usando el mismo tono bromista. Puso dos pretextos para no abrirle: se había quitado la ropa y se había lavado los pies (</a:t>
            </a:r>
            <a:r>
              <a:rPr lang="es-ES" dirty="0">
                <a:solidFill>
                  <a:srgbClr val="FF0000"/>
                </a:solidFill>
                <a:latin typeface="Candara" panose="020E0502030303020204" pitchFamily="34" charset="0"/>
              </a:rPr>
              <a:t>5:3</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Como </a:t>
            </a:r>
            <a:r>
              <a:rPr lang="es-ES" dirty="0">
                <a:latin typeface="Candara" panose="020E0502030303020204" pitchFamily="34" charset="0"/>
              </a:rPr>
              <a:t>el </a:t>
            </a:r>
            <a:r>
              <a:rPr lang="es-ES" dirty="0">
                <a:solidFill>
                  <a:srgbClr val="FF0000"/>
                </a:solidFill>
                <a:latin typeface="Candara" panose="020E0502030303020204" pitchFamily="34" charset="0"/>
              </a:rPr>
              <a:t>v. 5 </a:t>
            </a:r>
            <a:r>
              <a:rPr lang="es-ES" dirty="0">
                <a:latin typeface="Candara" panose="020E0502030303020204" pitchFamily="34" charset="0"/>
              </a:rPr>
              <a:t>mostrará, no es que ella realmente estuviera rehusando la entrada a su varón, sino que sólo estaba jugando con él. </a:t>
            </a:r>
            <a:endParaRPr lang="es-ES" dirty="0" smtClean="0">
              <a:latin typeface="Candara" panose="020E0502030303020204" pitchFamily="34" charset="0"/>
            </a:endParaRPr>
          </a:p>
          <a:p>
            <a:r>
              <a:rPr lang="es-ES" dirty="0" smtClean="0">
                <a:latin typeface="Candara" panose="020E0502030303020204" pitchFamily="34" charset="0"/>
              </a:rPr>
              <a:t>De </a:t>
            </a:r>
            <a:r>
              <a:rPr lang="es-ES" dirty="0">
                <a:latin typeface="Candara" panose="020E0502030303020204" pitchFamily="34" charset="0"/>
              </a:rPr>
              <a:t>hecho, su primer pretexto es eróticamente provocativo</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3902711216"/>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ES" dirty="0">
                <a:latin typeface="Candara" panose="020E0502030303020204" pitchFamily="34" charset="0"/>
              </a:rPr>
              <a:t>Cuando el galán metió su mano para intentar abrir la puerta, la heroína ya no aguantó más (</a:t>
            </a:r>
            <a:r>
              <a:rPr lang="es-ES" dirty="0">
                <a:solidFill>
                  <a:srgbClr val="FF0000"/>
                </a:solidFill>
                <a:latin typeface="Candara" panose="020E0502030303020204" pitchFamily="34" charset="0"/>
              </a:rPr>
              <a:t>5:4</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Sus </a:t>
            </a:r>
            <a:r>
              <a:rPr lang="es-ES" dirty="0">
                <a:latin typeface="Candara" panose="020E0502030303020204" pitchFamily="34" charset="0"/>
              </a:rPr>
              <a:t>entrañas se estremecieron (</a:t>
            </a:r>
            <a:r>
              <a:rPr lang="es-ES" dirty="0">
                <a:solidFill>
                  <a:srgbClr val="FF0000"/>
                </a:solidFill>
                <a:latin typeface="Candara" panose="020E0502030303020204" pitchFamily="34" charset="0"/>
              </a:rPr>
              <a:t>5:4b</a:t>
            </a:r>
            <a:r>
              <a:rPr lang="es-ES" dirty="0">
                <a:latin typeface="Candara" panose="020E0502030303020204" pitchFamily="34" charset="0"/>
              </a:rPr>
              <a:t>), y ella, perfumada, se levantó para dar entrada a su conquistador (</a:t>
            </a:r>
            <a:r>
              <a:rPr lang="es-ES" dirty="0">
                <a:solidFill>
                  <a:srgbClr val="FF0000"/>
                </a:solidFill>
                <a:latin typeface="Candara" panose="020E0502030303020204" pitchFamily="34" charset="0"/>
              </a:rPr>
              <a:t>5:5</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vocablo que se traduce “corazón” en el </a:t>
            </a:r>
            <a:r>
              <a:rPr lang="es-ES" dirty="0">
                <a:solidFill>
                  <a:srgbClr val="FF0000"/>
                </a:solidFill>
                <a:latin typeface="Candara" panose="020E0502030303020204" pitchFamily="34" charset="0"/>
              </a:rPr>
              <a:t>v. 4 </a:t>
            </a:r>
            <a:r>
              <a:rPr lang="es-ES" dirty="0">
                <a:latin typeface="Candara" panose="020E0502030303020204" pitchFamily="34" charset="0"/>
              </a:rPr>
              <a:t>no es el mismo que significa “mente” en el </a:t>
            </a:r>
            <a:r>
              <a:rPr lang="es-ES" dirty="0">
                <a:solidFill>
                  <a:srgbClr val="FF0000"/>
                </a:solidFill>
                <a:latin typeface="Candara" panose="020E0502030303020204" pitchFamily="34" charset="0"/>
              </a:rPr>
              <a:t>v. 2</a:t>
            </a:r>
            <a:r>
              <a:rPr lang="es-ES" dirty="0">
                <a:latin typeface="Candara" panose="020E0502030303020204" pitchFamily="34" charset="0"/>
              </a:rPr>
              <a:t>, sino que literalmente es “entrañas</a:t>
            </a:r>
            <a:r>
              <a:rPr lang="es-ES" dirty="0" smtClean="0">
                <a:latin typeface="Candara" panose="020E0502030303020204" pitchFamily="34" charset="0"/>
              </a:rPr>
              <a:t>”, región </a:t>
            </a:r>
            <a:r>
              <a:rPr lang="es-ES" dirty="0">
                <a:latin typeface="Candara" panose="020E0502030303020204" pitchFamily="34" charset="0"/>
              </a:rPr>
              <a:t>del cuerpo donde se sienten las emociones</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4237792455"/>
      </p:ext>
    </p:extLst>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ES" dirty="0" smtClean="0">
                <a:latin typeface="Candara" panose="020E0502030303020204" pitchFamily="34" charset="0"/>
              </a:rPr>
              <a:t>Los </a:t>
            </a:r>
            <a:r>
              <a:rPr lang="es-ES" dirty="0">
                <a:solidFill>
                  <a:srgbClr val="FF0000"/>
                </a:solidFill>
                <a:latin typeface="Candara" panose="020E0502030303020204" pitchFamily="34" charset="0"/>
              </a:rPr>
              <a:t>vv. 2–5 </a:t>
            </a:r>
            <a:r>
              <a:rPr lang="es-ES" dirty="0">
                <a:latin typeface="Candara" panose="020E0502030303020204" pitchFamily="34" charset="0"/>
              </a:rPr>
              <a:t>indican que en el sueño, los enamorados ya están casados, pues de otra manera sus acciones y palabras serían totalmente inapropiadas en el antiguo Israel</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3356" r="20288"/>
          <a:stretch/>
        </p:blipFill>
        <p:spPr>
          <a:xfrm>
            <a:off x="5334000" y="1787611"/>
            <a:ext cx="3810000" cy="5070389"/>
          </a:xfrm>
          <a:prstGeom prst="rect">
            <a:avLst/>
          </a:prstGeom>
        </p:spPr>
      </p:pic>
    </p:spTree>
    <p:extLst>
      <p:ext uri="{BB962C8B-B14F-4D97-AF65-F5344CB8AC3E}">
        <p14:creationId xmlns:p14="http://schemas.microsoft.com/office/powerpoint/2010/main" val="2203952738"/>
      </p:ext>
    </p:extLst>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ES" dirty="0">
                <a:latin typeface="Candara" panose="020E0502030303020204" pitchFamily="34" charset="0"/>
              </a:rPr>
              <a:t>Cuando la esposa al fin abrió la puerta, su amado ya no estaba allí (</a:t>
            </a:r>
            <a:r>
              <a:rPr lang="es-ES" dirty="0">
                <a:solidFill>
                  <a:srgbClr val="FF0000"/>
                </a:solidFill>
                <a:latin typeface="Candara" panose="020E0502030303020204" pitchFamily="34" charset="0"/>
              </a:rPr>
              <a:t>5:6)</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Tan </a:t>
            </a:r>
            <a:r>
              <a:rPr lang="es-ES" dirty="0">
                <a:latin typeface="Candara" panose="020E0502030303020204" pitchFamily="34" charset="0"/>
              </a:rPr>
              <a:t>fuerte fue la desilusión que sintió, que por poco sufre un desmayo. </a:t>
            </a:r>
            <a:endParaRPr lang="es-ES" dirty="0" smtClean="0">
              <a:latin typeface="Candara" panose="020E0502030303020204" pitchFamily="34" charset="0"/>
            </a:endParaRPr>
          </a:p>
          <a:p>
            <a:r>
              <a:rPr lang="es-ES" dirty="0" smtClean="0">
                <a:latin typeface="Candara" panose="020E0502030303020204" pitchFamily="34" charset="0"/>
              </a:rPr>
              <a:t>Precisamente </a:t>
            </a:r>
            <a:r>
              <a:rPr lang="es-ES" dirty="0">
                <a:latin typeface="Candara" panose="020E0502030303020204" pitchFamily="34" charset="0"/>
              </a:rPr>
              <a:t>eso es lo que significa “salió mi alma”, expresión que en </a:t>
            </a:r>
            <a:r>
              <a:rPr lang="es-ES" dirty="0">
                <a:solidFill>
                  <a:srgbClr val="FF0000"/>
                </a:solidFill>
                <a:latin typeface="Candara" panose="020E0502030303020204" pitchFamily="34" charset="0"/>
              </a:rPr>
              <a:t>Génesis 35:18</a:t>
            </a:r>
            <a:r>
              <a:rPr lang="es-ES" dirty="0">
                <a:latin typeface="Candara" panose="020E0502030303020204" pitchFamily="34" charset="0"/>
              </a:rPr>
              <a:t> se aplica a la muerte de Raquel</a:t>
            </a:r>
            <a:r>
              <a:rPr lang="es-ES" dirty="0" smtClean="0">
                <a:latin typeface="Candara" panose="020E0502030303020204" pitchFamily="34" charset="0"/>
              </a:rPr>
              <a:t>.</a:t>
            </a:r>
            <a:endParaRPr lang="es-ES" dirty="0">
              <a:latin typeface="Candara" panose="020E0502030303020204" pitchFamily="34" charset="0"/>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2798434280"/>
      </p:ext>
    </p:extLst>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ES" dirty="0">
                <a:latin typeface="Candara" panose="020E0502030303020204" pitchFamily="34" charset="0"/>
              </a:rPr>
              <a:t>Al igual que en </a:t>
            </a:r>
            <a:r>
              <a:rPr lang="es-ES" dirty="0">
                <a:solidFill>
                  <a:srgbClr val="FF0000"/>
                </a:solidFill>
                <a:latin typeface="Candara" panose="020E0502030303020204" pitchFamily="34" charset="0"/>
              </a:rPr>
              <a:t>3:1–5</a:t>
            </a:r>
            <a:r>
              <a:rPr lang="es-ES" dirty="0">
                <a:latin typeface="Candara" panose="020E0502030303020204" pitchFamily="34" charset="0"/>
              </a:rPr>
              <a:t>, no se explica por qué el marido se fue del lugar. </a:t>
            </a:r>
            <a:endParaRPr lang="es-ES" dirty="0" smtClean="0">
              <a:latin typeface="Candara" panose="020E0502030303020204" pitchFamily="34" charset="0"/>
            </a:endParaRPr>
          </a:p>
          <a:p>
            <a:r>
              <a:rPr lang="es-ES" dirty="0" smtClean="0">
                <a:latin typeface="Candara" panose="020E0502030303020204" pitchFamily="34" charset="0"/>
              </a:rPr>
              <a:t>Como </a:t>
            </a:r>
            <a:r>
              <a:rPr lang="es-ES" dirty="0">
                <a:latin typeface="Candara" panose="020E0502030303020204" pitchFamily="34" charset="0"/>
              </a:rPr>
              <a:t>ya comentamos al exponer ese pasaje, en un sueño no tiene por qué haber una razón lógica. </a:t>
            </a:r>
            <a:endParaRPr lang="es-ES" dirty="0" smtClean="0">
              <a:latin typeface="Candara" panose="020E0502030303020204" pitchFamily="34" charset="0"/>
            </a:endParaRPr>
          </a:p>
          <a:p>
            <a:r>
              <a:rPr lang="es-ES" dirty="0" smtClean="0">
                <a:latin typeface="Candara" panose="020E0502030303020204" pitchFamily="34" charset="0"/>
              </a:rPr>
              <a:t>Lo </a:t>
            </a:r>
            <a:r>
              <a:rPr lang="es-ES" dirty="0">
                <a:latin typeface="Candara" panose="020E0502030303020204" pitchFamily="34" charset="0"/>
              </a:rPr>
              <a:t>que sí es claro es que la dama sufre intensamente porque ha perdido a su amado</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69653926"/>
      </p:ext>
    </p:extLst>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ES" dirty="0">
                <a:latin typeface="Candara" panose="020E0502030303020204" pitchFamily="34" charset="0"/>
              </a:rPr>
              <a:t>Ella reaccionó de la misma manera que como en el primer sueño, saliendo locamente a las calles de la ciudad para buscar a su esposo, pero sin éxito (</a:t>
            </a:r>
            <a:r>
              <a:rPr lang="es-ES" dirty="0" smtClean="0">
                <a:latin typeface="Candara" panose="020E0502030303020204" pitchFamily="34" charset="0"/>
              </a:rPr>
              <a:t>compare </a:t>
            </a:r>
            <a:r>
              <a:rPr lang="es-ES" dirty="0">
                <a:solidFill>
                  <a:srgbClr val="FF0000"/>
                </a:solidFill>
                <a:latin typeface="Candara" panose="020E0502030303020204" pitchFamily="34" charset="0"/>
              </a:rPr>
              <a:t>5:6b</a:t>
            </a:r>
            <a:r>
              <a:rPr lang="es-ES" dirty="0">
                <a:latin typeface="Candara" panose="020E0502030303020204" pitchFamily="34" charset="0"/>
              </a:rPr>
              <a:t> con </a:t>
            </a:r>
            <a:r>
              <a:rPr lang="es-ES" dirty="0">
                <a:solidFill>
                  <a:srgbClr val="FF0000"/>
                </a:solidFill>
                <a:latin typeface="Candara" panose="020E0502030303020204" pitchFamily="34" charset="0"/>
              </a:rPr>
              <a:t>3:2</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De </a:t>
            </a:r>
            <a:r>
              <a:rPr lang="es-ES" dirty="0">
                <a:latin typeface="Candara" panose="020E0502030303020204" pitchFamily="34" charset="0"/>
              </a:rPr>
              <a:t>nuevo, cuando ella no pudo hallarlo (</a:t>
            </a:r>
            <a:r>
              <a:rPr lang="es-ES" dirty="0">
                <a:solidFill>
                  <a:srgbClr val="FF0000"/>
                </a:solidFill>
                <a:latin typeface="Candara" panose="020E0502030303020204" pitchFamily="34" charset="0"/>
              </a:rPr>
              <a:t>5:6b</a:t>
            </a:r>
            <a:r>
              <a:rPr lang="es-ES" dirty="0">
                <a:latin typeface="Candara" panose="020E0502030303020204" pitchFamily="34" charset="0"/>
              </a:rPr>
              <a:t>), los guardas la hallaron a ella (</a:t>
            </a:r>
            <a:r>
              <a:rPr lang="es-ES" dirty="0" smtClean="0">
                <a:latin typeface="Candara" panose="020E0502030303020204" pitchFamily="34" charset="0"/>
              </a:rPr>
              <a:t>compare </a:t>
            </a:r>
            <a:r>
              <a:rPr lang="es-ES" dirty="0">
                <a:solidFill>
                  <a:srgbClr val="FF0000"/>
                </a:solidFill>
                <a:latin typeface="Candara" panose="020E0502030303020204" pitchFamily="34" charset="0"/>
              </a:rPr>
              <a:t>5:7a</a:t>
            </a:r>
            <a:r>
              <a:rPr lang="es-ES" dirty="0">
                <a:latin typeface="Candara" panose="020E0502030303020204" pitchFamily="34" charset="0"/>
              </a:rPr>
              <a:t> con </a:t>
            </a:r>
            <a:r>
              <a:rPr lang="es-ES" dirty="0">
                <a:solidFill>
                  <a:srgbClr val="FF0000"/>
                </a:solidFill>
                <a:latin typeface="Candara" panose="020E0502030303020204" pitchFamily="34" charset="0"/>
              </a:rPr>
              <a:t>3:3</a:t>
            </a:r>
            <a:r>
              <a:rPr lang="es-ES" dirty="0">
                <a:latin typeface="Candara" panose="020E0502030303020204" pitchFamily="34" charset="0"/>
              </a:rPr>
              <a:t>). Esta vez no se libró de ser maltratada por ellos (</a:t>
            </a:r>
            <a:r>
              <a:rPr lang="es-ES" dirty="0">
                <a:solidFill>
                  <a:srgbClr val="FF0000"/>
                </a:solidFill>
                <a:latin typeface="Candara" panose="020E0502030303020204" pitchFamily="34" charset="0"/>
              </a:rPr>
              <a:t>5:7</a:t>
            </a:r>
            <a:r>
              <a:rPr lang="es-ES" dirty="0">
                <a:latin typeface="Candara" panose="020E0502030303020204" pitchFamily="34" charset="0"/>
              </a:rPr>
              <a:t>). </a:t>
            </a:r>
            <a:endParaRPr lang="es-ES"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799221687"/>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smtClean="0">
                <a:latin typeface="Candara" panose="020E0502030303020204" pitchFamily="34" charset="0"/>
              </a:rPr>
              <a:t>Mientras </a:t>
            </a:r>
            <a:r>
              <a:rPr lang="es-PR" dirty="0">
                <a:latin typeface="Candara" panose="020E0502030303020204" pitchFamily="34" charset="0"/>
              </a:rPr>
              <a:t>se halla en uno de sus viajes para examinar sus tierras, Salomón conoce a la hermosa joven y la lleva a su palacio. Allí la joven sólo piensa en su amado que está en su pueblo (</a:t>
            </a:r>
            <a:r>
              <a:rPr lang="es-PR" dirty="0">
                <a:solidFill>
                  <a:srgbClr val="FF0000"/>
                </a:solidFill>
                <a:latin typeface="Candara" panose="020E0502030303020204" pitchFamily="34" charset="0"/>
              </a:rPr>
              <a:t>1.1–2.7</a:t>
            </a:r>
            <a:r>
              <a:rPr lang="es-PR" dirty="0">
                <a:latin typeface="Candara" panose="020E0502030303020204" pitchFamily="34" charset="0"/>
              </a:rPr>
              <a:t>). Les dice a las mujeres del harem («hijas de Jerusalén» en </a:t>
            </a:r>
            <a:r>
              <a:rPr lang="es-PR" dirty="0">
                <a:solidFill>
                  <a:srgbClr val="FF0000"/>
                </a:solidFill>
                <a:latin typeface="Candara" panose="020E0502030303020204" pitchFamily="34" charset="0"/>
              </a:rPr>
              <a:t>2.7</a:t>
            </a:r>
            <a:r>
              <a:rPr lang="es-PR" dirty="0">
                <a:latin typeface="Candara" panose="020E0502030303020204" pitchFamily="34" charset="0"/>
              </a:rPr>
              <a:t>; </a:t>
            </a:r>
            <a:r>
              <a:rPr lang="es-PR" dirty="0">
                <a:solidFill>
                  <a:srgbClr val="FF0000"/>
                </a:solidFill>
                <a:latin typeface="Candara" panose="020E0502030303020204" pitchFamily="34" charset="0"/>
              </a:rPr>
              <a:t>3.5</a:t>
            </a:r>
            <a:r>
              <a:rPr lang="es-PR" dirty="0">
                <a:latin typeface="Candara" panose="020E0502030303020204" pitchFamily="34" charset="0"/>
              </a:rPr>
              <a:t>; </a:t>
            </a:r>
            <a:r>
              <a:rPr lang="es-PR" dirty="0">
                <a:solidFill>
                  <a:srgbClr val="FF0000"/>
                </a:solidFill>
                <a:latin typeface="Candara" panose="020E0502030303020204" pitchFamily="34" charset="0"/>
              </a:rPr>
              <a:t>8.4</a:t>
            </a:r>
            <a:r>
              <a:rPr lang="es-PR" dirty="0">
                <a:latin typeface="Candara" panose="020E0502030303020204" pitchFamily="34" charset="0"/>
              </a:rPr>
              <a:t>) que no traten de persuadirla a olvidarse de su verdadero amor. </a:t>
            </a:r>
            <a:endParaRPr lang="es-PR" dirty="0" smtClean="0">
              <a:latin typeface="Candara" panose="020E0502030303020204" pitchFamily="34" charset="0"/>
            </a:endParaRPr>
          </a:p>
        </p:txBody>
      </p:sp>
    </p:spTree>
    <p:extLst>
      <p:ext uri="{BB962C8B-B14F-4D97-AF65-F5344CB8AC3E}">
        <p14:creationId xmlns:p14="http://schemas.microsoft.com/office/powerpoint/2010/main" val="3172183500"/>
      </p:ext>
    </p:extLst>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ES" dirty="0" smtClean="0">
                <a:latin typeface="Candara" panose="020E0502030303020204" pitchFamily="34" charset="0"/>
              </a:rPr>
              <a:t>El </a:t>
            </a:r>
            <a:r>
              <a:rPr lang="es-ES" dirty="0">
                <a:latin typeface="Candara" panose="020E0502030303020204" pitchFamily="34" charset="0"/>
              </a:rPr>
              <a:t>texto no explica por qué la agredieron. Se puede entender como un caso de brutalidad policiaca. </a:t>
            </a:r>
            <a:endParaRPr lang="es-ES" dirty="0" smtClean="0">
              <a:latin typeface="Candara" panose="020E0502030303020204" pitchFamily="34" charset="0"/>
            </a:endParaRPr>
          </a:p>
          <a:p>
            <a:r>
              <a:rPr lang="es-ES" dirty="0" smtClean="0">
                <a:latin typeface="Candara" panose="020E0502030303020204" pitchFamily="34" charset="0"/>
              </a:rPr>
              <a:t>De </a:t>
            </a:r>
            <a:r>
              <a:rPr lang="es-ES" dirty="0">
                <a:latin typeface="Candara" panose="020E0502030303020204" pitchFamily="34" charset="0"/>
              </a:rPr>
              <a:t>todas </a:t>
            </a:r>
            <a:r>
              <a:rPr lang="es-ES" dirty="0" smtClean="0">
                <a:latin typeface="Candara" panose="020E0502030303020204" pitchFamily="34" charset="0"/>
              </a:rPr>
              <a:t>formas, </a:t>
            </a:r>
            <a:r>
              <a:rPr lang="es-ES" dirty="0">
                <a:latin typeface="Candara" panose="020E0502030303020204" pitchFamily="34" charset="0"/>
              </a:rPr>
              <a:t>recordamos que en un sueño no tiene que haber una razón lógica de lo que sucede</a:t>
            </a:r>
            <a:r>
              <a:rPr lang="es-ES" dirty="0" smtClean="0">
                <a:latin typeface="Candara" panose="020E0502030303020204" pitchFamily="34" charset="0"/>
              </a:rPr>
              <a:t>.</a:t>
            </a:r>
            <a:endParaRPr lang="es-ES"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38636" r="6819"/>
          <a:stretch/>
        </p:blipFill>
        <p:spPr>
          <a:xfrm>
            <a:off x="5486400" y="1828800"/>
            <a:ext cx="3657600" cy="5029200"/>
          </a:xfrm>
          <a:prstGeom prst="rect">
            <a:avLst/>
          </a:prstGeom>
        </p:spPr>
      </p:pic>
    </p:spTree>
    <p:extLst>
      <p:ext uri="{BB962C8B-B14F-4D97-AF65-F5344CB8AC3E}">
        <p14:creationId xmlns:p14="http://schemas.microsoft.com/office/powerpoint/2010/main" val="2355659264"/>
      </p:ext>
    </p:extLst>
  </p:cSld>
  <p:clrMapOvr>
    <a:masterClrMapping/>
  </p:clrMapOvr>
  <p:transition>
    <p:fade thruBlk="1"/>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t-listas.20minutos.es/images/2011-05/287963/3002442_640px.jpg?1350490469"/>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277971" y="1828800"/>
            <a:ext cx="3863970" cy="5029200"/>
          </a:xfrm>
          <a:prstGeom prst="rect">
            <a:avLst/>
          </a:prstGeom>
          <a:noFill/>
          <a:extLst>
            <a:ext uri="{909E8E84-426E-40DD-AFC4-6F175D3DCCD1}">
              <a14:hiddenFill xmlns:a14="http://schemas.microsoft.com/office/drawing/2010/main">
                <a:solidFill>
                  <a:srgbClr val="FFFFFF"/>
                </a:solidFill>
              </a14:hiddenFill>
            </a:ext>
          </a:extLst>
        </p:spPr>
      </p:pic>
      <p:sp>
        <p:nvSpPr>
          <p:cNvPr id="431106" name="Rectangle 2"/>
          <p:cNvSpPr>
            <a:spLocks noGrp="1" noChangeArrowheads="1"/>
          </p:cNvSpPr>
          <p:nvPr>
            <p:ph type="title"/>
          </p:nvPr>
        </p:nvSpPr>
        <p:spPr/>
        <p:txBody>
          <a:bodyPr/>
          <a:lstStyle/>
          <a:p>
            <a:r>
              <a:rPr lang="es-PR" sz="4800" dirty="0">
                <a:latin typeface="Candara" pitchFamily="34" charset="0"/>
                <a:cs typeface="Calibri" pitchFamily="34" charset="0"/>
              </a:rPr>
              <a:t>Los ajustes en el matrimonio</a:t>
            </a:r>
            <a:br>
              <a:rPr lang="es-PR" sz="4800" dirty="0">
                <a:latin typeface="Candara" pitchFamily="34" charset="0"/>
                <a:cs typeface="Calibri" pitchFamily="34" charset="0"/>
              </a:rPr>
            </a:br>
            <a:r>
              <a:rPr lang="es-PR" sz="4800" dirty="0">
                <a:solidFill>
                  <a:srgbClr val="FF0000"/>
                </a:solidFill>
                <a:latin typeface="Candara" pitchFamily="34" charset="0"/>
                <a:cs typeface="Calibri" pitchFamily="34" charset="0"/>
              </a:rPr>
              <a:t>Cantares 5.2-8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ES" dirty="0">
                <a:latin typeface="Candara" panose="020E0502030303020204" pitchFamily="34" charset="0"/>
              </a:rPr>
              <a:t>De repente, la protagonista se dirige a las doncellas de Jerusalén, para implorarles que si ellas hallan a su amado (“hallar” es la palabra clave de </a:t>
            </a:r>
            <a:r>
              <a:rPr lang="es-ES" dirty="0">
                <a:solidFill>
                  <a:srgbClr val="FF0000"/>
                </a:solidFill>
                <a:latin typeface="Candara" panose="020E0502030303020204" pitchFamily="34" charset="0"/>
              </a:rPr>
              <a:t>5:6–8</a:t>
            </a:r>
            <a:r>
              <a:rPr lang="es-ES" dirty="0">
                <a:latin typeface="Candara" panose="020E0502030303020204" pitchFamily="34" charset="0"/>
              </a:rPr>
              <a:t>), le informen que ella lo desea apasionadamente (</a:t>
            </a:r>
            <a:r>
              <a:rPr lang="es-ES" dirty="0">
                <a:solidFill>
                  <a:srgbClr val="FF0000"/>
                </a:solidFill>
                <a:latin typeface="Candara" panose="020E0502030303020204" pitchFamily="34" charset="0"/>
              </a:rPr>
              <a:t>5:8</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Esa </a:t>
            </a:r>
            <a:r>
              <a:rPr lang="es-ES" dirty="0">
                <a:latin typeface="Candara" panose="020E0502030303020204" pitchFamily="34" charset="0"/>
              </a:rPr>
              <a:t>petición inicia una conversación que continuará hasta el final del sueño en </a:t>
            </a:r>
            <a:r>
              <a:rPr lang="es-ES" dirty="0">
                <a:solidFill>
                  <a:srgbClr val="FF0000"/>
                </a:solidFill>
                <a:latin typeface="Candara" panose="020E0502030303020204" pitchFamily="34" charset="0"/>
              </a:rPr>
              <a:t>6:3</a:t>
            </a:r>
            <a:r>
              <a:rPr lang="es-ES" dirty="0">
                <a:latin typeface="Candara" panose="020E0502030303020204" pitchFamily="34" charset="0"/>
              </a:rPr>
              <a:t>. </a:t>
            </a:r>
            <a:endParaRPr lang="es-ES" dirty="0" smtClean="0">
              <a:latin typeface="Candara" panose="020E0502030303020204" pitchFamily="34" charset="0"/>
            </a:endParaRPr>
          </a:p>
        </p:txBody>
      </p:sp>
    </p:spTree>
    <p:extLst>
      <p:ext uri="{BB962C8B-B14F-4D97-AF65-F5344CB8AC3E}">
        <p14:creationId xmlns:p14="http://schemas.microsoft.com/office/powerpoint/2010/main" val="3951353127"/>
      </p:ext>
    </p:extLst>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Preguntas</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fontScale="92500" lnSpcReduction="10000"/>
          </a:bodyPr>
          <a:lstStyle/>
          <a:p>
            <a:r>
              <a:rPr lang="es-ES" dirty="0" smtClean="0">
                <a:latin typeface="Candara" panose="020E0502030303020204" pitchFamily="34" charset="0"/>
              </a:rPr>
              <a:t>¿</a:t>
            </a:r>
            <a:r>
              <a:rPr lang="es-ES" dirty="0">
                <a:latin typeface="Candara" panose="020E0502030303020204" pitchFamily="34" charset="0"/>
              </a:rPr>
              <a:t>Quién habla en 5:2? ¿Qué hacía? ¿Qué hacía su corazón? ¿A quién escuchó? ¿Qué pedía el amado? ¿Qué razón dio?</a:t>
            </a:r>
          </a:p>
          <a:p>
            <a:r>
              <a:rPr lang="es-ES" dirty="0" smtClean="0">
                <a:latin typeface="Candara" panose="020E0502030303020204" pitchFamily="34" charset="0"/>
              </a:rPr>
              <a:t>¿</a:t>
            </a:r>
            <a:r>
              <a:rPr lang="es-ES" dirty="0">
                <a:latin typeface="Candara" panose="020E0502030303020204" pitchFamily="34" charset="0"/>
              </a:rPr>
              <a:t>Cómo respondió la mujer en 5:3? Según 5:4a, ¿qué hizo el amado? ¿Cómo reaccionó la mujer? (5:4b–6a) Según 5:6, ¿qué descubrió cuando abrió la puerta?</a:t>
            </a:r>
          </a:p>
          <a:p>
            <a:r>
              <a:rPr lang="es-ES" dirty="0" smtClean="0">
                <a:latin typeface="Candara" panose="020E0502030303020204" pitchFamily="34" charset="0"/>
              </a:rPr>
              <a:t>¿</a:t>
            </a:r>
            <a:r>
              <a:rPr lang="es-ES" dirty="0">
                <a:latin typeface="Candara" panose="020E0502030303020204" pitchFamily="34" charset="0"/>
              </a:rPr>
              <a:t>Qué hizo entonces? (5:6) ¿Tuvo éxito? (5:6) Según 5:7, ¿quiénes la hallaron? ¿Qué le hicieron? ¿A quiénes se dirige la mujer en 5:8? ¿Qué les pide</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341478830"/>
      </p:ext>
    </p:extLst>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Preguntas</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a:bodyPr>
          <a:lstStyle/>
          <a:p>
            <a:r>
              <a:rPr lang="es-ES" dirty="0">
                <a:latin typeface="Candara" panose="020E0502030303020204" pitchFamily="34" charset="0"/>
              </a:rPr>
              <a:t>Cuando usted y su cónyuge están separados, ¿se echan de menos, o se sienten aliviados? ¿Qué pueden hacer las parejas para fomentar la primera reacción y evitar o corregir la segunda</a:t>
            </a:r>
            <a:r>
              <a:rPr lang="es-ES" dirty="0" smtClean="0">
                <a:latin typeface="Candara" panose="020E0502030303020204" pitchFamily="34" charset="0"/>
              </a:rPr>
              <a:t>?</a:t>
            </a:r>
            <a:endParaRPr lang="es-ES" dirty="0">
              <a:latin typeface="Candara" panose="020E0502030303020204" pitchFamily="34" charset="0"/>
            </a:endParaRPr>
          </a:p>
        </p:txBody>
      </p:sp>
    </p:spTree>
    <p:extLst>
      <p:ext uri="{BB962C8B-B14F-4D97-AF65-F5344CB8AC3E}">
        <p14:creationId xmlns:p14="http://schemas.microsoft.com/office/powerpoint/2010/main" val="999116619"/>
      </p:ext>
    </p:extLst>
  </p:cSld>
  <p:clrMapOvr>
    <a:masterClrMapping/>
  </p:clrMapOvr>
  <p:transition>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Es importante expresar el afecto en el hogar.</a:t>
            </a:r>
          </a:p>
          <a:p>
            <a:pPr lvl="1"/>
            <a:r>
              <a:rPr lang="es-PR" dirty="0" smtClean="0">
                <a:latin typeface="Candara" panose="020E0502030303020204" pitchFamily="34" charset="0"/>
              </a:rPr>
              <a:t>La expresión visible del cariño en el hogar bendice a la pareja y a sus hijos y es un reflejo de cómo Dios nos ama.</a:t>
            </a:r>
          </a:p>
          <a:p>
            <a:pPr lvl="1"/>
            <a:r>
              <a:rPr lang="es-PR" dirty="0">
                <a:latin typeface="Candara" panose="020E0502030303020204" pitchFamily="34" charset="0"/>
              </a:rPr>
              <a:t>“</a:t>
            </a:r>
            <a:r>
              <a:rPr lang="es-PR" i="1" dirty="0">
                <a:latin typeface="Candara" panose="020E0502030303020204" pitchFamily="34" charset="0"/>
              </a:rPr>
              <a:t>Dios, Dios mío eres tú; De madrugada te buscaré; Mi alma tiene sed de ti, mi carne te anhela, En tierra seca y árida donde no hay aguas,</a:t>
            </a:r>
            <a:r>
              <a:rPr lang="es-PR" dirty="0">
                <a:latin typeface="Candara" panose="020E0502030303020204" pitchFamily="34" charset="0"/>
              </a:rPr>
              <a:t>” </a:t>
            </a:r>
            <a:r>
              <a:rPr lang="es-PR" dirty="0">
                <a:solidFill>
                  <a:srgbClr val="FF0000"/>
                </a:solidFill>
                <a:latin typeface="Candara" panose="020E0502030303020204" pitchFamily="34" charset="0"/>
              </a:rPr>
              <a:t>(Salmo 63.1, RVR60) </a:t>
            </a:r>
          </a:p>
          <a:p>
            <a:pPr lvl="1"/>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Lst>
          </a:blip>
          <a:stretch>
            <a:fillRect/>
          </a:stretch>
        </p:blipFill>
        <p:spPr>
          <a:xfrm>
            <a:off x="6505202" y="0"/>
            <a:ext cx="2638798" cy="1757000"/>
          </a:xfrm>
          <a:prstGeom prst="rect">
            <a:avLst/>
          </a:prstGeom>
        </p:spPr>
      </p:pic>
    </p:spTree>
    <p:extLst>
      <p:ext uri="{BB962C8B-B14F-4D97-AF65-F5344CB8AC3E}">
        <p14:creationId xmlns:p14="http://schemas.microsoft.com/office/powerpoint/2010/main" val="169193376"/>
      </p:ext>
    </p:extLst>
  </p:cSld>
  <p:clrMapOvr>
    <a:masterClrMapping/>
  </p:clrMapOvr>
  <p:transition>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pPr lvl="1"/>
            <a:r>
              <a:rPr lang="es-PR" dirty="0">
                <a:latin typeface="Candara" panose="020E0502030303020204" pitchFamily="34" charset="0"/>
              </a:rPr>
              <a:t>“</a:t>
            </a:r>
            <a:r>
              <a:rPr lang="es-PR" i="1" dirty="0">
                <a:latin typeface="Candara" panose="020E0502030303020204" pitchFamily="34" charset="0"/>
              </a:rPr>
              <a:t>Ahora, así dice Jehová, Creador tuyo, oh Jacob, y Formador tuyo, oh Israel: No temas, porque yo te redimí; te puse nombre, mío eres tú</a:t>
            </a:r>
            <a:r>
              <a:rPr lang="es-PR" i="1" dirty="0" smtClean="0">
                <a:latin typeface="Candara" panose="020E0502030303020204" pitchFamily="34" charset="0"/>
              </a:rPr>
              <a:t>. Cuando </a:t>
            </a:r>
            <a:r>
              <a:rPr lang="es-PR" i="1" dirty="0">
                <a:latin typeface="Candara" panose="020E0502030303020204" pitchFamily="34" charset="0"/>
              </a:rPr>
              <a:t>pases por las aguas, yo estaré contigo; y si por los ríos, no te anegarán. Cuando pases por el fuego, no te quemarás, ni la llama arderá en ti.</a:t>
            </a:r>
            <a:r>
              <a:rPr lang="es-PR" dirty="0">
                <a:latin typeface="Candara" panose="020E0502030303020204" pitchFamily="34" charset="0"/>
              </a:rPr>
              <a:t>” </a:t>
            </a:r>
            <a:r>
              <a:rPr lang="es-PR" dirty="0">
                <a:solidFill>
                  <a:srgbClr val="FF0000"/>
                </a:solidFill>
                <a:latin typeface="Candara" panose="020E0502030303020204" pitchFamily="34" charset="0"/>
              </a:rPr>
              <a:t>(Isaías 43.1–2, RVR60) </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Lst>
          </a:blip>
          <a:stretch>
            <a:fillRect/>
          </a:stretch>
        </p:blipFill>
        <p:spPr>
          <a:xfrm>
            <a:off x="6505202" y="0"/>
            <a:ext cx="2638798" cy="1757000"/>
          </a:xfrm>
          <a:prstGeom prst="rect">
            <a:avLst/>
          </a:prstGeom>
        </p:spPr>
      </p:pic>
    </p:spTree>
    <p:extLst>
      <p:ext uri="{BB962C8B-B14F-4D97-AF65-F5344CB8AC3E}">
        <p14:creationId xmlns:p14="http://schemas.microsoft.com/office/powerpoint/2010/main" val="762076651"/>
      </p:ext>
    </p:extLst>
  </p:cSld>
  <p:clrMapOvr>
    <a:masterClrMapping/>
  </p:clrMapOvr>
  <p:transition>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Necesitamos cultivar el amor para que crezca.</a:t>
            </a:r>
          </a:p>
          <a:p>
            <a:pPr lvl="1"/>
            <a:r>
              <a:rPr lang="es-PR" dirty="0" smtClean="0">
                <a:latin typeface="Candara" panose="020E0502030303020204" pitchFamily="34" charset="0"/>
              </a:rPr>
              <a:t>Los cónyuges deben planear los tiempos cuando pueden salir juntos y dialogar sobre los temas de interés común.</a:t>
            </a:r>
          </a:p>
          <a:p>
            <a:pPr lvl="1"/>
            <a:r>
              <a:rPr lang="es-PR" dirty="0" smtClean="0">
                <a:latin typeface="Candara" panose="020E0502030303020204" pitchFamily="34" charset="0"/>
              </a:rPr>
              <a:t>Celebrar los días especiales, tales como cumpleaños y los aniversarios de boda, es una manera de fomentar la intimidad.</a:t>
            </a: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Lst>
          </a:blip>
          <a:stretch>
            <a:fillRect/>
          </a:stretch>
        </p:blipFill>
        <p:spPr>
          <a:xfrm>
            <a:off x="6505202" y="0"/>
            <a:ext cx="2638798" cy="1757000"/>
          </a:xfrm>
          <a:prstGeom prst="rect">
            <a:avLst/>
          </a:prstGeom>
        </p:spPr>
      </p:pic>
    </p:spTree>
    <p:extLst>
      <p:ext uri="{BB962C8B-B14F-4D97-AF65-F5344CB8AC3E}">
        <p14:creationId xmlns:p14="http://schemas.microsoft.com/office/powerpoint/2010/main" val="2137484817"/>
      </p:ext>
    </p:extLst>
  </p:cSld>
  <p:clrMapOvr>
    <a:masterClrMapping/>
  </p:clrMapOvr>
  <p:transition>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Cada pareja descubrirá la mejor manera de resolver sus diferencias.</a:t>
            </a:r>
          </a:p>
          <a:p>
            <a:pPr lvl="1"/>
            <a:r>
              <a:rPr lang="es-PR" dirty="0" smtClean="0">
                <a:latin typeface="Candara" panose="020E0502030303020204" pitchFamily="34" charset="0"/>
              </a:rPr>
              <a:t>La comunicación sana y franca ayudará para evitar los malos entendidos.</a:t>
            </a:r>
          </a:p>
          <a:p>
            <a:pPr lvl="1"/>
            <a:r>
              <a:rPr lang="es-PR" dirty="0" smtClean="0">
                <a:latin typeface="Candara" panose="020E0502030303020204" pitchFamily="34" charset="0"/>
              </a:rPr>
              <a:t>El amor desinteresado entre ambos es el fundamento para andar siempre en paz y comunión el uno con el otro.</a:t>
            </a: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Lst>
          </a:blip>
          <a:stretch>
            <a:fillRect/>
          </a:stretch>
        </p:blipFill>
        <p:spPr>
          <a:xfrm>
            <a:off x="6505202" y="0"/>
            <a:ext cx="2638798" cy="1757000"/>
          </a:xfrm>
          <a:prstGeom prst="rect">
            <a:avLst/>
          </a:prstGeom>
        </p:spPr>
      </p:pic>
    </p:spTree>
    <p:extLst>
      <p:ext uri="{BB962C8B-B14F-4D97-AF65-F5344CB8AC3E}">
        <p14:creationId xmlns:p14="http://schemas.microsoft.com/office/powerpoint/2010/main" val="3079893901"/>
      </p:ext>
    </p:extLst>
  </p:cSld>
  <p:clrMapOvr>
    <a:masterClrMapping/>
  </p:clrMapOvr>
  <p:transition>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88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62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Williams, Gary.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La vida, la muerte y el amor (</a:t>
            </a:r>
            <a:r>
              <a:rPr lang="es-PR" sz="1400" dirty="0" err="1">
                <a:latin typeface="Candara" pitchFamily="34" charset="0"/>
                <a:cs typeface="Calibri" pitchFamily="34" charset="0"/>
              </a:rPr>
              <a:t>Eclesiastés</a:t>
            </a:r>
            <a:r>
              <a:rPr lang="es-PR" sz="1400" dirty="0">
                <a:latin typeface="Candara" pitchFamily="34" charset="0"/>
                <a:cs typeface="Calibri" pitchFamily="34" charset="0"/>
              </a:rPr>
              <a:t> y Cantares).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1986.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88</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89</a:t>
            </a:fld>
            <a:endParaRPr lang="en-US">
              <a:solidFill>
                <a:srgbClr val="000000"/>
              </a:solidFill>
            </a:endParaRPr>
          </a:p>
        </p:txBody>
      </p:sp>
      <p:sp>
        <p:nvSpPr>
          <p:cNvPr id="238596" name="Rectangle 4"/>
          <p:cNvSpPr>
            <a:spLocks noGrp="1" noChangeArrowheads="1"/>
          </p:cNvSpPr>
          <p:nvPr>
            <p:ph type="body" sz="half" idx="4294967295"/>
          </p:nvPr>
        </p:nvSpPr>
        <p:spPr>
          <a:xfrm>
            <a:off x="360010" y="381000"/>
            <a:ext cx="8402990" cy="32766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Fidelidad de Dios</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(Deuteronomio 1.1-25)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28 de octubre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5265003"/>
            <a:ext cx="4586593" cy="830997"/>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Cantar de los Cantares</a:t>
            </a:r>
            <a:br>
              <a:rPr lang="es-PR" dirty="0" smtClean="0">
                <a:latin typeface="Candara" pitchFamily="34" charset="0"/>
                <a:cs typeface="Calibri" pitchFamily="34" charset="0"/>
              </a:rPr>
            </a:br>
            <a:r>
              <a:rPr lang="es-PR" sz="4000" dirty="0" smtClean="0">
                <a:solidFill>
                  <a:srgbClr val="FF0000"/>
                </a:solidFill>
                <a:latin typeface="Candara" pitchFamily="34" charset="0"/>
                <a:cs typeface="Calibri" pitchFamily="34" charset="0"/>
              </a:rPr>
              <a:t>Su trasfondo</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smtClean="0">
                <a:latin typeface="Candara" panose="020E0502030303020204" pitchFamily="34" charset="0"/>
              </a:rPr>
              <a:t>En </a:t>
            </a:r>
            <a:r>
              <a:rPr lang="es-PR" dirty="0">
                <a:solidFill>
                  <a:srgbClr val="FF0000"/>
                </a:solidFill>
                <a:latin typeface="Candara" panose="020E0502030303020204" pitchFamily="34" charset="0"/>
              </a:rPr>
              <a:t>2.8–3.5</a:t>
            </a:r>
            <a:r>
              <a:rPr lang="es-PR" dirty="0">
                <a:latin typeface="Candara" panose="020E0502030303020204" pitchFamily="34" charset="0"/>
              </a:rPr>
              <a:t> ella recuerda a su amado e incluso hasta sueña con él. Salomón la visita (</a:t>
            </a:r>
            <a:r>
              <a:rPr lang="es-PR" dirty="0">
                <a:solidFill>
                  <a:srgbClr val="FF0000"/>
                </a:solidFill>
                <a:latin typeface="Candara" panose="020E0502030303020204" pitchFamily="34" charset="0"/>
              </a:rPr>
              <a:t>3.6–4.16</a:t>
            </a:r>
            <a:r>
              <a:rPr lang="es-PR" dirty="0">
                <a:latin typeface="Candara" panose="020E0502030303020204" pitchFamily="34" charset="0"/>
              </a:rPr>
              <a:t>) para tratar de ganar su cariño, su amado la ve en un sueño (</a:t>
            </a:r>
            <a:r>
              <a:rPr lang="es-PR" dirty="0">
                <a:solidFill>
                  <a:srgbClr val="FF0000"/>
                </a:solidFill>
                <a:latin typeface="Candara" panose="020E0502030303020204" pitchFamily="34" charset="0"/>
              </a:rPr>
              <a:t>5.1–6.3</a:t>
            </a:r>
            <a:r>
              <a:rPr lang="es-PR" dirty="0">
                <a:latin typeface="Candara" panose="020E0502030303020204" pitchFamily="34" charset="0"/>
              </a:rPr>
              <a:t>). De nuevo, el rey trata de conquistarla (</a:t>
            </a:r>
            <a:r>
              <a:rPr lang="es-PR" dirty="0">
                <a:solidFill>
                  <a:srgbClr val="FF0000"/>
                </a:solidFill>
                <a:latin typeface="Candara" panose="020E0502030303020204" pitchFamily="34" charset="0"/>
              </a:rPr>
              <a:t>6.4–7.9</a:t>
            </a:r>
            <a:r>
              <a:rPr lang="es-PR" dirty="0">
                <a:latin typeface="Candara" panose="020E0502030303020204" pitchFamily="34" charset="0"/>
              </a:rPr>
              <a:t>) pero la joven rehúsa (</a:t>
            </a:r>
            <a:r>
              <a:rPr lang="es-PR" dirty="0">
                <a:solidFill>
                  <a:srgbClr val="FF0000"/>
                </a:solidFill>
                <a:latin typeface="Candara" panose="020E0502030303020204" pitchFamily="34" charset="0"/>
              </a:rPr>
              <a:t>7.10–8.3</a:t>
            </a:r>
            <a:r>
              <a:rPr lang="es-PR" dirty="0">
                <a:latin typeface="Candara" panose="020E0502030303020204" pitchFamily="34" charset="0"/>
              </a:rPr>
              <a:t>). </a:t>
            </a:r>
            <a:r>
              <a:rPr lang="es-PR" dirty="0" smtClean="0">
                <a:latin typeface="Candara" panose="020E0502030303020204" pitchFamily="34" charset="0"/>
              </a:rPr>
              <a:t>A </a:t>
            </a:r>
            <a:r>
              <a:rPr lang="es-PR" dirty="0">
                <a:latin typeface="Candara" panose="020E0502030303020204" pitchFamily="34" charset="0"/>
              </a:rPr>
              <a:t>ella no le impresiona la riqueza del rey, ni sus especias, tierras ni lisonjas.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último, el verdadero amor gana y la joven es puesta en libertad. Vuela hacia su amado (</a:t>
            </a:r>
            <a:r>
              <a:rPr lang="es-PR" dirty="0">
                <a:solidFill>
                  <a:srgbClr val="FF0000"/>
                </a:solidFill>
                <a:latin typeface="Candara" panose="020E0502030303020204" pitchFamily="34" charset="0"/>
              </a:rPr>
              <a:t>8.4–14</a:t>
            </a:r>
            <a:r>
              <a:rPr lang="es-PR" dirty="0">
                <a:latin typeface="Candara" panose="020E0502030303020204" pitchFamily="34" charset="0"/>
              </a:rPr>
              <a:t>) y se restaura de nuevo a su familia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112715004"/>
      </p:ext>
    </p:extLst>
  </p:cSld>
  <p:clrMapOvr>
    <a:masterClrMapping/>
  </p:clrMapOvr>
  <p:transition>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90</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96233</TotalTime>
  <Words>6595</Words>
  <Application>Microsoft Office PowerPoint</Application>
  <PresentationFormat>On-screen Show (4:3)</PresentationFormat>
  <Paragraphs>684</Paragraphs>
  <Slides>90</Slides>
  <Notes>90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90</vt:i4>
      </vt:variant>
    </vt:vector>
  </HeadingPairs>
  <TitlesOfParts>
    <vt:vector size="101"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Cantar de los Cantares Su trasfondo</vt:lpstr>
      <vt:lpstr>Cantar de los Cantares Su trasfondo</vt:lpstr>
      <vt:lpstr>Cantar de los Cantares Su trasfondo</vt:lpstr>
      <vt:lpstr>Cantar de los Cantares Su trasfondo</vt:lpstr>
      <vt:lpstr>Cantar de los Cantares Su trasfondo</vt:lpstr>
      <vt:lpstr>Cantar de los Cantares Su trasfondo</vt:lpstr>
      <vt:lpstr>Cantar de los Cantares Otros significados</vt:lpstr>
      <vt:lpstr>Cantar de los Cantares Otros significados</vt:lpstr>
      <vt:lpstr>Cantar de los Cantares Otros significados</vt:lpstr>
      <vt:lpstr>Cantar de los Cantares Otros significados</vt:lpstr>
      <vt:lpstr>Cantar de los Cantares Otros significados</vt:lpstr>
      <vt:lpstr>Cantar de los Cantares Su trasfondo</vt:lpstr>
      <vt:lpstr>Cantar de los Cantares Su trasfondo</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Expresiones de afecto Cantares 2.3-10</vt:lpstr>
      <vt:lpstr>Preguntas</vt:lpstr>
      <vt:lpstr>Preguntas</vt:lpstr>
      <vt:lpstr>Preguntas</vt:lpstr>
      <vt:lpstr>Preguntas</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El deseo de estar junto al ser amado  Cantares 3.1-5</vt:lpstr>
      <vt:lpstr>Preguntas</vt:lpstr>
      <vt:lpstr>Preguntas</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Una ceremonia de bodas Cantares 3.6-11</vt:lpstr>
      <vt:lpstr>Preguntas</vt:lpstr>
      <vt:lpstr>Preguntas</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Los ajustes en el matrimonio Cantares 5.2-8</vt:lpstr>
      <vt:lpstr>Preguntas</vt:lpstr>
      <vt:lpstr>Preguntas</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Cantares</dc:title>
  <dc:creator>Tito Ortega</dc:creator>
  <cp:lastModifiedBy>Tito Ortega</cp:lastModifiedBy>
  <cp:revision>8944</cp:revision>
  <cp:lastPrinted>2014-06-24T21:55:12Z</cp:lastPrinted>
  <dcterms:created xsi:type="dcterms:W3CDTF">2007-01-24T21:53:34Z</dcterms:created>
  <dcterms:modified xsi:type="dcterms:W3CDTF">2014-10-25T13:16:43Z</dcterms:modified>
</cp:coreProperties>
</file>