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89" r:id="rId2"/>
  </p:sldMasterIdLst>
  <p:notesMasterIdLst>
    <p:notesMasterId r:id="rId36"/>
  </p:notesMasterIdLst>
  <p:handoutMasterIdLst>
    <p:handoutMasterId r:id="rId37"/>
  </p:handoutMasterIdLst>
  <p:sldIdLst>
    <p:sldId id="901" r:id="rId3"/>
    <p:sldId id="530" r:id="rId4"/>
    <p:sldId id="1315" r:id="rId5"/>
    <p:sldId id="1265" r:id="rId6"/>
    <p:sldId id="1309" r:id="rId7"/>
    <p:sldId id="1372" r:id="rId8"/>
    <p:sldId id="1491" r:id="rId9"/>
    <p:sldId id="1492" r:id="rId10"/>
    <p:sldId id="1493" r:id="rId11"/>
    <p:sldId id="1481" r:id="rId12"/>
    <p:sldId id="1500" r:id="rId13"/>
    <p:sldId id="757" r:id="rId14"/>
    <p:sldId id="1284" r:id="rId15"/>
    <p:sldId id="1494" r:id="rId16"/>
    <p:sldId id="1496" r:id="rId17"/>
    <p:sldId id="1495" r:id="rId18"/>
    <p:sldId id="1497" r:id="rId19"/>
    <p:sldId id="1489" r:id="rId20"/>
    <p:sldId id="1501" r:id="rId21"/>
    <p:sldId id="1502" r:id="rId22"/>
    <p:sldId id="1503" r:id="rId23"/>
    <p:sldId id="1504" r:id="rId24"/>
    <p:sldId id="1322" r:id="rId25"/>
    <p:sldId id="1462" r:id="rId26"/>
    <p:sldId id="1498" r:id="rId27"/>
    <p:sldId id="1499" r:id="rId28"/>
    <p:sldId id="1490" r:id="rId29"/>
    <p:sldId id="1505" r:id="rId30"/>
    <p:sldId id="1506" r:id="rId31"/>
    <p:sldId id="1370" r:id="rId32"/>
    <p:sldId id="542" r:id="rId33"/>
    <p:sldId id="1371" r:id="rId34"/>
    <p:sldId id="269" r:id="rId35"/>
  </p:sldIdLst>
  <p:sldSz cx="9144000" cy="6858000" type="screen4x3"/>
  <p:notesSz cx="6858000" cy="90836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MES RIVERA" initials="JR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5633"/>
    <a:srgbClr val="502604"/>
    <a:srgbClr val="660066"/>
    <a:srgbClr val="996633"/>
    <a:srgbClr val="104C2D"/>
    <a:srgbClr val="1D7D42"/>
    <a:srgbClr val="990099"/>
    <a:srgbClr val="336600"/>
    <a:srgbClr val="CC0000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4" autoAdjust="0"/>
    <p:restoredTop sz="93419" autoAdjust="0"/>
  </p:normalViewPr>
  <p:slideViewPr>
    <p:cSldViewPr>
      <p:cViewPr varScale="1">
        <p:scale>
          <a:sx n="71" d="100"/>
          <a:sy n="71" d="100"/>
        </p:scale>
        <p:origin x="127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4" y="0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/>
          <a:lstStyle>
            <a:lvl1pPr algn="r">
              <a:defRPr sz="1200"/>
            </a:lvl1pPr>
          </a:lstStyle>
          <a:p>
            <a:fld id="{852B88E5-B5CA-42A6-8C8D-771217504241}" type="datetimeFigureOut">
              <a:rPr lang="en-US" smtClean="0"/>
              <a:pPr/>
              <a:t>11/28/2013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27914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4" y="8627914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 anchor="b"/>
          <a:lstStyle>
            <a:lvl1pPr algn="r">
              <a:defRPr sz="1200"/>
            </a:lvl1pPr>
          </a:lstStyle>
          <a:p>
            <a:fld id="{FD945C08-F24C-4AF2-AD69-0EE14E38D7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3766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4" y="0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58875" y="682625"/>
            <a:ext cx="4540250" cy="34051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14746"/>
            <a:ext cx="5486400" cy="4087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27914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4" y="8627914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3975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1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690036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83430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9226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5803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95918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69769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53014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114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60642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1467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3432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C9417E-63BB-449D-BC72-FFE2165E801D}" type="slidenum">
              <a:rPr lang="en-US" smtClean="0">
                <a:solidFill>
                  <a:srgbClr val="000000"/>
                </a:solidFill>
              </a:rPr>
              <a:pPr/>
              <a:t>2</a:t>
            </a:fld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38762092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945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160547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08652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3238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81190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57890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35199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54241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4630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3884614" y="8627774"/>
            <a:ext cx="2971800" cy="454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57" tIns="45979" rIns="91957" bIns="45979" anchor="b"/>
          <a:lstStyle/>
          <a:p>
            <a:pPr algn="r"/>
            <a:fld id="{A81C3BFB-BBE1-4283-851A-447CDD52158C}" type="slidenum">
              <a:rPr lang="en-US" sz="1200">
                <a:solidFill>
                  <a:srgbClr val="000000"/>
                </a:solidFill>
                <a:latin typeface="Arial" charset="0"/>
              </a:rPr>
              <a:pPr algn="r"/>
              <a:t>31</a:t>
            </a:fld>
            <a:endParaRPr lang="en-US" sz="12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6423993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63324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32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54519413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33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8875" y="682625"/>
            <a:ext cx="4540250" cy="3405188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8304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2407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8810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3956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35076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95177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9452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321620-7B8A-449A-98FB-69EC33E1586B}" type="datetime1">
              <a:rPr lang="en-US"/>
              <a:pPr/>
              <a:t>11/28/2013</a:t>
            </a:fld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26BC6-9C44-4822-8B07-F963A8030F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  <p:sldLayoutId id="2147483688" r:id="rId13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.jpeg"/><Relationship Id="rId5" Type="http://schemas.openxmlformats.org/officeDocument/2006/relationships/image" Target="../media/image2.gif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microsoft.com/office/2007/relationships/hdphoto" Target="../media/hdphoto5.wdp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media.org/resources/illustrations/sweet-publishing/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st-takla.org/Gallery/Bible/Illustrations/Bible-Slides/OT/Hosea.html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0.xml"/><Relationship Id="rId4" Type="http://schemas.microsoft.com/office/2007/relationships/hdphoto" Target="../media/hdphoto6.wdp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3" t="1364" r="11447"/>
          <a:stretch/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42151" y="6248400"/>
            <a:ext cx="1905000" cy="457200"/>
          </a:xfrm>
        </p:spPr>
        <p:txBody>
          <a:bodyPr/>
          <a:lstStyle/>
          <a:p>
            <a:fld id="{6168C845-AC6A-4CB1-AD25-7DB23307EAA9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6211669"/>
            <a:ext cx="3048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 dirty="0">
                <a:solidFill>
                  <a:schemeClr val="tx2"/>
                </a:solidFill>
                <a:latin typeface="Arial" charset="0"/>
              </a:rPr>
              <a:t>Iglesia Bíblica Bautista de </a:t>
            </a:r>
            <a:r>
              <a:rPr lang="es-PR" dirty="0" smtClean="0">
                <a:solidFill>
                  <a:schemeClr val="tx2"/>
                </a:solidFill>
                <a:latin typeface="Arial" charset="0"/>
              </a:rPr>
              <a:t>Aguadilla</a:t>
            </a:r>
            <a:endParaRPr lang="es-PR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5791200" y="6211669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 dirty="0">
                <a:solidFill>
                  <a:schemeClr val="tx2"/>
                </a:solidFill>
                <a:latin typeface="Arial" charset="0"/>
              </a:rPr>
              <a:t>La Biblia Libro por Libro, CBP</a:t>
            </a:r>
            <a:r>
              <a:rPr lang="en-US" i="1" baseline="30000" dirty="0">
                <a:solidFill>
                  <a:schemeClr val="tx2"/>
                </a:solidFill>
                <a:latin typeface="Arial" charset="0"/>
              </a:rPr>
              <a:t>®</a:t>
            </a:r>
            <a:endParaRPr lang="en-US" dirty="0">
              <a:solidFill>
                <a:schemeClr val="tx2"/>
              </a:solidFill>
              <a:latin typeface="Arial" charset="0"/>
            </a:endParaRPr>
          </a:p>
        </p:txBody>
      </p:sp>
      <p:pic>
        <p:nvPicPr>
          <p:cNvPr id="17" name="Picture 7" descr="jesus_fish_lg_clr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057400" y="6515100"/>
            <a:ext cx="6858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rgbClr val="4F81BD">
              <a:alpha val="42000"/>
            </a:srgbClr>
          </a:solidFill>
          <a:ln w="9525">
            <a:noFill/>
            <a:miter lim="800000"/>
            <a:headEnd/>
            <a:tailEnd/>
          </a:ln>
        </p:spPr>
      </p:pic>
      <p:sp>
        <p:nvSpPr>
          <p:cNvPr id="12" name="Rectangle 4"/>
          <p:cNvSpPr txBox="1">
            <a:spLocks noChangeArrowheads="1"/>
          </p:cNvSpPr>
          <p:nvPr/>
        </p:nvSpPr>
        <p:spPr>
          <a:xfrm>
            <a:off x="342900" y="990600"/>
            <a:ext cx="8458200" cy="45720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>
            <a:noFill/>
          </a:ln>
          <a:effectLst>
            <a:softEdge rad="127000"/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Unidad 14: </a:t>
            </a:r>
            <a:r>
              <a:rPr lang="es-PR" sz="3600" dirty="0">
                <a:solidFill>
                  <a:schemeClr val="tx2"/>
                </a:solidFill>
                <a:latin typeface="Candara" pitchFamily="34" charset="0"/>
              </a:rPr>
              <a:t>Los reinos de Israel y Judá</a:t>
            </a:r>
            <a:endParaRPr kumimoji="0" lang="es-PR" sz="3600" b="0" i="0" u="none" strike="noStrike" kern="1200" cap="none" spc="0" normalizeH="0" baseline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endParaRPr>
          </a:p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 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Estudio 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45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R" sz="44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“Vivir en paz</a:t>
            </a:r>
            <a:r>
              <a:rPr kumimoji="0" lang="es-PR" sz="4400" b="0" i="0" u="none" strike="noStrike" kern="120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”                          </a:t>
            </a:r>
            <a:r>
              <a:rPr kumimoji="0" lang="es-PR" sz="44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             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(2 Reyes 13:1-14:22)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26 de noviembre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de 2013</a:t>
            </a:r>
            <a:endParaRPr kumimoji="0" lang="es-PR" sz="3600" b="0" i="0" u="none" strike="noStrike" kern="1200" cap="none" spc="0" normalizeH="0" baseline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10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534400" cy="4495800"/>
          </a:xfrm>
        </p:spPr>
        <p:txBody>
          <a:bodyPr/>
          <a:lstStyle/>
          <a:p>
            <a:r>
              <a:rPr lang="es-ES" dirty="0"/>
              <a:t>Una lección </a:t>
            </a:r>
            <a:r>
              <a:rPr lang="es-ES" dirty="0" smtClean="0"/>
              <a:t>olvidada </a:t>
            </a:r>
          </a:p>
          <a:p>
            <a:pPr lvl="1"/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v</a:t>
            </a:r>
            <a:r>
              <a:rPr lang="es-ES" dirty="0">
                <a:solidFill>
                  <a:schemeClr val="tx2"/>
                </a:solidFill>
              </a:rPr>
              <a:t>. </a:t>
            </a:r>
            <a:r>
              <a:rPr lang="es-ES" dirty="0" smtClean="0">
                <a:solidFill>
                  <a:schemeClr val="tx2"/>
                </a:solidFill>
              </a:rPr>
              <a:t>2</a:t>
            </a:r>
            <a:r>
              <a:rPr lang="es-ES" dirty="0" smtClean="0"/>
              <a:t>) El </a:t>
            </a:r>
            <a:r>
              <a:rPr lang="es-ES" dirty="0"/>
              <a:t>pueblo de Israel no reconoció las bendiciones de Dios y se apartó de </a:t>
            </a:r>
            <a:r>
              <a:rPr lang="es-ES" dirty="0" smtClean="0"/>
              <a:t>Él.</a:t>
            </a:r>
          </a:p>
          <a:p>
            <a:pPr lvl="1"/>
            <a:r>
              <a:rPr lang="es-ES" dirty="0"/>
              <a:t>(</a:t>
            </a:r>
            <a:r>
              <a:rPr lang="es-ES" dirty="0">
                <a:solidFill>
                  <a:schemeClr val="tx2"/>
                </a:solidFill>
              </a:rPr>
              <a:t>v. </a:t>
            </a:r>
            <a:r>
              <a:rPr lang="es-ES" dirty="0" smtClean="0">
                <a:solidFill>
                  <a:schemeClr val="tx2"/>
                </a:solidFill>
              </a:rPr>
              <a:t>3</a:t>
            </a:r>
            <a:r>
              <a:rPr lang="es-ES" dirty="0" smtClean="0"/>
              <a:t>) La </a:t>
            </a:r>
            <a:r>
              <a:rPr lang="es-ES" dirty="0"/>
              <a:t>ira de Dios se encendió sobre el pueblo de </a:t>
            </a:r>
            <a:r>
              <a:rPr lang="es-ES" dirty="0" smtClean="0"/>
              <a:t>Israel.</a:t>
            </a:r>
          </a:p>
          <a:p>
            <a:pPr lvl="1"/>
            <a:r>
              <a:rPr lang="es-ES" dirty="0"/>
              <a:t>(</a:t>
            </a:r>
            <a:r>
              <a:rPr lang="es-ES" dirty="0">
                <a:solidFill>
                  <a:schemeClr val="tx2"/>
                </a:solidFill>
              </a:rPr>
              <a:t>v. </a:t>
            </a:r>
            <a:r>
              <a:rPr lang="es-ES" dirty="0" smtClean="0">
                <a:solidFill>
                  <a:schemeClr val="tx2"/>
                </a:solidFill>
              </a:rPr>
              <a:t>3</a:t>
            </a:r>
            <a:r>
              <a:rPr lang="es-ES" dirty="0" smtClean="0"/>
              <a:t>) El </a:t>
            </a:r>
            <a:r>
              <a:rPr lang="es-ES" dirty="0"/>
              <a:t>pueblo de Israel sufrió durante el reinado de </a:t>
            </a:r>
            <a:r>
              <a:rPr lang="es-ES" dirty="0" err="1"/>
              <a:t>Joacaz</a:t>
            </a:r>
            <a:r>
              <a:rPr lang="es-ES" dirty="0"/>
              <a:t>, porque el enemigo sirio los </a:t>
            </a:r>
            <a:r>
              <a:rPr lang="es-ES" dirty="0" smtClean="0"/>
              <a:t>conquistó.</a:t>
            </a:r>
          </a:p>
          <a:p>
            <a:pPr lvl="1"/>
            <a:r>
              <a:rPr lang="es-ES" dirty="0"/>
              <a:t>(</a:t>
            </a:r>
            <a:r>
              <a:rPr lang="es-ES" dirty="0">
                <a:solidFill>
                  <a:schemeClr val="tx2"/>
                </a:solidFill>
              </a:rPr>
              <a:t>v. </a:t>
            </a:r>
            <a:r>
              <a:rPr lang="es-ES" dirty="0" smtClean="0">
                <a:solidFill>
                  <a:schemeClr val="tx2"/>
                </a:solidFill>
              </a:rPr>
              <a:t>4</a:t>
            </a:r>
            <a:r>
              <a:rPr lang="es-ES" dirty="0" smtClean="0"/>
              <a:t>) El </a:t>
            </a:r>
            <a:r>
              <a:rPr lang="es-ES" dirty="0"/>
              <a:t>pueblo clamó a Dios para que los librara de la </a:t>
            </a:r>
            <a:r>
              <a:rPr lang="es-ES" dirty="0" smtClean="0"/>
              <a:t>opresión. (Carro</a:t>
            </a:r>
            <a:r>
              <a:rPr lang="en-US" dirty="0" smtClean="0"/>
              <a:t>)</a:t>
            </a:r>
            <a:endParaRPr lang="es-ES" sz="2400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4800"/>
            <a:ext cx="83820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dirty="0"/>
              <a:t>Dios </a:t>
            </a:r>
            <a:r>
              <a:rPr lang="en-US" dirty="0" err="1"/>
              <a:t>usa</a:t>
            </a:r>
            <a:r>
              <a:rPr lang="en-US" dirty="0"/>
              <a:t> a </a:t>
            </a:r>
            <a:r>
              <a:rPr lang="en-US" dirty="0" err="1"/>
              <a:t>Siria</a:t>
            </a:r>
            <a:r>
              <a:rPr lang="en-US" dirty="0"/>
              <a:t> para </a:t>
            </a:r>
            <a:r>
              <a:rPr lang="en-US" dirty="0" err="1"/>
              <a:t>castigar</a:t>
            </a:r>
            <a:r>
              <a:rPr lang="en-US" dirty="0"/>
              <a:t> a </a:t>
            </a:r>
            <a:r>
              <a:rPr lang="en-US" dirty="0" err="1"/>
              <a:t>Joacaz</a:t>
            </a:r>
            <a:r>
              <a:rPr lang="es-PR" dirty="0"/>
              <a:t> (2 Reyes 13:1-7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409132913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11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534400" cy="4495800"/>
          </a:xfrm>
        </p:spPr>
        <p:txBody>
          <a:bodyPr/>
          <a:lstStyle/>
          <a:p>
            <a:r>
              <a:rPr lang="es-ES" dirty="0"/>
              <a:t>Una lección </a:t>
            </a:r>
            <a:r>
              <a:rPr lang="es-ES" dirty="0" smtClean="0"/>
              <a:t>olvidada </a:t>
            </a:r>
          </a:p>
          <a:p>
            <a:pPr lvl="1"/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v</a:t>
            </a:r>
            <a:r>
              <a:rPr lang="es-ES" dirty="0">
                <a:solidFill>
                  <a:schemeClr val="tx2"/>
                </a:solidFill>
              </a:rPr>
              <a:t>. </a:t>
            </a:r>
            <a:r>
              <a:rPr lang="es-ES" dirty="0" smtClean="0">
                <a:solidFill>
                  <a:schemeClr val="tx2"/>
                </a:solidFill>
              </a:rPr>
              <a:t>5</a:t>
            </a:r>
            <a:r>
              <a:rPr lang="es-ES" dirty="0" smtClean="0"/>
              <a:t>) Dios </a:t>
            </a:r>
            <a:r>
              <a:rPr lang="es-ES" dirty="0"/>
              <a:t>escuchó su clamor y los </a:t>
            </a:r>
            <a:r>
              <a:rPr lang="es-ES" dirty="0" smtClean="0"/>
              <a:t>libertó.</a:t>
            </a:r>
          </a:p>
          <a:p>
            <a:pPr lvl="1"/>
            <a:r>
              <a:rPr lang="es-ES" dirty="0"/>
              <a:t>(</a:t>
            </a:r>
            <a:r>
              <a:rPr lang="es-ES" dirty="0">
                <a:solidFill>
                  <a:schemeClr val="tx2"/>
                </a:solidFill>
              </a:rPr>
              <a:t>v. </a:t>
            </a:r>
            <a:r>
              <a:rPr lang="es-ES" dirty="0" smtClean="0">
                <a:solidFill>
                  <a:schemeClr val="tx2"/>
                </a:solidFill>
              </a:rPr>
              <a:t>6</a:t>
            </a:r>
            <a:r>
              <a:rPr lang="es-ES" dirty="0" smtClean="0"/>
              <a:t>) Sin </a:t>
            </a:r>
            <a:r>
              <a:rPr lang="es-ES" dirty="0"/>
              <a:t>embargo, el pueblo no se apartó de los pecados de la </a:t>
            </a:r>
            <a:r>
              <a:rPr lang="es-ES" dirty="0" smtClean="0"/>
              <a:t>idolatría. (Carro</a:t>
            </a:r>
            <a:r>
              <a:rPr lang="en-US" dirty="0" smtClean="0"/>
              <a:t>)</a:t>
            </a:r>
            <a:endParaRPr lang="es-ES" sz="2400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4800"/>
            <a:ext cx="83820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dirty="0"/>
              <a:t>Dios </a:t>
            </a:r>
            <a:r>
              <a:rPr lang="en-US" dirty="0" err="1"/>
              <a:t>usa</a:t>
            </a:r>
            <a:r>
              <a:rPr lang="en-US" dirty="0"/>
              <a:t> a </a:t>
            </a:r>
            <a:r>
              <a:rPr lang="en-US" dirty="0" err="1"/>
              <a:t>Siria</a:t>
            </a:r>
            <a:r>
              <a:rPr lang="en-US" dirty="0"/>
              <a:t> para </a:t>
            </a:r>
            <a:r>
              <a:rPr lang="en-US" dirty="0" err="1"/>
              <a:t>castigar</a:t>
            </a:r>
            <a:r>
              <a:rPr lang="en-US" dirty="0"/>
              <a:t> a </a:t>
            </a:r>
            <a:r>
              <a:rPr lang="en-US" dirty="0" err="1"/>
              <a:t>Joacaz</a:t>
            </a:r>
            <a:r>
              <a:rPr lang="es-PR" dirty="0"/>
              <a:t> (2 Reyes 13:1-7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2809389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28674" name="AutoShape 2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6" name="AutoShape 4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958849" y="228600"/>
            <a:ext cx="8185151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 startAt="2"/>
            </a:pPr>
            <a:r>
              <a:rPr lang="es-PR" sz="4000" dirty="0" err="1"/>
              <a:t>Joás</a:t>
            </a:r>
            <a:r>
              <a:rPr lang="es-PR" sz="4000" dirty="0"/>
              <a:t> derrota tres veces a los </a:t>
            </a:r>
            <a:r>
              <a:rPr lang="es-PR" sz="4000" dirty="0" smtClean="0"/>
              <a:t> sirios (2 </a:t>
            </a:r>
            <a:r>
              <a:rPr lang="es-PR" sz="4000" dirty="0"/>
              <a:t>Reyes 13:14-19, 22-25</a:t>
            </a:r>
            <a:r>
              <a:rPr lang="es-PR" sz="4000" dirty="0" smtClean="0"/>
              <a:t>)</a:t>
            </a:r>
            <a:endParaRPr lang="es-PR" sz="4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7960"/>
          <a:stretch/>
        </p:blipFill>
        <p:spPr>
          <a:xfrm>
            <a:off x="0" y="1717581"/>
            <a:ext cx="9144000" cy="521662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2057400"/>
            <a:ext cx="8763000" cy="3200400"/>
          </a:xfrm>
        </p:spPr>
        <p:txBody>
          <a:bodyPr/>
          <a:lstStyle/>
          <a:p>
            <a:pPr marL="0" indent="0">
              <a:buNone/>
            </a:pPr>
            <a:r>
              <a:rPr lang="es-ES" baseline="30000" dirty="0" smtClean="0"/>
              <a:t>“14</a:t>
            </a:r>
            <a:r>
              <a:rPr lang="es-ES" dirty="0" smtClean="0"/>
              <a:t>Estaba Eliseo enfermo de la enfermedad de que murió. Y descendió a él </a:t>
            </a:r>
            <a:r>
              <a:rPr lang="es-ES" dirty="0" err="1" smtClean="0"/>
              <a:t>Joás</a:t>
            </a:r>
            <a:r>
              <a:rPr lang="es-ES" dirty="0" smtClean="0"/>
              <a:t> rey de Israel, y llorando delante de él, dijo: ¡Padre mío, padre mío, carro de Israel y su gente de a caballo!</a:t>
            </a:r>
            <a:r>
              <a:rPr lang="es-ES" baseline="30000" dirty="0" smtClean="0"/>
              <a:t> 15</a:t>
            </a:r>
            <a:r>
              <a:rPr lang="es-ES" dirty="0" smtClean="0"/>
              <a:t>Y le dijo Eliseo: Toma un arco y unas saetas. Tomó él entonces un arco y unas saetas.</a:t>
            </a:r>
            <a:r>
              <a:rPr lang="es-ES" baseline="30000" dirty="0" smtClean="0"/>
              <a:t> 16</a:t>
            </a:r>
            <a:r>
              <a:rPr lang="es-ES" dirty="0" smtClean="0"/>
              <a:t>Luego dijo Eliseo al rey de Israel: Pon tu mano sobre el arco...”</a:t>
            </a:r>
            <a:endParaRPr lang="es-ES" b="1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958849" y="228600"/>
            <a:ext cx="8185151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 startAt="2"/>
            </a:pPr>
            <a:r>
              <a:rPr lang="es-PR" sz="4000" dirty="0" err="1"/>
              <a:t>Joás</a:t>
            </a:r>
            <a:r>
              <a:rPr lang="es-PR" sz="4000" dirty="0"/>
              <a:t> derrota tres veces a los </a:t>
            </a:r>
            <a:r>
              <a:rPr lang="es-PR" sz="4000" dirty="0" smtClean="0"/>
              <a:t> sirios (2 </a:t>
            </a:r>
            <a:r>
              <a:rPr lang="es-PR" sz="4000" dirty="0"/>
              <a:t>Reyes </a:t>
            </a:r>
            <a:r>
              <a:rPr lang="es-PR" sz="4000" dirty="0" smtClean="0"/>
              <a:t>13:14-19)</a:t>
            </a:r>
            <a:endParaRPr lang="es-PR" sz="40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2057400"/>
            <a:ext cx="8763000" cy="32004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“...Y </a:t>
            </a:r>
            <a:r>
              <a:rPr lang="es-ES" dirty="0"/>
              <a:t>puso él su mano sobre el arco. Entonces puso Eliseo sus manos sobre las manos del rey,</a:t>
            </a:r>
            <a:r>
              <a:rPr lang="es-ES" baseline="30000" dirty="0"/>
              <a:t> 17</a:t>
            </a:r>
            <a:r>
              <a:rPr lang="es-ES" dirty="0"/>
              <a:t>y dijo: Abre la ventana que da al oriente. Y cuando él la abrió, dijo Eliseo: Tira. Y tirando él, dijo Eliseo: Saeta de salvación de Jehová, y saeta de salvación contra Siria; porque herirás a los sirios en </a:t>
            </a:r>
            <a:r>
              <a:rPr lang="es-ES" dirty="0" err="1"/>
              <a:t>Afec</a:t>
            </a:r>
            <a:r>
              <a:rPr lang="es-ES" dirty="0"/>
              <a:t> hasta consumirlos.</a:t>
            </a:r>
            <a:r>
              <a:rPr lang="es-ES" baseline="30000" dirty="0"/>
              <a:t> 18</a:t>
            </a:r>
            <a:r>
              <a:rPr lang="es-ES" dirty="0"/>
              <a:t>Y le volvió a decir: Toma las saetas</a:t>
            </a:r>
            <a:r>
              <a:rPr lang="es-ES" dirty="0" smtClean="0"/>
              <a:t>...”</a:t>
            </a:r>
            <a:endParaRPr lang="es-ES" b="1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958849" y="228600"/>
            <a:ext cx="8185151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 startAt="2"/>
            </a:pPr>
            <a:r>
              <a:rPr lang="es-PR" sz="4000" dirty="0" err="1"/>
              <a:t>Joás</a:t>
            </a:r>
            <a:r>
              <a:rPr lang="es-PR" sz="4000" dirty="0"/>
              <a:t> derrota tres veces a los </a:t>
            </a:r>
            <a:r>
              <a:rPr lang="es-PR" sz="4000" dirty="0" smtClean="0"/>
              <a:t> sirios (2 </a:t>
            </a:r>
            <a:r>
              <a:rPr lang="es-PR" sz="4000" dirty="0"/>
              <a:t>Reyes </a:t>
            </a:r>
            <a:r>
              <a:rPr lang="es-PR" sz="4000" dirty="0" smtClean="0"/>
              <a:t>13:14-19)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41645418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2057400"/>
            <a:ext cx="8763000" cy="32004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“...Y </a:t>
            </a:r>
            <a:r>
              <a:rPr lang="es-ES" dirty="0"/>
              <a:t>luego que el rey de Israel las hubo tomado, le dijo: Golpea la tierra. Y él la golpeó tres veces, y se detuvo.</a:t>
            </a:r>
            <a:r>
              <a:rPr lang="es-ES" baseline="30000" dirty="0"/>
              <a:t> 19</a:t>
            </a:r>
            <a:r>
              <a:rPr lang="es-ES" dirty="0"/>
              <a:t>Entonces el varón de Dios, enojado contra él, le dijo: Al dar cinco o seis golpes, hubieras derrotado a Siria hasta no quedar ninguno; pero ahora sólo tres veces derrotarás a Siria</a:t>
            </a:r>
            <a:r>
              <a:rPr lang="es-ES" dirty="0" smtClean="0"/>
              <a:t>.”</a:t>
            </a:r>
            <a:endParaRPr lang="es-ES" b="1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958849" y="228600"/>
            <a:ext cx="8185151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 startAt="2"/>
            </a:pPr>
            <a:r>
              <a:rPr lang="es-PR" sz="4000" dirty="0" err="1"/>
              <a:t>Joás</a:t>
            </a:r>
            <a:r>
              <a:rPr lang="es-PR" sz="4000" dirty="0"/>
              <a:t> derrota tres veces a los </a:t>
            </a:r>
            <a:r>
              <a:rPr lang="es-PR" sz="4000" dirty="0" smtClean="0"/>
              <a:t> sirios (2 </a:t>
            </a:r>
            <a:r>
              <a:rPr lang="es-PR" sz="4000" dirty="0"/>
              <a:t>Reyes </a:t>
            </a:r>
            <a:r>
              <a:rPr lang="es-PR" sz="4000" dirty="0" smtClean="0"/>
              <a:t>13:14-19)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38606081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2057400"/>
            <a:ext cx="8763000" cy="32004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baseline="30000" dirty="0" smtClean="0"/>
              <a:t>22</a:t>
            </a:r>
            <a:r>
              <a:rPr lang="es-ES" dirty="0" smtClean="0"/>
              <a:t>Hazael</a:t>
            </a:r>
            <a:r>
              <a:rPr lang="es-ES" dirty="0"/>
              <a:t>, pues, rey de Siria, afligió a Israel todo el tiempo de </a:t>
            </a:r>
            <a:r>
              <a:rPr lang="es-ES" dirty="0" err="1"/>
              <a:t>Joacaz</a:t>
            </a:r>
            <a:r>
              <a:rPr lang="es-ES" dirty="0"/>
              <a:t>. </a:t>
            </a:r>
            <a:r>
              <a:rPr lang="es-ES" baseline="30000" dirty="0"/>
              <a:t>23</a:t>
            </a:r>
            <a:r>
              <a:rPr lang="es-ES" dirty="0"/>
              <a:t>Mas Jehová tuvo misericordia de ellos, y se compadeció de ellos y los miró, a causa de su pacto con Abraham, Isaac y Jacob; y no quiso destruirlos ni echarlos de delante de su presencia hasta hoy. </a:t>
            </a:r>
            <a:r>
              <a:rPr lang="es-ES" baseline="30000" dirty="0" smtClean="0"/>
              <a:t>24</a:t>
            </a:r>
            <a:r>
              <a:rPr lang="es-ES" dirty="0" smtClean="0"/>
              <a:t>Y </a:t>
            </a:r>
            <a:r>
              <a:rPr lang="es-ES" dirty="0"/>
              <a:t>murió </a:t>
            </a:r>
            <a:r>
              <a:rPr lang="es-ES" dirty="0" err="1"/>
              <a:t>Hazael</a:t>
            </a:r>
            <a:r>
              <a:rPr lang="es-ES" dirty="0"/>
              <a:t> rey de Siria, y reinó en su lugar Ben-</a:t>
            </a:r>
            <a:r>
              <a:rPr lang="es-ES" dirty="0" err="1"/>
              <a:t>adad</a:t>
            </a:r>
            <a:r>
              <a:rPr lang="es-ES" dirty="0"/>
              <a:t> su hijo</a:t>
            </a:r>
            <a:r>
              <a:rPr lang="es-ES" dirty="0" smtClean="0"/>
              <a:t>...”</a:t>
            </a:r>
            <a:endParaRPr lang="es-ES" dirty="0"/>
          </a:p>
          <a:p>
            <a:pPr marL="0" indent="0">
              <a:buNone/>
            </a:pPr>
            <a:endParaRPr lang="es-ES" b="1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958849" y="228600"/>
            <a:ext cx="8185151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 startAt="2"/>
            </a:pPr>
            <a:r>
              <a:rPr lang="es-PR" sz="4000" dirty="0" err="1"/>
              <a:t>Joás</a:t>
            </a:r>
            <a:r>
              <a:rPr lang="es-PR" sz="4000" dirty="0"/>
              <a:t> derrota tres veces a los </a:t>
            </a:r>
            <a:r>
              <a:rPr lang="es-PR" sz="4000" dirty="0" smtClean="0"/>
              <a:t> sirios (2 </a:t>
            </a:r>
            <a:r>
              <a:rPr lang="es-PR" sz="4000" dirty="0"/>
              <a:t>Reyes </a:t>
            </a:r>
            <a:r>
              <a:rPr lang="es-PR" sz="4000" dirty="0" smtClean="0"/>
              <a:t>13:22-25)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275097429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2057400"/>
            <a:ext cx="8763000" cy="32004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baseline="30000" dirty="0" smtClean="0"/>
              <a:t>25</a:t>
            </a:r>
            <a:r>
              <a:rPr lang="es-ES" dirty="0" smtClean="0"/>
              <a:t>Y </a:t>
            </a:r>
            <a:r>
              <a:rPr lang="es-ES" dirty="0"/>
              <a:t>volvió </a:t>
            </a:r>
            <a:r>
              <a:rPr lang="es-ES" dirty="0" err="1"/>
              <a:t>Joás</a:t>
            </a:r>
            <a:r>
              <a:rPr lang="es-ES" dirty="0"/>
              <a:t> hijo de </a:t>
            </a:r>
            <a:r>
              <a:rPr lang="es-ES" dirty="0" err="1"/>
              <a:t>Joacaz</a:t>
            </a:r>
            <a:r>
              <a:rPr lang="es-ES" dirty="0"/>
              <a:t> y tomó de mano de Ben-</a:t>
            </a:r>
            <a:r>
              <a:rPr lang="es-ES" dirty="0" err="1"/>
              <a:t>adad</a:t>
            </a:r>
            <a:r>
              <a:rPr lang="es-ES" dirty="0"/>
              <a:t> hijo de </a:t>
            </a:r>
            <a:r>
              <a:rPr lang="es-ES" dirty="0" err="1"/>
              <a:t>Hazael</a:t>
            </a:r>
            <a:r>
              <a:rPr lang="es-ES" dirty="0"/>
              <a:t> las ciudades que éste había tomado en guerra de mano de </a:t>
            </a:r>
            <a:r>
              <a:rPr lang="es-ES" dirty="0" err="1"/>
              <a:t>Joacaz</a:t>
            </a:r>
            <a:r>
              <a:rPr lang="es-ES" dirty="0"/>
              <a:t> su padre. Tres veces lo derrotó </a:t>
            </a:r>
            <a:r>
              <a:rPr lang="es-ES" dirty="0" err="1"/>
              <a:t>Joás</a:t>
            </a:r>
            <a:r>
              <a:rPr lang="es-ES" dirty="0"/>
              <a:t>, y restituyó las ciudades a Israel</a:t>
            </a:r>
            <a:r>
              <a:rPr lang="es-ES" dirty="0" smtClean="0"/>
              <a:t>.”</a:t>
            </a:r>
            <a:endParaRPr lang="es-ES" dirty="0"/>
          </a:p>
          <a:p>
            <a:pPr marL="0" indent="0">
              <a:buNone/>
            </a:pPr>
            <a:endParaRPr lang="es-ES" b="1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958849" y="228600"/>
            <a:ext cx="8185151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 startAt="2"/>
            </a:pPr>
            <a:r>
              <a:rPr lang="es-PR" sz="4000" dirty="0" err="1"/>
              <a:t>Joás</a:t>
            </a:r>
            <a:r>
              <a:rPr lang="es-PR" sz="4000" dirty="0"/>
              <a:t> derrota tres veces a los </a:t>
            </a:r>
            <a:r>
              <a:rPr lang="es-PR" sz="4000" dirty="0" smtClean="0"/>
              <a:t> sirios (2 </a:t>
            </a:r>
            <a:r>
              <a:rPr lang="es-PR" sz="4000" dirty="0"/>
              <a:t>Reyes </a:t>
            </a:r>
            <a:r>
              <a:rPr lang="es-PR" sz="4000" dirty="0" smtClean="0"/>
              <a:t>13:22-25)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6965211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534400" cy="43434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La </a:t>
            </a:r>
            <a:r>
              <a:rPr lang="es-ES" dirty="0"/>
              <a:t>última misión de </a:t>
            </a:r>
            <a:r>
              <a:rPr lang="es-ES" dirty="0" smtClean="0"/>
              <a:t>Eliseo (</a:t>
            </a:r>
            <a:r>
              <a:rPr lang="es-ES" dirty="0" smtClean="0">
                <a:solidFill>
                  <a:schemeClr val="tx2"/>
                </a:solidFill>
              </a:rPr>
              <a:t>13:14–19</a:t>
            </a:r>
            <a:r>
              <a:rPr lang="es-ES" dirty="0" smtClean="0"/>
              <a:t>)</a:t>
            </a:r>
          </a:p>
          <a:p>
            <a:pPr lvl="1"/>
            <a:r>
              <a:rPr lang="es-ES" dirty="0"/>
              <a:t>Después de </a:t>
            </a:r>
            <a:r>
              <a:rPr lang="es-ES" dirty="0" smtClean="0"/>
              <a:t>[…] 40 </a:t>
            </a:r>
            <a:r>
              <a:rPr lang="es-ES" dirty="0"/>
              <a:t>años, Eliseo reaparece durante el reinado de </a:t>
            </a:r>
            <a:r>
              <a:rPr lang="es-ES" dirty="0" err="1" smtClean="0"/>
              <a:t>Joás</a:t>
            </a:r>
            <a:r>
              <a:rPr lang="es-ES" dirty="0" smtClean="0"/>
              <a:t>. </a:t>
            </a:r>
          </a:p>
          <a:p>
            <a:pPr lvl="1"/>
            <a:r>
              <a:rPr lang="es-ES" dirty="0" smtClean="0"/>
              <a:t>Eliseo </a:t>
            </a:r>
            <a:r>
              <a:rPr lang="es-ES" dirty="0"/>
              <a:t>procedió a </a:t>
            </a:r>
            <a:r>
              <a:rPr lang="es-ES" dirty="0" smtClean="0"/>
              <a:t>[…] probar </a:t>
            </a:r>
            <a:r>
              <a:rPr lang="es-ES" dirty="0"/>
              <a:t>su fe y liberarlo de Siria y de esta forma le recordó que Jehová podía pelear sus batallas futuras</a:t>
            </a:r>
            <a:r>
              <a:rPr lang="es-ES" dirty="0" smtClean="0"/>
              <a:t>. (</a:t>
            </a:r>
            <a:r>
              <a:rPr lang="es-ES" dirty="0" err="1" smtClean="0"/>
              <a:t>Teachout</a:t>
            </a:r>
            <a:r>
              <a:rPr lang="es-ES" dirty="0" smtClean="0"/>
              <a:t>)</a:t>
            </a: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958849" y="228600"/>
            <a:ext cx="8185151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 startAt="2"/>
            </a:pPr>
            <a:r>
              <a:rPr lang="es-PR" sz="4000" dirty="0" err="1"/>
              <a:t>Joás</a:t>
            </a:r>
            <a:r>
              <a:rPr lang="es-PR" sz="4000" dirty="0"/>
              <a:t> derrota tres veces a los </a:t>
            </a:r>
            <a:r>
              <a:rPr lang="es-PR" sz="4000" dirty="0" smtClean="0"/>
              <a:t> sirios (2 </a:t>
            </a:r>
            <a:r>
              <a:rPr lang="es-PR" sz="4000" dirty="0"/>
              <a:t>Reyes 13:14-19, 22-25</a:t>
            </a:r>
            <a:r>
              <a:rPr lang="es-PR" sz="4000" dirty="0" smtClean="0"/>
              <a:t>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23692603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534400" cy="43434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La </a:t>
            </a:r>
            <a:r>
              <a:rPr lang="es-ES" dirty="0"/>
              <a:t>última misión de </a:t>
            </a:r>
            <a:r>
              <a:rPr lang="es-ES" dirty="0" smtClean="0"/>
              <a:t>Eliseo (</a:t>
            </a:r>
            <a:r>
              <a:rPr lang="es-ES" dirty="0" smtClean="0">
                <a:solidFill>
                  <a:schemeClr val="tx2"/>
                </a:solidFill>
              </a:rPr>
              <a:t>13:14–19</a:t>
            </a:r>
            <a:r>
              <a:rPr lang="es-ES" dirty="0" smtClean="0"/>
              <a:t>)</a:t>
            </a:r>
          </a:p>
          <a:p>
            <a:pPr lvl="1"/>
            <a:r>
              <a:rPr lang="es-ES" dirty="0" smtClean="0"/>
              <a:t>Primero </a:t>
            </a:r>
            <a:r>
              <a:rPr lang="es-ES" dirty="0"/>
              <a:t>le instruyó a tirar una saeta (flecha) hacia el oriente en dirección de Siria y le reveló: “herirás a los sirios en </a:t>
            </a:r>
            <a:r>
              <a:rPr lang="es-ES" dirty="0" err="1"/>
              <a:t>Afec</a:t>
            </a:r>
            <a:r>
              <a:rPr lang="es-ES" dirty="0"/>
              <a:t> hasta consumirlos” (</a:t>
            </a:r>
            <a:r>
              <a:rPr lang="es-ES" dirty="0">
                <a:solidFill>
                  <a:schemeClr val="tx2"/>
                </a:solidFill>
              </a:rPr>
              <a:t>v. 17</a:t>
            </a:r>
            <a:r>
              <a:rPr lang="es-ES" dirty="0"/>
              <a:t>). </a:t>
            </a:r>
            <a:endParaRPr lang="es-ES" dirty="0" smtClean="0"/>
          </a:p>
          <a:p>
            <a:pPr lvl="1"/>
            <a:r>
              <a:rPr lang="es-ES" dirty="0" err="1" smtClean="0"/>
              <a:t>Afec</a:t>
            </a:r>
            <a:r>
              <a:rPr lang="es-ES" dirty="0" smtClean="0"/>
              <a:t> </a:t>
            </a:r>
            <a:r>
              <a:rPr lang="es-ES" dirty="0"/>
              <a:t>se ubicaba en el valle de </a:t>
            </a:r>
            <a:r>
              <a:rPr lang="es-ES" dirty="0" err="1"/>
              <a:t>Jezreel</a:t>
            </a:r>
            <a:r>
              <a:rPr lang="es-ES" dirty="0"/>
              <a:t> y es el lugar donde se verificaría la victoria sobre ellos. Pero eso dependía de la siguiente instrucción que le dio</a:t>
            </a:r>
            <a:r>
              <a:rPr lang="es-ES" dirty="0" smtClean="0"/>
              <a:t>. (</a:t>
            </a:r>
            <a:r>
              <a:rPr lang="es-ES" dirty="0" err="1" smtClean="0"/>
              <a:t>Teachout</a:t>
            </a:r>
            <a:r>
              <a:rPr lang="es-ES" dirty="0" smtClean="0"/>
              <a:t>)</a:t>
            </a: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958849" y="228600"/>
            <a:ext cx="8185151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 startAt="2"/>
            </a:pPr>
            <a:r>
              <a:rPr lang="es-PR" sz="4000" dirty="0" err="1"/>
              <a:t>Joás</a:t>
            </a:r>
            <a:r>
              <a:rPr lang="es-PR" sz="4000" dirty="0"/>
              <a:t> derrota tres veces a los </a:t>
            </a:r>
            <a:r>
              <a:rPr lang="es-PR" sz="4000" dirty="0" smtClean="0"/>
              <a:t> sirios (2 </a:t>
            </a:r>
            <a:r>
              <a:rPr lang="es-PR" sz="4000" dirty="0"/>
              <a:t>Reyes 13:14-19, 22-25</a:t>
            </a:r>
            <a:r>
              <a:rPr lang="es-PR" sz="4000" dirty="0" smtClean="0"/>
              <a:t>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40050311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B40BEE61-78A7-4B3C-8981-FE4F09B794B2}" type="slidenum">
              <a:rPr lang="en-US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838200"/>
            <a:ext cx="3649663" cy="838200"/>
          </a:xfrm>
        </p:spPr>
        <p:txBody>
          <a:bodyPr/>
          <a:lstStyle/>
          <a:p>
            <a:pPr eaLnBrk="1" hangingPunct="1"/>
            <a:r>
              <a:rPr lang="es-PR" dirty="0" smtClean="0"/>
              <a:t>Contexto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2362200"/>
            <a:ext cx="4576558" cy="3581400"/>
          </a:xfrm>
        </p:spPr>
        <p:txBody>
          <a:bodyPr/>
          <a:lstStyle/>
          <a:p>
            <a:pPr eaLnBrk="1" hangingPunct="1"/>
            <a:r>
              <a:rPr lang="es-PR" dirty="0" smtClean="0"/>
              <a:t>2 Reyes</a:t>
            </a:r>
          </a:p>
          <a:p>
            <a:pPr lvl="1" eaLnBrk="1" hangingPunct="1"/>
            <a:r>
              <a:rPr lang="es-PR" dirty="0" smtClean="0"/>
              <a:t>13:1-14:22</a:t>
            </a:r>
          </a:p>
          <a:p>
            <a:r>
              <a:rPr lang="es-PR" dirty="0" smtClean="0"/>
              <a:t>Texto básico:</a:t>
            </a:r>
          </a:p>
          <a:p>
            <a:pPr lvl="1"/>
            <a:r>
              <a:rPr lang="es-PR" dirty="0" smtClean="0"/>
              <a:t>13:1-7, 14-19,        22-25; 14:8-14</a:t>
            </a:r>
          </a:p>
        </p:txBody>
      </p:sp>
      <p:pic>
        <p:nvPicPr>
          <p:cNvPr id="1026" name="Picture 2" descr="http://distantshoresmedia.org/images/rg/12/12_2Ki_15_02_RG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114800" y="2336488"/>
            <a:ext cx="4343400" cy="398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534400" cy="43434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La </a:t>
            </a:r>
            <a:r>
              <a:rPr lang="es-ES" dirty="0"/>
              <a:t>última misión de </a:t>
            </a:r>
            <a:r>
              <a:rPr lang="es-ES" dirty="0" smtClean="0"/>
              <a:t>Eliseo (</a:t>
            </a:r>
            <a:r>
              <a:rPr lang="es-ES" dirty="0" smtClean="0">
                <a:solidFill>
                  <a:schemeClr val="tx2"/>
                </a:solidFill>
              </a:rPr>
              <a:t>13:14–19</a:t>
            </a:r>
            <a:r>
              <a:rPr lang="es-ES" dirty="0" smtClean="0"/>
              <a:t>)</a:t>
            </a:r>
          </a:p>
          <a:p>
            <a:pPr lvl="1"/>
            <a:r>
              <a:rPr lang="es-ES" dirty="0" smtClean="0"/>
              <a:t>Le </a:t>
            </a:r>
            <a:r>
              <a:rPr lang="es-ES" dirty="0"/>
              <a:t>dijo que tomara las flechas y con ellas golpeara el suelo sin decirle cuántas veces. </a:t>
            </a:r>
            <a:endParaRPr lang="es-ES" dirty="0" smtClean="0"/>
          </a:p>
          <a:p>
            <a:pPr lvl="1"/>
            <a:r>
              <a:rPr lang="es-ES" dirty="0" smtClean="0"/>
              <a:t>Sólo </a:t>
            </a:r>
            <a:r>
              <a:rPr lang="es-ES" dirty="0"/>
              <a:t>lo golpeó tres </a:t>
            </a:r>
            <a:r>
              <a:rPr lang="es-ES" dirty="0" smtClean="0"/>
              <a:t>veces; demostró poca fe.</a:t>
            </a:r>
          </a:p>
          <a:p>
            <a:pPr lvl="1"/>
            <a:r>
              <a:rPr lang="es-ES" dirty="0" smtClean="0"/>
              <a:t>Eliseo </a:t>
            </a:r>
            <a:r>
              <a:rPr lang="es-ES" dirty="0"/>
              <a:t>entonces le reclamó por qué no lo había hecho 5 o 6 veces para asegurar la victoria completa. </a:t>
            </a:r>
            <a:endParaRPr lang="es-ES" dirty="0" smtClean="0"/>
          </a:p>
          <a:p>
            <a:pPr lvl="1"/>
            <a:r>
              <a:rPr lang="es-ES" dirty="0" smtClean="0"/>
              <a:t>Por </a:t>
            </a:r>
            <a:r>
              <a:rPr lang="es-ES" dirty="0"/>
              <a:t>lo tanto, </a:t>
            </a:r>
            <a:r>
              <a:rPr lang="es-ES" dirty="0" err="1"/>
              <a:t>Joás</a:t>
            </a:r>
            <a:r>
              <a:rPr lang="es-ES" dirty="0"/>
              <a:t> logró derrotar a Siria sólo tres veces y recuperó las ciudades tomadas por ella</a:t>
            </a:r>
            <a:r>
              <a:rPr lang="es-ES" dirty="0" smtClean="0"/>
              <a:t>. (</a:t>
            </a:r>
            <a:r>
              <a:rPr lang="es-ES" dirty="0" err="1" smtClean="0"/>
              <a:t>Teachout</a:t>
            </a:r>
            <a:r>
              <a:rPr lang="es-ES" dirty="0" smtClean="0"/>
              <a:t>)</a:t>
            </a: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958849" y="228600"/>
            <a:ext cx="8185151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 startAt="2"/>
            </a:pPr>
            <a:r>
              <a:rPr lang="es-PR" sz="4000" dirty="0" err="1"/>
              <a:t>Joás</a:t>
            </a:r>
            <a:r>
              <a:rPr lang="es-PR" sz="4000" dirty="0"/>
              <a:t> derrota tres veces a los </a:t>
            </a:r>
            <a:r>
              <a:rPr lang="es-PR" sz="4000" dirty="0" smtClean="0"/>
              <a:t> sirios (2 </a:t>
            </a:r>
            <a:r>
              <a:rPr lang="es-PR" sz="4000" dirty="0"/>
              <a:t>Reyes 13:14-19, 22-25</a:t>
            </a:r>
            <a:r>
              <a:rPr lang="es-PR" sz="4000" dirty="0" smtClean="0"/>
              <a:t>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11788627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534400" cy="43434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La </a:t>
            </a:r>
            <a:r>
              <a:rPr lang="es-ES" dirty="0"/>
              <a:t>última misión de </a:t>
            </a:r>
            <a:r>
              <a:rPr lang="es-ES" dirty="0" smtClean="0"/>
              <a:t>Eliseo (</a:t>
            </a:r>
            <a:r>
              <a:rPr lang="es-ES" dirty="0" smtClean="0">
                <a:solidFill>
                  <a:schemeClr val="tx2"/>
                </a:solidFill>
              </a:rPr>
              <a:t>13:14–19</a:t>
            </a:r>
            <a:r>
              <a:rPr lang="es-ES" dirty="0" smtClean="0"/>
              <a:t>)</a:t>
            </a:r>
          </a:p>
          <a:p>
            <a:pPr lvl="1"/>
            <a:r>
              <a:rPr lang="es-ES" dirty="0" smtClean="0"/>
              <a:t>Le </a:t>
            </a:r>
            <a:r>
              <a:rPr lang="es-ES" dirty="0"/>
              <a:t>dijo que tomara las flechas y con ellas golpeara el suelo sin decirle cuántas veces. </a:t>
            </a:r>
            <a:endParaRPr lang="es-ES" dirty="0" smtClean="0"/>
          </a:p>
          <a:p>
            <a:pPr lvl="1"/>
            <a:r>
              <a:rPr lang="es-ES" dirty="0" smtClean="0"/>
              <a:t>Sólo </a:t>
            </a:r>
            <a:r>
              <a:rPr lang="es-ES" dirty="0"/>
              <a:t>lo golpeó tres </a:t>
            </a:r>
            <a:r>
              <a:rPr lang="es-ES" dirty="0" smtClean="0"/>
              <a:t>veces; demostró poca fe.</a:t>
            </a:r>
          </a:p>
          <a:p>
            <a:pPr lvl="1"/>
            <a:r>
              <a:rPr lang="es-ES" dirty="0" smtClean="0"/>
              <a:t>Eliseo </a:t>
            </a:r>
            <a:r>
              <a:rPr lang="es-ES" dirty="0"/>
              <a:t>entonces le reclamó por qué no lo había hecho 5 o 6 veces para asegurar la victoria completa. </a:t>
            </a:r>
            <a:endParaRPr lang="es-ES" dirty="0" smtClean="0"/>
          </a:p>
          <a:p>
            <a:pPr lvl="1"/>
            <a:r>
              <a:rPr lang="es-ES" dirty="0" smtClean="0"/>
              <a:t>Por </a:t>
            </a:r>
            <a:r>
              <a:rPr lang="es-ES" dirty="0"/>
              <a:t>lo tanto, </a:t>
            </a:r>
            <a:r>
              <a:rPr lang="es-ES" dirty="0" err="1"/>
              <a:t>Joás</a:t>
            </a:r>
            <a:r>
              <a:rPr lang="es-ES" dirty="0"/>
              <a:t> logró derrotar a Siria sólo tres veces y recuperó las ciudades tomadas por ella</a:t>
            </a:r>
            <a:r>
              <a:rPr lang="es-ES" dirty="0" smtClean="0"/>
              <a:t>. (</a:t>
            </a:r>
            <a:r>
              <a:rPr lang="es-ES" dirty="0" err="1" smtClean="0"/>
              <a:t>Teachout</a:t>
            </a:r>
            <a:r>
              <a:rPr lang="es-ES" dirty="0" smtClean="0"/>
              <a:t>)</a:t>
            </a: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958849" y="228600"/>
            <a:ext cx="8185151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 startAt="2"/>
            </a:pPr>
            <a:r>
              <a:rPr lang="es-PR" sz="4000" dirty="0" err="1"/>
              <a:t>Joás</a:t>
            </a:r>
            <a:r>
              <a:rPr lang="es-PR" sz="4000" dirty="0"/>
              <a:t> derrota tres veces a los </a:t>
            </a:r>
            <a:r>
              <a:rPr lang="es-PR" sz="4000" dirty="0" smtClean="0"/>
              <a:t> sirios (2 </a:t>
            </a:r>
            <a:r>
              <a:rPr lang="es-PR" sz="4000" dirty="0"/>
              <a:t>Reyes 13:14-19, 22-25</a:t>
            </a:r>
            <a:r>
              <a:rPr lang="es-PR" sz="4000" dirty="0" smtClean="0"/>
              <a:t>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6430941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534400" cy="4343400"/>
          </a:xfrm>
        </p:spPr>
        <p:txBody>
          <a:bodyPr/>
          <a:lstStyle/>
          <a:p>
            <a:r>
              <a:rPr lang="es-ES" dirty="0" smtClean="0"/>
              <a:t>La </a:t>
            </a:r>
            <a:r>
              <a:rPr lang="es-ES" dirty="0"/>
              <a:t>palabra profética </a:t>
            </a:r>
            <a:r>
              <a:rPr lang="es-ES" dirty="0" smtClean="0"/>
              <a:t>se </a:t>
            </a:r>
            <a:r>
              <a:rPr lang="es-ES" dirty="0"/>
              <a:t>cumplió durante el reinado de </a:t>
            </a:r>
            <a:r>
              <a:rPr lang="es-ES" dirty="0" err="1" smtClean="0"/>
              <a:t>Joás</a:t>
            </a:r>
            <a:r>
              <a:rPr lang="es-ES" dirty="0" smtClean="0"/>
              <a:t>, </a:t>
            </a:r>
            <a:r>
              <a:rPr lang="es-ES" dirty="0"/>
              <a:t>pero su cumplimiento fue aun mayor bajo </a:t>
            </a:r>
            <a:r>
              <a:rPr lang="es-ES" dirty="0" err="1"/>
              <a:t>Jeroboam</a:t>
            </a:r>
            <a:r>
              <a:rPr lang="es-ES" dirty="0"/>
              <a:t> </a:t>
            </a:r>
            <a:r>
              <a:rPr lang="es-ES" dirty="0" smtClean="0"/>
              <a:t>II.</a:t>
            </a:r>
          </a:p>
          <a:p>
            <a:pPr lvl="1"/>
            <a:r>
              <a:rPr lang="es-ES" dirty="0" smtClean="0"/>
              <a:t>Logró </a:t>
            </a:r>
            <a:r>
              <a:rPr lang="es-ES" dirty="0"/>
              <a:t>una victoria completa sobre Damasco, la cual pudo haber disfrutado </a:t>
            </a:r>
            <a:r>
              <a:rPr lang="es-ES" dirty="0" err="1"/>
              <a:t>Joás</a:t>
            </a:r>
            <a:r>
              <a:rPr lang="es-ES" dirty="0"/>
              <a:t>. </a:t>
            </a:r>
            <a:endParaRPr lang="es-ES" dirty="0" smtClean="0"/>
          </a:p>
          <a:p>
            <a:pPr lvl="1"/>
            <a:r>
              <a:rPr lang="es-ES" dirty="0" smtClean="0"/>
              <a:t>La </a:t>
            </a:r>
            <a:r>
              <a:rPr lang="es-ES" dirty="0"/>
              <a:t>política basada en el poder y el racionalismo no manejaba toda la historia, porque detrás de ella estaban los poderes espirituales que podían más. </a:t>
            </a:r>
            <a:r>
              <a:rPr lang="es-ES" dirty="0" smtClean="0"/>
              <a:t>(Carro)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958849" y="228600"/>
            <a:ext cx="8185151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 startAt="2"/>
            </a:pPr>
            <a:r>
              <a:rPr lang="es-PR" sz="4000" dirty="0" err="1"/>
              <a:t>Joás</a:t>
            </a:r>
            <a:r>
              <a:rPr lang="es-PR" sz="4000" dirty="0"/>
              <a:t> derrota tres veces a los </a:t>
            </a:r>
            <a:r>
              <a:rPr lang="es-PR" sz="4000" dirty="0" smtClean="0"/>
              <a:t> sirios (2 </a:t>
            </a:r>
            <a:r>
              <a:rPr lang="es-PR" sz="4000" dirty="0"/>
              <a:t>Reyes 13:14-19, 22-25</a:t>
            </a:r>
            <a:r>
              <a:rPr lang="es-PR" sz="4000" dirty="0" smtClean="0"/>
              <a:t>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332452816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81200"/>
            <a:ext cx="8686800" cy="4114800"/>
          </a:xfrm>
        </p:spPr>
        <p:txBody>
          <a:bodyPr/>
          <a:lstStyle/>
          <a:p>
            <a:pPr>
              <a:buNone/>
            </a:pPr>
            <a:r>
              <a:rPr lang="es-ES" sz="4000" dirty="0" smtClean="0"/>
              <a:t>	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549400" y="228600"/>
            <a:ext cx="6908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n-US" sz="4000" dirty="0"/>
              <a:t>Israel </a:t>
            </a:r>
            <a:r>
              <a:rPr lang="en-US" sz="4000" dirty="0" err="1"/>
              <a:t>derrota</a:t>
            </a:r>
            <a:r>
              <a:rPr lang="en-US" sz="4000" dirty="0"/>
              <a:t> a </a:t>
            </a:r>
            <a:r>
              <a:rPr lang="en-US" sz="4000" dirty="0" err="1"/>
              <a:t>Judá</a:t>
            </a:r>
            <a:r>
              <a:rPr lang="en-US" sz="4000" dirty="0"/>
              <a:t>                     </a:t>
            </a:r>
            <a:r>
              <a:rPr lang="es-PR" sz="4000" dirty="0"/>
              <a:t> (2 Reyes 14:8-14)</a:t>
            </a:r>
            <a:endParaRPr lang="es-PR" sz="40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032" b="14677"/>
          <a:stretch/>
        </p:blipFill>
        <p:spPr>
          <a:xfrm>
            <a:off x="-8965" y="1752600"/>
            <a:ext cx="9152965" cy="510540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2057400"/>
            <a:ext cx="8686800" cy="41148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baseline="30000" dirty="0" smtClean="0"/>
              <a:t>8</a:t>
            </a:r>
            <a:r>
              <a:rPr lang="es-ES" dirty="0" smtClean="0"/>
              <a:t>Entonces </a:t>
            </a:r>
            <a:r>
              <a:rPr lang="es-ES" dirty="0" err="1"/>
              <a:t>Amasías</a:t>
            </a:r>
            <a:r>
              <a:rPr lang="es-ES" dirty="0"/>
              <a:t> envió mensajeros a </a:t>
            </a:r>
            <a:r>
              <a:rPr lang="es-ES" dirty="0" err="1"/>
              <a:t>Joás</a:t>
            </a:r>
            <a:r>
              <a:rPr lang="es-ES" dirty="0"/>
              <a:t> hijo de </a:t>
            </a:r>
            <a:r>
              <a:rPr lang="es-ES" dirty="0" err="1"/>
              <a:t>Joacaz</a:t>
            </a:r>
            <a:r>
              <a:rPr lang="es-ES" dirty="0"/>
              <a:t>, hijo de </a:t>
            </a:r>
            <a:r>
              <a:rPr lang="es-ES" dirty="0" err="1"/>
              <a:t>Jehú</a:t>
            </a:r>
            <a:r>
              <a:rPr lang="es-ES" dirty="0"/>
              <a:t>, rey de Israel, diciendo: Ven, para que nos veamos las caras. </a:t>
            </a:r>
            <a:r>
              <a:rPr lang="es-ES" baseline="30000" dirty="0"/>
              <a:t>9</a:t>
            </a:r>
            <a:r>
              <a:rPr lang="es-ES" dirty="0"/>
              <a:t>Y </a:t>
            </a:r>
            <a:r>
              <a:rPr lang="es-ES" dirty="0" err="1"/>
              <a:t>Joás</a:t>
            </a:r>
            <a:r>
              <a:rPr lang="es-ES" dirty="0"/>
              <a:t> rey de Israel envió a </a:t>
            </a:r>
            <a:r>
              <a:rPr lang="es-ES" dirty="0" err="1"/>
              <a:t>Amasías</a:t>
            </a:r>
            <a:r>
              <a:rPr lang="es-ES" dirty="0"/>
              <a:t> rey de Judá esta respuesta: El cardo que está en el Líbano envió a decir al cedro que está en el Líbano: Da tu hija por mujer a mi hijo. Y pasaron las fieras que están en el Líbano, y hollaron el cardo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549400" y="228600"/>
            <a:ext cx="6908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n-US" sz="4000" dirty="0"/>
              <a:t>Israel </a:t>
            </a:r>
            <a:r>
              <a:rPr lang="en-US" sz="4000" dirty="0" err="1"/>
              <a:t>derrota</a:t>
            </a:r>
            <a:r>
              <a:rPr lang="en-US" sz="4000" dirty="0"/>
              <a:t> a </a:t>
            </a:r>
            <a:r>
              <a:rPr lang="en-US" sz="4000" dirty="0" err="1"/>
              <a:t>Judá</a:t>
            </a:r>
            <a:r>
              <a:rPr lang="en-US" sz="4000" dirty="0"/>
              <a:t>                     </a:t>
            </a:r>
            <a:r>
              <a:rPr lang="es-PR" sz="4000" dirty="0"/>
              <a:t> (2 Reyes 14:8-14)</a:t>
            </a:r>
            <a:endParaRPr lang="es-PR" sz="4000" dirty="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2057400"/>
            <a:ext cx="8686800" cy="41148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baseline="30000" dirty="0" smtClean="0"/>
              <a:t>10</a:t>
            </a:r>
            <a:r>
              <a:rPr lang="es-ES" dirty="0" smtClean="0"/>
              <a:t>Ciertamente </a:t>
            </a:r>
            <a:r>
              <a:rPr lang="es-ES" dirty="0"/>
              <a:t>has derrotado a </a:t>
            </a:r>
            <a:r>
              <a:rPr lang="es-ES" dirty="0" err="1"/>
              <a:t>Edom</a:t>
            </a:r>
            <a:r>
              <a:rPr lang="es-ES" dirty="0"/>
              <a:t>, y tu corazón se ha envanecido; gloríate pues, mas quédate en tu casa. ¿Para qué te metes en un mal, para que caigas tú y Judá contigo? </a:t>
            </a:r>
          </a:p>
          <a:p>
            <a:pPr marL="0" indent="0">
              <a:buNone/>
            </a:pPr>
            <a:r>
              <a:rPr lang="es-ES" baseline="30000" dirty="0"/>
              <a:t>11</a:t>
            </a:r>
            <a:r>
              <a:rPr lang="es-ES" dirty="0"/>
              <a:t>Pero </a:t>
            </a:r>
            <a:r>
              <a:rPr lang="es-ES" dirty="0" err="1"/>
              <a:t>Amasías</a:t>
            </a:r>
            <a:r>
              <a:rPr lang="es-ES" dirty="0"/>
              <a:t> no escuchó; por lo cual subió </a:t>
            </a:r>
            <a:r>
              <a:rPr lang="es-ES" dirty="0" err="1"/>
              <a:t>Joás</a:t>
            </a:r>
            <a:r>
              <a:rPr lang="es-ES" dirty="0"/>
              <a:t> rey de Israel, y se vieron las caras él y </a:t>
            </a:r>
            <a:r>
              <a:rPr lang="es-ES" dirty="0" err="1"/>
              <a:t>Amasías</a:t>
            </a:r>
            <a:r>
              <a:rPr lang="es-ES" dirty="0"/>
              <a:t> rey de Judá, en </a:t>
            </a:r>
            <a:r>
              <a:rPr lang="es-ES" dirty="0" err="1"/>
              <a:t>Bet-semes</a:t>
            </a:r>
            <a:r>
              <a:rPr lang="es-ES" dirty="0"/>
              <a:t>, que es de Judá. </a:t>
            </a:r>
            <a:r>
              <a:rPr lang="es-ES" baseline="30000" dirty="0"/>
              <a:t>12</a:t>
            </a:r>
            <a:r>
              <a:rPr lang="es-ES" dirty="0"/>
              <a:t>Y Judá cayó delante de Israel, y huyeron, cada uno a su tienda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549400" y="228600"/>
            <a:ext cx="6908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n-US" sz="4000" dirty="0"/>
              <a:t>Israel </a:t>
            </a:r>
            <a:r>
              <a:rPr lang="en-US" sz="4000" dirty="0" err="1"/>
              <a:t>derrota</a:t>
            </a:r>
            <a:r>
              <a:rPr lang="en-US" sz="4000" dirty="0"/>
              <a:t> a </a:t>
            </a:r>
            <a:r>
              <a:rPr lang="en-US" sz="4000" dirty="0" err="1"/>
              <a:t>Judá</a:t>
            </a:r>
            <a:r>
              <a:rPr lang="en-US" sz="4000" dirty="0"/>
              <a:t>                     </a:t>
            </a:r>
            <a:r>
              <a:rPr lang="es-PR" sz="4000" dirty="0"/>
              <a:t> (2 Reyes 14:8-14)</a:t>
            </a:r>
            <a:endParaRPr lang="es-PR" sz="4000" dirty="0" smtClean="0"/>
          </a:p>
        </p:txBody>
      </p:sp>
    </p:spTree>
    <p:extLst>
      <p:ext uri="{BB962C8B-B14F-4D97-AF65-F5344CB8AC3E}">
        <p14:creationId xmlns:p14="http://schemas.microsoft.com/office/powerpoint/2010/main" val="6029879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2057400"/>
            <a:ext cx="8686800" cy="41148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baseline="30000" dirty="0" smtClean="0"/>
              <a:t>13</a:t>
            </a:r>
            <a:r>
              <a:rPr lang="es-ES" dirty="0" smtClean="0"/>
              <a:t>Además </a:t>
            </a:r>
            <a:r>
              <a:rPr lang="es-ES" dirty="0" err="1"/>
              <a:t>Joás</a:t>
            </a:r>
            <a:r>
              <a:rPr lang="es-ES" dirty="0"/>
              <a:t> rey de Israel tomó a </a:t>
            </a:r>
            <a:r>
              <a:rPr lang="es-ES" dirty="0" err="1"/>
              <a:t>Amasías</a:t>
            </a:r>
            <a:r>
              <a:rPr lang="es-ES" dirty="0"/>
              <a:t> rey de Judá, hijo de </a:t>
            </a:r>
            <a:r>
              <a:rPr lang="es-ES" dirty="0" err="1"/>
              <a:t>Joás</a:t>
            </a:r>
            <a:r>
              <a:rPr lang="es-ES" dirty="0"/>
              <a:t> hijo de </a:t>
            </a:r>
            <a:r>
              <a:rPr lang="es-ES" dirty="0" err="1"/>
              <a:t>Ocozías</a:t>
            </a:r>
            <a:r>
              <a:rPr lang="es-ES" dirty="0"/>
              <a:t>, en </a:t>
            </a:r>
            <a:r>
              <a:rPr lang="es-ES" dirty="0" err="1"/>
              <a:t>Bet-semes</a:t>
            </a:r>
            <a:r>
              <a:rPr lang="es-ES" dirty="0"/>
              <a:t>; y vino a Jerusalén, y rompió el muro de Jerusalén desde la puerta de Efraín hasta la puerta de la esquina, cuatrocientos codos. </a:t>
            </a:r>
            <a:r>
              <a:rPr lang="es-ES" baseline="30000" dirty="0"/>
              <a:t>14</a:t>
            </a:r>
            <a:r>
              <a:rPr lang="es-ES" dirty="0"/>
              <a:t>Y tomó todo el oro, y la plata, y todos los utensilios que fueron hallados en la casa de Jehová, y en los tesoros de la casa del rey, y a los hijos tomó en rehenes, y volvió a Samaria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549400" y="228600"/>
            <a:ext cx="6908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n-US" sz="4000" dirty="0"/>
              <a:t>Israel </a:t>
            </a:r>
            <a:r>
              <a:rPr lang="en-US" sz="4000" dirty="0" err="1"/>
              <a:t>derrota</a:t>
            </a:r>
            <a:r>
              <a:rPr lang="en-US" sz="4000" dirty="0"/>
              <a:t> a </a:t>
            </a:r>
            <a:r>
              <a:rPr lang="en-US" sz="4000" dirty="0" err="1"/>
              <a:t>Judá</a:t>
            </a:r>
            <a:r>
              <a:rPr lang="en-US" sz="4000" dirty="0"/>
              <a:t>                     </a:t>
            </a:r>
            <a:r>
              <a:rPr lang="es-PR" sz="4000" dirty="0"/>
              <a:t> (2 Reyes 14:8-14)</a:t>
            </a:r>
            <a:endParaRPr lang="es-PR" sz="4000" dirty="0" smtClean="0"/>
          </a:p>
        </p:txBody>
      </p:sp>
    </p:spTree>
    <p:extLst>
      <p:ext uri="{BB962C8B-B14F-4D97-AF65-F5344CB8AC3E}">
        <p14:creationId xmlns:p14="http://schemas.microsoft.com/office/powerpoint/2010/main" val="111374952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05000"/>
            <a:ext cx="8686800" cy="41148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Orgullo y humillación de </a:t>
            </a:r>
            <a:r>
              <a:rPr lang="es-ES" dirty="0" err="1" smtClean="0"/>
              <a:t>Amasías</a:t>
            </a:r>
            <a:endParaRPr lang="es-ES" dirty="0"/>
          </a:p>
          <a:p>
            <a:pPr lvl="1"/>
            <a:r>
              <a:rPr lang="es-ES" dirty="0"/>
              <a:t>Judá </a:t>
            </a:r>
            <a:r>
              <a:rPr lang="es-ES" dirty="0" smtClean="0"/>
              <a:t>perdió dominio </a:t>
            </a:r>
            <a:r>
              <a:rPr lang="es-ES" dirty="0"/>
              <a:t>de </a:t>
            </a:r>
            <a:r>
              <a:rPr lang="es-ES" dirty="0" err="1"/>
              <a:t>Edom</a:t>
            </a:r>
            <a:r>
              <a:rPr lang="es-ES" dirty="0"/>
              <a:t> desde </a:t>
            </a:r>
            <a:r>
              <a:rPr lang="es-ES" dirty="0" smtClean="0"/>
              <a:t>Joram </a:t>
            </a:r>
            <a:r>
              <a:rPr lang="es-ES" dirty="0"/>
              <a:t>(</a:t>
            </a:r>
            <a:r>
              <a:rPr lang="es-ES" dirty="0">
                <a:solidFill>
                  <a:schemeClr val="tx2"/>
                </a:solidFill>
              </a:rPr>
              <a:t>2 Reyes 8:20–22</a:t>
            </a:r>
            <a:r>
              <a:rPr lang="es-ES" dirty="0"/>
              <a:t>) y </a:t>
            </a:r>
            <a:r>
              <a:rPr lang="es-ES" dirty="0" err="1"/>
              <a:t>Amasías</a:t>
            </a:r>
            <a:r>
              <a:rPr lang="es-ES" dirty="0"/>
              <a:t> deseaba recuperarlo. </a:t>
            </a:r>
            <a:endParaRPr lang="es-ES" dirty="0" smtClean="0"/>
          </a:p>
          <a:p>
            <a:pPr lvl="1"/>
            <a:r>
              <a:rPr lang="es-ES" dirty="0" smtClean="0"/>
              <a:t>Reclutó </a:t>
            </a:r>
            <a:r>
              <a:rPr lang="es-ES" dirty="0"/>
              <a:t>a cien mil mercenarios israelitas (</a:t>
            </a:r>
            <a:r>
              <a:rPr lang="es-ES" dirty="0">
                <a:solidFill>
                  <a:schemeClr val="tx2"/>
                </a:solidFill>
              </a:rPr>
              <a:t>2 Crónicas 25:6</a:t>
            </a:r>
            <a:r>
              <a:rPr lang="es-ES" dirty="0"/>
              <a:t>). </a:t>
            </a:r>
            <a:endParaRPr lang="es-ES" dirty="0" smtClean="0"/>
          </a:p>
          <a:p>
            <a:pPr lvl="1"/>
            <a:r>
              <a:rPr lang="es-ES" dirty="0" smtClean="0"/>
              <a:t>Un </a:t>
            </a:r>
            <a:r>
              <a:rPr lang="es-ES" dirty="0"/>
              <a:t>profeta del Señor le advirtió que no </a:t>
            </a:r>
            <a:r>
              <a:rPr lang="es-ES" dirty="0" smtClean="0"/>
              <a:t>los contratara y </a:t>
            </a:r>
            <a:r>
              <a:rPr lang="es-ES" dirty="0"/>
              <a:t>los regresó a sus hogares. </a:t>
            </a:r>
            <a:endParaRPr lang="es-ES" dirty="0" smtClean="0"/>
          </a:p>
          <a:p>
            <a:pPr lvl="1"/>
            <a:r>
              <a:rPr lang="es-ES" dirty="0" smtClean="0"/>
              <a:t>Enfurecidos </a:t>
            </a:r>
            <a:r>
              <a:rPr lang="es-ES" dirty="0"/>
              <a:t>por no obtener los despojos de la guerra, atacaron algunas ciudades de Judá (</a:t>
            </a:r>
            <a:r>
              <a:rPr lang="es-ES" dirty="0">
                <a:solidFill>
                  <a:schemeClr val="tx2"/>
                </a:solidFill>
              </a:rPr>
              <a:t>2 Crónicas 25:10–13</a:t>
            </a:r>
            <a:r>
              <a:rPr lang="es-ES" dirty="0" smtClean="0"/>
              <a:t>). (</a:t>
            </a:r>
            <a:r>
              <a:rPr lang="es-ES" dirty="0" err="1" smtClean="0"/>
              <a:t>Teachout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549400" y="228600"/>
            <a:ext cx="6908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n-US" sz="4000" dirty="0"/>
              <a:t>Israel </a:t>
            </a:r>
            <a:r>
              <a:rPr lang="en-US" sz="4000" dirty="0" err="1"/>
              <a:t>derrota</a:t>
            </a:r>
            <a:r>
              <a:rPr lang="en-US" sz="4000" dirty="0"/>
              <a:t> a </a:t>
            </a:r>
            <a:r>
              <a:rPr lang="en-US" sz="4000" dirty="0" err="1"/>
              <a:t>Judá</a:t>
            </a:r>
            <a:r>
              <a:rPr lang="en-US" sz="4000" dirty="0"/>
              <a:t>                     </a:t>
            </a:r>
            <a:r>
              <a:rPr lang="es-PR" sz="4000" dirty="0"/>
              <a:t> (2 Reyes 14:8-14)</a:t>
            </a:r>
            <a:endParaRPr lang="es-PR" sz="4000" dirty="0" smtClean="0"/>
          </a:p>
        </p:txBody>
      </p:sp>
    </p:spTree>
    <p:extLst>
      <p:ext uri="{BB962C8B-B14F-4D97-AF65-F5344CB8AC3E}">
        <p14:creationId xmlns:p14="http://schemas.microsoft.com/office/powerpoint/2010/main" val="4498712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05000"/>
            <a:ext cx="8686800" cy="41148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Orgullo y humillación de </a:t>
            </a:r>
            <a:r>
              <a:rPr lang="es-ES" dirty="0" err="1" smtClean="0"/>
              <a:t>Amasías</a:t>
            </a:r>
            <a:endParaRPr lang="es-ES" dirty="0"/>
          </a:p>
          <a:p>
            <a:pPr lvl="1"/>
            <a:r>
              <a:rPr lang="es-ES" dirty="0" err="1" smtClean="0"/>
              <a:t>Amasías</a:t>
            </a:r>
            <a:r>
              <a:rPr lang="es-ES" dirty="0" smtClean="0"/>
              <a:t> </a:t>
            </a:r>
            <a:r>
              <a:rPr lang="es-ES" dirty="0"/>
              <a:t>continuó </a:t>
            </a:r>
            <a:r>
              <a:rPr lang="es-ES" dirty="0" smtClean="0"/>
              <a:t>contra </a:t>
            </a:r>
            <a:r>
              <a:rPr lang="es-ES" dirty="0" err="1"/>
              <a:t>Edom</a:t>
            </a:r>
            <a:r>
              <a:rPr lang="es-ES" dirty="0"/>
              <a:t>, dejando la venganza contra los israelitas para después. </a:t>
            </a:r>
            <a:endParaRPr lang="es-ES" dirty="0" smtClean="0"/>
          </a:p>
          <a:p>
            <a:pPr lvl="1"/>
            <a:r>
              <a:rPr lang="es-ES" dirty="0" smtClean="0"/>
              <a:t>Obtuvo </a:t>
            </a:r>
            <a:r>
              <a:rPr lang="es-ES" dirty="0"/>
              <a:t>una gran victoria y cuando regresó, trajo consigo a los dioses edomitas para adorarlos en Jerusalén (</a:t>
            </a:r>
            <a:r>
              <a:rPr lang="es-ES" dirty="0">
                <a:solidFill>
                  <a:schemeClr val="tx2"/>
                </a:solidFill>
              </a:rPr>
              <a:t>2 Crónicas 25:14</a:t>
            </a:r>
            <a:r>
              <a:rPr lang="es-ES" dirty="0"/>
              <a:t>). </a:t>
            </a:r>
            <a:endParaRPr lang="es-ES" dirty="0" smtClean="0"/>
          </a:p>
          <a:p>
            <a:pPr lvl="1"/>
            <a:r>
              <a:rPr lang="es-ES" dirty="0" smtClean="0"/>
              <a:t>Esto </a:t>
            </a:r>
            <a:r>
              <a:rPr lang="es-ES" dirty="0"/>
              <a:t>preparó el escenario para la derrota en la guerra contra Israel</a:t>
            </a:r>
            <a:r>
              <a:rPr lang="es-ES" dirty="0" smtClean="0"/>
              <a:t>. (</a:t>
            </a:r>
            <a:r>
              <a:rPr lang="es-ES" dirty="0" err="1" smtClean="0"/>
              <a:t>Teachout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549400" y="228600"/>
            <a:ext cx="6908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n-US" sz="4000" dirty="0"/>
              <a:t>Israel </a:t>
            </a:r>
            <a:r>
              <a:rPr lang="en-US" sz="4000" dirty="0" err="1"/>
              <a:t>derrota</a:t>
            </a:r>
            <a:r>
              <a:rPr lang="en-US" sz="4000" dirty="0"/>
              <a:t> a </a:t>
            </a:r>
            <a:r>
              <a:rPr lang="en-US" sz="4000" dirty="0" err="1"/>
              <a:t>Judá</a:t>
            </a:r>
            <a:r>
              <a:rPr lang="en-US" sz="4000" dirty="0"/>
              <a:t>                     </a:t>
            </a:r>
            <a:r>
              <a:rPr lang="es-PR" sz="4000" dirty="0"/>
              <a:t> (2 Reyes 14:8-14)</a:t>
            </a:r>
            <a:endParaRPr lang="es-PR" sz="4000" dirty="0" smtClean="0"/>
          </a:p>
        </p:txBody>
      </p:sp>
    </p:spTree>
    <p:extLst>
      <p:ext uri="{BB962C8B-B14F-4D97-AF65-F5344CB8AC3E}">
        <p14:creationId xmlns:p14="http://schemas.microsoft.com/office/powerpoint/2010/main" val="39389818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05000"/>
            <a:ext cx="8686800" cy="4114800"/>
          </a:xfrm>
        </p:spPr>
        <p:txBody>
          <a:bodyPr/>
          <a:lstStyle/>
          <a:p>
            <a:r>
              <a:rPr lang="es-ES" dirty="0" smtClean="0"/>
              <a:t>Por </a:t>
            </a:r>
            <a:r>
              <a:rPr lang="es-ES" dirty="0"/>
              <a:t>tres razones </a:t>
            </a:r>
            <a:r>
              <a:rPr lang="es-ES" dirty="0" err="1"/>
              <a:t>Amasías</a:t>
            </a:r>
            <a:r>
              <a:rPr lang="es-ES" dirty="0"/>
              <a:t>, que fue derrotado, decidió entrar en una guerra </a:t>
            </a:r>
            <a:r>
              <a:rPr lang="es-ES" dirty="0" smtClean="0"/>
              <a:t>civil:</a:t>
            </a:r>
          </a:p>
          <a:p>
            <a:pPr marL="971550" lvl="1" indent="-514350">
              <a:buFont typeface="+mj-lt"/>
              <a:buAutoNum type="arabicPeriod"/>
            </a:pPr>
            <a:r>
              <a:rPr lang="es-ES" dirty="0" smtClean="0"/>
              <a:t>Para </a:t>
            </a:r>
            <a:r>
              <a:rPr lang="es-ES" dirty="0"/>
              <a:t>vengarse por lo que los mercenarios hicieron a </a:t>
            </a:r>
            <a:r>
              <a:rPr lang="es-ES" dirty="0" smtClean="0"/>
              <a:t>Judá.</a:t>
            </a:r>
          </a:p>
          <a:p>
            <a:pPr marL="971550" lvl="1" indent="-514350">
              <a:buFont typeface="+mj-lt"/>
              <a:buAutoNum type="arabicPeriod"/>
            </a:pPr>
            <a:r>
              <a:rPr lang="es-ES" dirty="0" smtClean="0"/>
              <a:t>Por </a:t>
            </a:r>
            <a:r>
              <a:rPr lang="es-ES" dirty="0"/>
              <a:t>el orgullo de haber vencido a los </a:t>
            </a:r>
            <a:r>
              <a:rPr lang="es-ES" dirty="0" smtClean="0"/>
              <a:t>edomitas.</a:t>
            </a:r>
          </a:p>
          <a:p>
            <a:pPr marL="971550" lvl="1" indent="-514350">
              <a:buFont typeface="+mj-lt"/>
              <a:buAutoNum type="arabicPeriod"/>
            </a:pPr>
            <a:r>
              <a:rPr lang="es-ES" dirty="0" smtClean="0"/>
              <a:t>Por </a:t>
            </a:r>
            <a:r>
              <a:rPr lang="es-ES" dirty="0"/>
              <a:t>la adoración a los dioses falsos de </a:t>
            </a:r>
            <a:r>
              <a:rPr lang="es-ES" dirty="0" err="1"/>
              <a:t>Edom</a:t>
            </a:r>
            <a:r>
              <a:rPr lang="es-ES" dirty="0"/>
              <a:t>. Por su idolatría, Dios determinó destruir a </a:t>
            </a:r>
            <a:r>
              <a:rPr lang="es-ES" dirty="0" err="1"/>
              <a:t>Amasías</a:t>
            </a:r>
            <a:r>
              <a:rPr lang="es-ES" dirty="0"/>
              <a:t> (</a:t>
            </a:r>
            <a:r>
              <a:rPr lang="es-ES" dirty="0">
                <a:solidFill>
                  <a:schemeClr val="tx2"/>
                </a:solidFill>
              </a:rPr>
              <a:t>2 Crónicas 25:15–16</a:t>
            </a:r>
            <a:r>
              <a:rPr lang="es-ES" dirty="0"/>
              <a:t>). “Y Judá cayó delante de Israel, y huyeron” (</a:t>
            </a:r>
            <a:r>
              <a:rPr lang="es-ES" dirty="0">
                <a:solidFill>
                  <a:schemeClr val="tx2"/>
                </a:solidFill>
              </a:rPr>
              <a:t>v. 12</a:t>
            </a:r>
            <a:r>
              <a:rPr lang="es-ES" dirty="0" smtClean="0"/>
              <a:t>). (</a:t>
            </a:r>
            <a:r>
              <a:rPr lang="es-ES" dirty="0" err="1" smtClean="0"/>
              <a:t>Teachout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549400" y="228600"/>
            <a:ext cx="6908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n-US" sz="4000" dirty="0"/>
              <a:t>Israel </a:t>
            </a:r>
            <a:r>
              <a:rPr lang="en-US" sz="4000" dirty="0" err="1"/>
              <a:t>derrota</a:t>
            </a:r>
            <a:r>
              <a:rPr lang="en-US" sz="4000" dirty="0"/>
              <a:t> a </a:t>
            </a:r>
            <a:r>
              <a:rPr lang="en-US" sz="4000" dirty="0" err="1"/>
              <a:t>Judá</a:t>
            </a:r>
            <a:r>
              <a:rPr lang="en-US" sz="4000" dirty="0"/>
              <a:t>                     </a:t>
            </a:r>
            <a:r>
              <a:rPr lang="es-PR" sz="4000" dirty="0"/>
              <a:t> (2 Reyes 14:8-14)</a:t>
            </a:r>
            <a:endParaRPr lang="es-PR" sz="4000" dirty="0" smtClean="0"/>
          </a:p>
        </p:txBody>
      </p:sp>
    </p:spTree>
    <p:extLst>
      <p:ext uri="{BB962C8B-B14F-4D97-AF65-F5344CB8AC3E}">
        <p14:creationId xmlns:p14="http://schemas.microsoft.com/office/powerpoint/2010/main" val="35210657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Texto clave</a:t>
            </a:r>
            <a:endParaRPr lang="es-PR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23622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“Y </a:t>
            </a:r>
            <a:r>
              <a:rPr lang="es-ES" dirty="0"/>
              <a:t>dio Jehová salvador a Israel, y salieron del poder de los sirios; y habitaron los hijos de Israel en sus tiendas, como antes</a:t>
            </a:r>
            <a:r>
              <a:rPr lang="es-ES" dirty="0" smtClean="0"/>
              <a:t>.”</a:t>
            </a:r>
            <a:r>
              <a:rPr lang="es-ES" b="1" dirty="0" smtClean="0"/>
              <a:t> </a:t>
            </a:r>
            <a:endParaRPr lang="es-ES" b="1" dirty="0"/>
          </a:p>
          <a:p>
            <a:pPr marL="0" indent="0">
              <a:buNone/>
            </a:pPr>
            <a:r>
              <a:rPr lang="es-ES" dirty="0" smtClean="0"/>
              <a:t>(</a:t>
            </a:r>
            <a:r>
              <a:rPr lang="es-ES" dirty="0">
                <a:solidFill>
                  <a:schemeClr val="tx2"/>
                </a:solidFill>
              </a:rPr>
              <a:t>2º Reyes </a:t>
            </a:r>
            <a:r>
              <a:rPr lang="es-ES" dirty="0" smtClean="0">
                <a:solidFill>
                  <a:schemeClr val="tx2"/>
                </a:solidFill>
              </a:rPr>
              <a:t>13.5, </a:t>
            </a:r>
            <a:r>
              <a:rPr lang="es-ES" dirty="0">
                <a:solidFill>
                  <a:schemeClr val="tx2"/>
                </a:solidFill>
              </a:rPr>
              <a:t>RVR60</a:t>
            </a:r>
            <a:r>
              <a:rPr lang="es-ES" dirty="0"/>
              <a:t>)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426BC6-9C44-4822-8B07-F963A8030F45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305800" cy="41148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sz="3600" dirty="0" smtClean="0"/>
              <a:t>Un líder que no puede guiar en las</a:t>
            </a:r>
            <a:r>
              <a:rPr lang="en-US" sz="3600" dirty="0" smtClean="0"/>
              <a:t> </a:t>
            </a:r>
            <a:r>
              <a:rPr lang="es-PR" sz="3600" dirty="0" smtClean="0"/>
              <a:t>cosas espirituales no puede</a:t>
            </a:r>
            <a:r>
              <a:rPr lang="en-US" sz="3600" dirty="0" smtClean="0"/>
              <a:t> </a:t>
            </a:r>
            <a:r>
              <a:rPr lang="es-PR" sz="3600" dirty="0" smtClean="0"/>
              <a:t>contribuir</a:t>
            </a:r>
            <a:r>
              <a:rPr lang="en-US" sz="3600" dirty="0" smtClean="0"/>
              <a:t> mucho al </a:t>
            </a:r>
            <a:r>
              <a:rPr lang="es-PR" sz="3600" dirty="0" smtClean="0"/>
              <a:t>bienestar</a:t>
            </a:r>
            <a:r>
              <a:rPr lang="en-US" sz="3600" dirty="0" smtClean="0"/>
              <a:t> del pueblo</a:t>
            </a:r>
            <a:r>
              <a:rPr lang="es-PR" sz="3600" dirty="0" smtClean="0"/>
              <a:t>.</a:t>
            </a:r>
          </a:p>
          <a:p>
            <a:pPr>
              <a:spcAft>
                <a:spcPts val="600"/>
              </a:spcAft>
            </a:pPr>
            <a:r>
              <a:rPr lang="es-PR" sz="3600" dirty="0" smtClean="0"/>
              <a:t>Dios da a Su pueblo lo que no pueden proveer por ellos mismos.</a:t>
            </a:r>
          </a:p>
          <a:p>
            <a:pPr>
              <a:spcAft>
                <a:spcPts val="600"/>
              </a:spcAft>
            </a:pPr>
            <a:r>
              <a:rPr lang="es-PR" sz="3600" dirty="0" smtClean="0"/>
              <a:t>La injusticia y la soberbia siempre guían a la destrucción.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18A1B8D-2211-4267-85EA-46D8260B611F}" type="slidenum">
              <a:rPr lang="en-US">
                <a:solidFill>
                  <a:srgbClr val="000000"/>
                </a:solidFill>
              </a:rPr>
              <a:pPr>
                <a:defRPr/>
              </a:pPr>
              <a:t>31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PR" smtClean="0"/>
              <a:t>Bibliografía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2057400"/>
            <a:ext cx="8534400" cy="4459287"/>
          </a:xfrm>
        </p:spPr>
        <p:txBody>
          <a:bodyPr/>
          <a:lstStyle/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smtClean="0"/>
              <a:t>Douglas, J.D. </a:t>
            </a:r>
            <a:r>
              <a:rPr lang="es-ES" sz="1400" i="1" dirty="0" smtClean="0"/>
              <a:t>Nuevo Diccionario </a:t>
            </a:r>
            <a:r>
              <a:rPr lang="es-ES" sz="1400" i="1" dirty="0" err="1" smtClean="0"/>
              <a:t>Biblico</a:t>
            </a:r>
            <a:r>
              <a:rPr lang="es-ES" sz="1400" i="1" dirty="0" smtClean="0"/>
              <a:t> : Primera </a:t>
            </a:r>
            <a:r>
              <a:rPr lang="es-ES" sz="1400" i="1" dirty="0" err="1" smtClean="0"/>
              <a:t>Edicion</a:t>
            </a:r>
            <a:r>
              <a:rPr lang="es-ES" sz="1400" dirty="0" smtClean="0"/>
              <a:t>. Miami: Sociedades </a:t>
            </a:r>
            <a:r>
              <a:rPr lang="es-ES" sz="1400" dirty="0" err="1" smtClean="0"/>
              <a:t>Bı́blicas</a:t>
            </a:r>
            <a:r>
              <a:rPr lang="es-ES" sz="1400" dirty="0" smtClean="0"/>
              <a:t> Unidas, 2000.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err="1" smtClean="0"/>
              <a:t>Gillis</a:t>
            </a:r>
            <a:r>
              <a:rPr lang="es-ES" sz="1400" dirty="0"/>
              <a:t>, Carroll. El Antiguo Testamento: Un Comentario Sobre Su Historia y Literatura, Tomos I-V. vol. 3. El Paso, TX: Casa Bautista De Publicaciones, 1991.</a:t>
            </a:r>
            <a:r>
              <a:rPr lang="es-ES" sz="1400" i="1" dirty="0" smtClean="0"/>
              <a:t>LBLA Mapas</a:t>
            </a:r>
            <a:r>
              <a:rPr lang="es-ES" sz="1400" dirty="0" smtClean="0"/>
              <a:t>, </a:t>
            </a:r>
            <a:r>
              <a:rPr lang="es-ES" sz="1400" dirty="0" err="1" smtClean="0"/>
              <a:t>electronic</a:t>
            </a:r>
            <a:r>
              <a:rPr lang="es-ES" sz="1400" dirty="0" smtClean="0"/>
              <a:t> ed. La </a:t>
            </a:r>
            <a:r>
              <a:rPr lang="es-ES" sz="1400" dirty="0" err="1" smtClean="0"/>
              <a:t>Habra</a:t>
            </a:r>
            <a:r>
              <a:rPr lang="es-ES" sz="1400" dirty="0" smtClean="0"/>
              <a:t>, CA: </a:t>
            </a:r>
            <a:r>
              <a:rPr lang="es-ES" sz="1400" dirty="0" err="1" smtClean="0"/>
              <a:t>Foundation</a:t>
            </a:r>
            <a:r>
              <a:rPr lang="es-ES" sz="1400" dirty="0" smtClean="0"/>
              <a:t> </a:t>
            </a:r>
            <a:r>
              <a:rPr lang="es-ES" sz="1400" dirty="0" err="1" smtClean="0"/>
              <a:t>Publications</a:t>
            </a:r>
            <a:r>
              <a:rPr lang="es-ES" sz="1400" dirty="0" smtClean="0"/>
              <a:t>, Inc., 2000.</a:t>
            </a:r>
            <a:endParaRPr lang="en-US" sz="1400" dirty="0" smtClean="0"/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err="1" smtClean="0"/>
              <a:t>Lockward</a:t>
            </a:r>
            <a:r>
              <a:rPr lang="es-ES" sz="1400" dirty="0" smtClean="0"/>
              <a:t>, Alfonso. </a:t>
            </a:r>
            <a:r>
              <a:rPr lang="es-ES" sz="1400" i="1" dirty="0" smtClean="0"/>
              <a:t>Nuevo Diccionario De La Biblia.</a:t>
            </a:r>
            <a:r>
              <a:rPr lang="es-ES" sz="1400" dirty="0" smtClean="0"/>
              <a:t> Miami: Editorial </a:t>
            </a:r>
            <a:r>
              <a:rPr lang="es-ES" sz="1400" dirty="0" err="1" smtClean="0"/>
              <a:t>Unilit</a:t>
            </a:r>
            <a:r>
              <a:rPr lang="es-ES" sz="1400" dirty="0" smtClean="0"/>
              <a:t>, 2003.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dirty="0" smtClean="0"/>
              <a:t>Martínez, Mario, et al, eds. </a:t>
            </a:r>
            <a:r>
              <a:rPr lang="es-PR" sz="1400" i="1" dirty="0" smtClean="0"/>
              <a:t>El Expositor Bíblico: La Biblia, Libro por Libro</a:t>
            </a:r>
            <a:r>
              <a:rPr lang="es-PR" sz="1400" dirty="0" smtClean="0"/>
              <a:t>, Maestros de jóvenes y Adultos, Volumen 5. 5ta Ed. El Paso, Texas: Casa Bautista de Publicaciones, 2002, c1995. 329-336.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smtClean="0"/>
              <a:t>Nelson, </a:t>
            </a:r>
            <a:r>
              <a:rPr lang="es-ES" sz="1400" dirty="0" err="1" smtClean="0"/>
              <a:t>Wilton</a:t>
            </a:r>
            <a:r>
              <a:rPr lang="es-ES" sz="1400" dirty="0" smtClean="0"/>
              <a:t> M. y Juan Rojas Mayo, </a:t>
            </a:r>
            <a:r>
              <a:rPr lang="es-ES" sz="1400" i="1" dirty="0" smtClean="0"/>
              <a:t>Nelson Nuevo Diccionario Ilustrado De La Biblia</a:t>
            </a:r>
            <a:r>
              <a:rPr lang="es-ES" sz="1400" dirty="0" smtClean="0"/>
              <a:t>, </a:t>
            </a:r>
            <a:r>
              <a:rPr lang="es-ES" sz="1400" dirty="0" err="1" smtClean="0"/>
              <a:t>electronic</a:t>
            </a:r>
            <a:r>
              <a:rPr lang="es-ES" sz="1400" dirty="0" smtClean="0"/>
              <a:t> ed. Nashville: Editorial Caribe, 2000, c1998.</a:t>
            </a:r>
          </a:p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/>
              <a:t>Teachout</a:t>
            </a:r>
            <a:r>
              <a:rPr lang="es-ES" sz="1400" dirty="0"/>
              <a:t>, Brian M. </a:t>
            </a:r>
            <a:r>
              <a:rPr lang="es-ES" sz="1400" i="1" dirty="0"/>
              <a:t>Estudios </a:t>
            </a:r>
            <a:r>
              <a:rPr lang="es-ES" sz="1400" i="1" dirty="0" err="1"/>
              <a:t>Bı́blicos</a:t>
            </a:r>
            <a:r>
              <a:rPr lang="es-ES" sz="1400" i="1" dirty="0"/>
              <a:t> ELA: La ruina de un reino (1ra y 2da Reyes)</a:t>
            </a:r>
            <a:r>
              <a:rPr lang="es-ES" sz="1400" dirty="0"/>
              <a:t>. </a:t>
            </a:r>
            <a:r>
              <a:rPr lang="es-ES" sz="1400" dirty="0" smtClean="0"/>
              <a:t>Puebla, </a:t>
            </a:r>
            <a:r>
              <a:rPr lang="es-ES" sz="1400" dirty="0" err="1"/>
              <a:t>México</a:t>
            </a:r>
            <a:r>
              <a:rPr lang="es-ES" sz="1400" dirty="0"/>
              <a:t>: Ediciones Las </a:t>
            </a:r>
            <a:r>
              <a:rPr lang="es-ES" sz="1400" dirty="0" err="1"/>
              <a:t>Américas</a:t>
            </a:r>
            <a:r>
              <a:rPr lang="es-ES" sz="1400" dirty="0"/>
              <a:t>, A. C., 1996.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n-US" sz="1400" dirty="0" smtClean="0"/>
              <a:t>Vine, W.E. </a:t>
            </a:r>
            <a:r>
              <a:rPr lang="en-US" sz="1400" i="1" dirty="0" smtClean="0"/>
              <a:t>Vine </a:t>
            </a:r>
            <a:r>
              <a:rPr lang="en-US" sz="1400" i="1" dirty="0" err="1" smtClean="0"/>
              <a:t>Diccionario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Expositivo</a:t>
            </a:r>
            <a:r>
              <a:rPr lang="en-US" sz="1400" i="1" dirty="0" smtClean="0"/>
              <a:t> De </a:t>
            </a:r>
            <a:r>
              <a:rPr lang="en-US" sz="1400" i="1" dirty="0" err="1" smtClean="0"/>
              <a:t>Palabras</a:t>
            </a:r>
            <a:r>
              <a:rPr lang="en-US" sz="1400" i="1" dirty="0" smtClean="0"/>
              <a:t> Del </a:t>
            </a:r>
            <a:r>
              <a:rPr lang="en-US" sz="1400" i="1" dirty="0" err="1" smtClean="0"/>
              <a:t>Antiguo</a:t>
            </a:r>
            <a:r>
              <a:rPr lang="en-US" sz="1400" i="1" dirty="0" smtClean="0"/>
              <a:t> Y Del Nuevo </a:t>
            </a:r>
            <a:r>
              <a:rPr lang="en-US" sz="1400" i="1" dirty="0" err="1" smtClean="0"/>
              <a:t>Testamento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Exhaustivo</a:t>
            </a:r>
            <a:r>
              <a:rPr lang="en-US" sz="1400" dirty="0" smtClean="0"/>
              <a:t>, electronic ed. Nashville: Editorial </a:t>
            </a:r>
            <a:r>
              <a:rPr lang="en-US" sz="1400" dirty="0" err="1" smtClean="0"/>
              <a:t>Caribe</a:t>
            </a:r>
            <a:r>
              <a:rPr lang="en-US" sz="1400" dirty="0" smtClean="0"/>
              <a:t>, 2000, c1999.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err="1" smtClean="0"/>
              <a:t>Walvoord</a:t>
            </a:r>
            <a:r>
              <a:rPr lang="es-ES" sz="1400" dirty="0"/>
              <a:t>, John F</a:t>
            </a:r>
            <a:r>
              <a:rPr lang="es-ES" sz="1400" dirty="0" smtClean="0"/>
              <a:t>. </a:t>
            </a:r>
            <a:r>
              <a:rPr lang="es-ES" sz="1400" dirty="0"/>
              <a:t>y Roy B. </a:t>
            </a:r>
            <a:r>
              <a:rPr lang="es-ES" sz="1400" dirty="0" err="1"/>
              <a:t>Zuck</a:t>
            </a:r>
            <a:r>
              <a:rPr lang="es-ES" sz="1400" dirty="0"/>
              <a:t>. El conocimiento </a:t>
            </a:r>
            <a:r>
              <a:rPr lang="es-ES" sz="1400" dirty="0" err="1"/>
              <a:t>bíblico</a:t>
            </a:r>
            <a:r>
              <a:rPr lang="es-ES" sz="1400" dirty="0"/>
              <a:t>, un comentario expositivo: Antiguo Testamento, tomo 3: 1 Reyes-Ester. Puebla, </a:t>
            </a:r>
            <a:r>
              <a:rPr lang="es-ES" sz="1400" dirty="0" err="1"/>
              <a:t>México</a:t>
            </a:r>
            <a:r>
              <a:rPr lang="es-ES" sz="1400" dirty="0"/>
              <a:t>: Ediciones Las </a:t>
            </a:r>
            <a:r>
              <a:rPr lang="es-ES" sz="1400" dirty="0" err="1"/>
              <a:t>Américas</a:t>
            </a:r>
            <a:r>
              <a:rPr lang="es-ES" sz="1400" dirty="0"/>
              <a:t>, A.C., 1996</a:t>
            </a:r>
            <a:r>
              <a:rPr lang="es-ES" sz="1400" dirty="0" smtClean="0"/>
              <a:t>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smtClean="0">
                <a:latin typeface="+mj-lt"/>
                <a:hlinkClick r:id="rId3"/>
              </a:rPr>
              <a:t>http://www.dsmedia.org/resources/illustrations/sweet-publishing/</a:t>
            </a:r>
            <a:r>
              <a:rPr lang="es-ES" sz="1400" dirty="0" smtClean="0">
                <a:latin typeface="+mj-lt"/>
              </a:rPr>
              <a:t>  (imágenes).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n-US" sz="1400" dirty="0" smtClean="0">
                <a:hlinkClick r:id="rId4"/>
              </a:rPr>
              <a:t>http://st-takla.org/Gallery/Bible/Illustrations/Bible-Slides/OT/Hosea.html</a:t>
            </a:r>
            <a:endParaRPr lang="en-US" sz="1400" dirty="0" smtClean="0"/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n-US" sz="1400" dirty="0" smtClean="0"/>
          </a:p>
        </p:txBody>
      </p:sp>
      <p:sp>
        <p:nvSpPr>
          <p:cNvPr id="260100" name="Slide Number Placeholder 3"/>
          <p:cNvSpPr txBox="1">
            <a:spLocks noGrp="1"/>
          </p:cNvSpPr>
          <p:nvPr/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F4E463-F5E4-45E0-82AC-34CAC993DA12}" type="slidenum">
              <a:rPr lang="en-US" sz="1400">
                <a:solidFill>
                  <a:srgbClr val="000000"/>
                </a:solidFill>
              </a:rPr>
              <a:pPr algn="r"/>
              <a:t>31</a:t>
            </a:fld>
            <a:endParaRPr 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/>
              <a:pPr/>
              <a:t>32</a:t>
            </a:fld>
            <a:endParaRPr lang="en-US"/>
          </a:p>
        </p:txBody>
      </p:sp>
      <p:sp>
        <p:nvSpPr>
          <p:cNvPr id="238595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457200"/>
            <a:ext cx="7772400" cy="914400"/>
          </a:xfrm>
          <a:solidFill>
            <a:schemeClr val="bg1">
              <a:lumMod val="95000"/>
              <a:lumOff val="5000"/>
              <a:alpha val="45000"/>
            </a:schemeClr>
          </a:solidFill>
          <a:ln/>
        </p:spPr>
        <p:txBody>
          <a:bodyPr anchor="ctr"/>
          <a:lstStyle/>
          <a:p>
            <a:pPr algn="ctr"/>
            <a:r>
              <a:rPr lang="es-PR" dirty="0"/>
              <a:t>Próximo </a:t>
            </a:r>
            <a:r>
              <a:rPr lang="es-PR" dirty="0" smtClean="0"/>
              <a:t>Estudio (Libro 5)</a:t>
            </a:r>
            <a:endParaRPr lang="es-PR" dirty="0"/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85800" y="1371600"/>
            <a:ext cx="7772400" cy="4495800"/>
          </a:xfrm>
          <a:solidFill>
            <a:schemeClr val="bg1">
              <a:lumMod val="95000"/>
              <a:lumOff val="5000"/>
              <a:alpha val="45000"/>
            </a:schemeClr>
          </a:solidFill>
          <a:ln/>
        </p:spPr>
        <p:txBody>
          <a:bodyPr anchor="ctr">
            <a:noAutofit/>
          </a:bodyPr>
          <a:lstStyle/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Unidad 14: 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</a:rPr>
              <a:t>Los reinos de Israel y Judá</a:t>
            </a:r>
            <a:endParaRPr lang="es-PR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Estudio 46:                                         “Castigo severo por pecar”</a:t>
            </a:r>
          </a:p>
          <a:p>
            <a:pPr marL="0" indent="0" algn="ctr">
              <a:buFontTx/>
              <a:buNone/>
              <a:tabLst>
                <a:tab pos="457200" algn="l"/>
              </a:tabLst>
            </a:pP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es-P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Reyes 14:23-17:41)                                                    3 de diciembre de 2013</a:t>
            </a:r>
            <a:endParaRPr lang="es-P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8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5" grpId="0" animBg="1"/>
      <p:bldP spid="238596" grpId="0" build="p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33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838200" y="304800"/>
            <a:ext cx="7467600" cy="625370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Bosquejo de Estudio</a:t>
            </a:r>
            <a:endParaRPr lang="es-PR" dirty="0"/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209800"/>
            <a:ext cx="8458200" cy="4267200"/>
          </a:xfrm>
        </p:spPr>
        <p:txBody>
          <a:bodyPr>
            <a:noAutofit/>
          </a:bodyPr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sz="3600" dirty="0" smtClean="0"/>
              <a:t>Dios </a:t>
            </a:r>
            <a:r>
              <a:rPr lang="en-US" sz="3600" dirty="0" err="1" smtClean="0"/>
              <a:t>usa</a:t>
            </a:r>
            <a:r>
              <a:rPr lang="en-US" sz="3600" dirty="0" smtClean="0"/>
              <a:t> a </a:t>
            </a:r>
            <a:r>
              <a:rPr lang="en-US" sz="3600" dirty="0" err="1" smtClean="0"/>
              <a:t>Siria</a:t>
            </a:r>
            <a:r>
              <a:rPr lang="en-US" sz="3600" dirty="0" smtClean="0"/>
              <a:t> para </a:t>
            </a:r>
            <a:r>
              <a:rPr lang="en-US" sz="3600" dirty="0" err="1" smtClean="0"/>
              <a:t>castigar</a:t>
            </a:r>
            <a:r>
              <a:rPr lang="en-US" sz="3600" dirty="0" smtClean="0"/>
              <a:t> a </a:t>
            </a:r>
            <a:r>
              <a:rPr lang="en-US" sz="3600" dirty="0" err="1" smtClean="0"/>
              <a:t>Joacaz</a:t>
            </a:r>
            <a:r>
              <a:rPr lang="es-PR" sz="3600" dirty="0" smtClean="0"/>
              <a:t> (</a:t>
            </a:r>
            <a:r>
              <a:rPr lang="es-PR" sz="3600" dirty="0" smtClean="0">
                <a:solidFill>
                  <a:schemeClr val="tx2"/>
                </a:solidFill>
              </a:rPr>
              <a:t>2 Reyes 13:1-7</a:t>
            </a:r>
            <a:r>
              <a:rPr lang="es-PR" sz="3600" dirty="0" smtClean="0"/>
              <a:t>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3600" dirty="0" err="1" smtClean="0"/>
              <a:t>Joás</a:t>
            </a:r>
            <a:r>
              <a:rPr lang="es-PR" sz="3600" dirty="0" smtClean="0"/>
              <a:t> derrota tres veces a los sirios   (</a:t>
            </a:r>
            <a:r>
              <a:rPr lang="es-PR" sz="3600" dirty="0" smtClean="0">
                <a:solidFill>
                  <a:schemeClr val="tx2"/>
                </a:solidFill>
              </a:rPr>
              <a:t>2 Reyes 13:14-19, 22-25</a:t>
            </a:r>
            <a:r>
              <a:rPr lang="es-PR" sz="3600" dirty="0" smtClean="0"/>
              <a:t>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sz="3600" dirty="0" smtClean="0"/>
              <a:t>Israel </a:t>
            </a:r>
            <a:r>
              <a:rPr lang="en-US" sz="3600" dirty="0" err="1" smtClean="0"/>
              <a:t>derrota</a:t>
            </a:r>
            <a:r>
              <a:rPr lang="en-US" sz="3600" dirty="0" smtClean="0"/>
              <a:t> a </a:t>
            </a:r>
            <a:r>
              <a:rPr lang="en-US" sz="3600" dirty="0" err="1" smtClean="0"/>
              <a:t>Judá</a:t>
            </a:r>
            <a:r>
              <a:rPr lang="en-US" sz="3600" dirty="0" smtClean="0"/>
              <a:t>                     </a:t>
            </a:r>
            <a:r>
              <a:rPr lang="es-PR" sz="3600" dirty="0" smtClean="0"/>
              <a:t> (</a:t>
            </a:r>
            <a:r>
              <a:rPr lang="es-PR" sz="3600" dirty="0" smtClean="0">
                <a:solidFill>
                  <a:schemeClr val="tx2"/>
                </a:solidFill>
              </a:rPr>
              <a:t>2 Reyes 14:8-14</a:t>
            </a:r>
            <a:r>
              <a:rPr lang="es-PR" sz="3600" dirty="0" smtClean="0"/>
              <a:t>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4800"/>
            <a:ext cx="83820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dirty="0"/>
              <a:t>Dios </a:t>
            </a:r>
            <a:r>
              <a:rPr lang="en-US" dirty="0" err="1"/>
              <a:t>usa</a:t>
            </a:r>
            <a:r>
              <a:rPr lang="en-US" dirty="0"/>
              <a:t> a </a:t>
            </a:r>
            <a:r>
              <a:rPr lang="en-US" dirty="0" err="1"/>
              <a:t>Siria</a:t>
            </a:r>
            <a:r>
              <a:rPr lang="en-US" dirty="0"/>
              <a:t> para </a:t>
            </a:r>
            <a:r>
              <a:rPr lang="en-US" dirty="0" err="1"/>
              <a:t>castigar</a:t>
            </a:r>
            <a:r>
              <a:rPr lang="en-US" dirty="0"/>
              <a:t> a </a:t>
            </a:r>
            <a:r>
              <a:rPr lang="en-US" dirty="0" err="1"/>
              <a:t>Joacaz</a:t>
            </a:r>
            <a:r>
              <a:rPr lang="es-PR" dirty="0"/>
              <a:t> (2 Reyes 13:1-7</a:t>
            </a:r>
            <a:r>
              <a:rPr lang="es-PR" dirty="0" smtClean="0"/>
              <a:t>)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24796"/>
          <a:stretch/>
        </p:blipFill>
        <p:spPr>
          <a:xfrm>
            <a:off x="0" y="1755219"/>
            <a:ext cx="9144000" cy="5178981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81000" y="2133600"/>
            <a:ext cx="8458200" cy="4495800"/>
          </a:xfrm>
        </p:spPr>
        <p:txBody>
          <a:bodyPr/>
          <a:lstStyle/>
          <a:p>
            <a:pPr marL="0" indent="0">
              <a:buNone/>
            </a:pPr>
            <a:r>
              <a:rPr lang="es-ES" baseline="30000" dirty="0" smtClean="0"/>
              <a:t>“1</a:t>
            </a:r>
            <a:r>
              <a:rPr lang="es-ES" dirty="0" smtClean="0"/>
              <a:t>En </a:t>
            </a:r>
            <a:r>
              <a:rPr lang="es-ES" dirty="0"/>
              <a:t>el año veintitrés de </a:t>
            </a:r>
            <a:r>
              <a:rPr lang="es-ES" dirty="0" err="1"/>
              <a:t>Joás</a:t>
            </a:r>
            <a:r>
              <a:rPr lang="es-ES" dirty="0"/>
              <a:t> hijo de </a:t>
            </a:r>
            <a:r>
              <a:rPr lang="es-ES" dirty="0" err="1"/>
              <a:t>Ocozías</a:t>
            </a:r>
            <a:r>
              <a:rPr lang="es-ES" dirty="0"/>
              <a:t>, rey de Judá, comenzó a reinar </a:t>
            </a:r>
            <a:r>
              <a:rPr lang="es-ES" dirty="0" err="1"/>
              <a:t>Joacaz</a:t>
            </a:r>
            <a:r>
              <a:rPr lang="es-ES" dirty="0"/>
              <a:t> hijo de </a:t>
            </a:r>
            <a:r>
              <a:rPr lang="es-ES" dirty="0" err="1"/>
              <a:t>Jehú</a:t>
            </a:r>
            <a:r>
              <a:rPr lang="es-ES" dirty="0"/>
              <a:t> sobre Israel en Samaria; y reinó diecisiete años.</a:t>
            </a:r>
            <a:r>
              <a:rPr lang="es-ES" baseline="30000" dirty="0"/>
              <a:t> 2</a:t>
            </a:r>
            <a:r>
              <a:rPr lang="es-ES" dirty="0"/>
              <a:t>E hizo lo malo ante los ojos de Jehová, y siguió en los pecados de </a:t>
            </a:r>
            <a:r>
              <a:rPr lang="es-ES" dirty="0" err="1"/>
              <a:t>Jeroboam</a:t>
            </a:r>
            <a:r>
              <a:rPr lang="es-ES" dirty="0"/>
              <a:t> hijo de </a:t>
            </a:r>
            <a:r>
              <a:rPr lang="es-ES" dirty="0" err="1"/>
              <a:t>Nabat</a:t>
            </a:r>
            <a:r>
              <a:rPr lang="es-ES" dirty="0"/>
              <a:t>, el que hizo pecar a Israel; y no se apartó de </a:t>
            </a:r>
            <a:r>
              <a:rPr lang="es-ES" dirty="0" smtClean="0"/>
              <a:t>ellos...”</a:t>
            </a:r>
            <a:endParaRPr lang="es-ES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4800"/>
            <a:ext cx="83820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dirty="0"/>
              <a:t>Dios </a:t>
            </a:r>
            <a:r>
              <a:rPr lang="en-US" dirty="0" err="1"/>
              <a:t>usa</a:t>
            </a:r>
            <a:r>
              <a:rPr lang="en-US" dirty="0"/>
              <a:t> a </a:t>
            </a:r>
            <a:r>
              <a:rPr lang="en-US" dirty="0" err="1"/>
              <a:t>Siria</a:t>
            </a:r>
            <a:r>
              <a:rPr lang="en-US" dirty="0"/>
              <a:t> para </a:t>
            </a:r>
            <a:r>
              <a:rPr lang="en-US" dirty="0" err="1"/>
              <a:t>castigar</a:t>
            </a:r>
            <a:r>
              <a:rPr lang="en-US" dirty="0"/>
              <a:t> a </a:t>
            </a:r>
            <a:r>
              <a:rPr lang="en-US" dirty="0" err="1"/>
              <a:t>Joacaz</a:t>
            </a:r>
            <a:r>
              <a:rPr lang="es-PR" dirty="0"/>
              <a:t> (2 Reyes 13:1-7</a:t>
            </a:r>
            <a:r>
              <a:rPr lang="es-PR" dirty="0" smtClean="0"/>
              <a:t>)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81000" y="2133600"/>
            <a:ext cx="8458200" cy="4495800"/>
          </a:xfrm>
        </p:spPr>
        <p:txBody>
          <a:bodyPr/>
          <a:lstStyle/>
          <a:p>
            <a:pPr marL="0" indent="0">
              <a:buNone/>
            </a:pPr>
            <a:r>
              <a:rPr lang="es-ES" baseline="30000" dirty="0" smtClean="0"/>
              <a:t>“3</a:t>
            </a:r>
            <a:r>
              <a:rPr lang="es-ES" dirty="0" smtClean="0"/>
              <a:t>Y </a:t>
            </a:r>
            <a:r>
              <a:rPr lang="es-ES" dirty="0"/>
              <a:t>se encendió el furor de Jehová contra Israel, y los entregó en mano de </a:t>
            </a:r>
            <a:r>
              <a:rPr lang="es-ES" dirty="0" err="1"/>
              <a:t>Hazael</a:t>
            </a:r>
            <a:r>
              <a:rPr lang="es-ES" dirty="0"/>
              <a:t> rey de Siria, y en mano de Ben-</a:t>
            </a:r>
            <a:r>
              <a:rPr lang="es-ES" dirty="0" err="1"/>
              <a:t>adad</a:t>
            </a:r>
            <a:r>
              <a:rPr lang="es-ES" dirty="0"/>
              <a:t> hijo de </a:t>
            </a:r>
            <a:r>
              <a:rPr lang="es-ES" dirty="0" err="1"/>
              <a:t>Hazael</a:t>
            </a:r>
            <a:r>
              <a:rPr lang="es-ES" dirty="0"/>
              <a:t>, por largo tiempo.</a:t>
            </a:r>
            <a:r>
              <a:rPr lang="es-ES" baseline="30000" dirty="0"/>
              <a:t> 4</a:t>
            </a:r>
            <a:r>
              <a:rPr lang="es-ES" dirty="0"/>
              <a:t>Mas </a:t>
            </a:r>
            <a:r>
              <a:rPr lang="es-ES" dirty="0" err="1"/>
              <a:t>Joacaz</a:t>
            </a:r>
            <a:r>
              <a:rPr lang="es-ES" dirty="0"/>
              <a:t> oró en presencia de Jehová, y Jehová lo oyó; porque miró la aflicción de Israel, pues el rey de Siria los afligía.</a:t>
            </a:r>
            <a:r>
              <a:rPr lang="es-ES" baseline="30000" dirty="0"/>
              <a:t> 5</a:t>
            </a:r>
            <a:r>
              <a:rPr lang="es-ES" dirty="0"/>
              <a:t>(Y dio Jehová salvador a Israel, y salieron del poder de los </a:t>
            </a:r>
            <a:r>
              <a:rPr lang="es-ES" dirty="0" smtClean="0"/>
              <a:t>sirios...”</a:t>
            </a:r>
            <a:endParaRPr lang="es-ES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4800"/>
            <a:ext cx="83820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dirty="0"/>
              <a:t>Dios </a:t>
            </a:r>
            <a:r>
              <a:rPr lang="en-US" dirty="0" err="1"/>
              <a:t>usa</a:t>
            </a:r>
            <a:r>
              <a:rPr lang="en-US" dirty="0"/>
              <a:t> a </a:t>
            </a:r>
            <a:r>
              <a:rPr lang="en-US" dirty="0" err="1"/>
              <a:t>Siria</a:t>
            </a:r>
            <a:r>
              <a:rPr lang="en-US" dirty="0"/>
              <a:t> para </a:t>
            </a:r>
            <a:r>
              <a:rPr lang="en-US" dirty="0" err="1"/>
              <a:t>castigar</a:t>
            </a:r>
            <a:r>
              <a:rPr lang="en-US" dirty="0"/>
              <a:t> a </a:t>
            </a:r>
            <a:r>
              <a:rPr lang="en-US" dirty="0" err="1"/>
              <a:t>Joacaz</a:t>
            </a:r>
            <a:r>
              <a:rPr lang="es-PR" dirty="0"/>
              <a:t> (2 Reyes 13:1-7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7340368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8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81000" y="2133600"/>
            <a:ext cx="8458200" cy="4495800"/>
          </a:xfrm>
        </p:spPr>
        <p:txBody>
          <a:bodyPr/>
          <a:lstStyle/>
          <a:p>
            <a:pPr marL="0" indent="0">
              <a:buNone/>
            </a:pPr>
            <a:r>
              <a:rPr lang="es-ES" baseline="30000" dirty="0" smtClean="0"/>
              <a:t>“</a:t>
            </a:r>
            <a:r>
              <a:rPr lang="es-ES" dirty="0" smtClean="0"/>
              <a:t>...y </a:t>
            </a:r>
            <a:r>
              <a:rPr lang="es-ES" dirty="0"/>
              <a:t>habitaron los hijos de Israel en sus tiendas, como antes.</a:t>
            </a:r>
            <a:r>
              <a:rPr lang="es-ES" baseline="30000" dirty="0"/>
              <a:t> 6</a:t>
            </a:r>
            <a:r>
              <a:rPr lang="es-ES" dirty="0"/>
              <a:t>Con todo eso, no se apartaron de los pecados de la casa de </a:t>
            </a:r>
            <a:r>
              <a:rPr lang="es-ES" dirty="0" err="1"/>
              <a:t>Jeroboam</a:t>
            </a:r>
            <a:r>
              <a:rPr lang="es-ES" dirty="0"/>
              <a:t>, el que hizo pecar a Israel; en ellos anduvieron; y también la imagen de </a:t>
            </a:r>
            <a:r>
              <a:rPr lang="es-ES" dirty="0" err="1"/>
              <a:t>Asera</a:t>
            </a:r>
            <a:r>
              <a:rPr lang="es-ES" dirty="0"/>
              <a:t> permaneció en Samaria.)</a:t>
            </a:r>
            <a:r>
              <a:rPr lang="es-ES" baseline="30000" dirty="0"/>
              <a:t> 7</a:t>
            </a:r>
            <a:r>
              <a:rPr lang="es-ES" dirty="0"/>
              <a:t>Porque no le había quedado gente a </a:t>
            </a:r>
            <a:r>
              <a:rPr lang="es-ES" dirty="0" err="1"/>
              <a:t>Joacaz</a:t>
            </a:r>
            <a:r>
              <a:rPr lang="es-ES" dirty="0"/>
              <a:t>, sino cincuenta hombres de a caballo, diez carros, y diez mil hombres de a </a:t>
            </a:r>
            <a:r>
              <a:rPr lang="es-ES" dirty="0" smtClean="0"/>
              <a:t>pie...”</a:t>
            </a:r>
            <a:endParaRPr lang="es-ES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4800"/>
            <a:ext cx="83820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dirty="0"/>
              <a:t>Dios </a:t>
            </a:r>
            <a:r>
              <a:rPr lang="en-US" dirty="0" err="1"/>
              <a:t>usa</a:t>
            </a:r>
            <a:r>
              <a:rPr lang="en-US" dirty="0"/>
              <a:t> a </a:t>
            </a:r>
            <a:r>
              <a:rPr lang="en-US" dirty="0" err="1"/>
              <a:t>Siria</a:t>
            </a:r>
            <a:r>
              <a:rPr lang="en-US" dirty="0"/>
              <a:t> para </a:t>
            </a:r>
            <a:r>
              <a:rPr lang="en-US" dirty="0" err="1"/>
              <a:t>castigar</a:t>
            </a:r>
            <a:r>
              <a:rPr lang="en-US" dirty="0"/>
              <a:t> a </a:t>
            </a:r>
            <a:r>
              <a:rPr lang="en-US" dirty="0" err="1"/>
              <a:t>Joacaz</a:t>
            </a:r>
            <a:r>
              <a:rPr lang="es-PR" dirty="0"/>
              <a:t> (2 Reyes 13:1-7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9316731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9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81000" y="2133600"/>
            <a:ext cx="8458200" cy="4495800"/>
          </a:xfrm>
        </p:spPr>
        <p:txBody>
          <a:bodyPr/>
          <a:lstStyle/>
          <a:p>
            <a:pPr marL="0" indent="0">
              <a:buNone/>
            </a:pPr>
            <a:r>
              <a:rPr lang="es-ES" baseline="30000" dirty="0" smtClean="0"/>
              <a:t>“</a:t>
            </a:r>
            <a:r>
              <a:rPr lang="es-ES" dirty="0" smtClean="0"/>
              <a:t>...pues </a:t>
            </a:r>
            <a:r>
              <a:rPr lang="es-ES" dirty="0"/>
              <a:t>el rey de Siria los había destruido, y los había puesto como el polvo para hollar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4800"/>
            <a:ext cx="83820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dirty="0"/>
              <a:t>Dios </a:t>
            </a:r>
            <a:r>
              <a:rPr lang="en-US" dirty="0" err="1"/>
              <a:t>usa</a:t>
            </a:r>
            <a:r>
              <a:rPr lang="en-US" dirty="0"/>
              <a:t> a </a:t>
            </a:r>
            <a:r>
              <a:rPr lang="en-US" dirty="0" err="1"/>
              <a:t>Siria</a:t>
            </a:r>
            <a:r>
              <a:rPr lang="en-US" dirty="0"/>
              <a:t> para </a:t>
            </a:r>
            <a:r>
              <a:rPr lang="en-US" dirty="0" err="1"/>
              <a:t>castigar</a:t>
            </a:r>
            <a:r>
              <a:rPr lang="en-US" dirty="0"/>
              <a:t> a </a:t>
            </a:r>
            <a:r>
              <a:rPr lang="en-US" dirty="0" err="1"/>
              <a:t>Joacaz</a:t>
            </a:r>
            <a:r>
              <a:rPr lang="es-PR" dirty="0"/>
              <a:t> (2 Reyes 13:1-7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7609791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Blends 3">
    <a:dk1>
      <a:srgbClr val="000000"/>
    </a:dk1>
    <a:lt1>
      <a:srgbClr val="FFFFFF"/>
    </a:lt1>
    <a:dk2>
      <a:srgbClr val="333399"/>
    </a:dk2>
    <a:lt2>
      <a:srgbClr val="1C1C1C"/>
    </a:lt2>
    <a:accent1>
      <a:srgbClr val="00E4A8"/>
    </a:accent1>
    <a:accent2>
      <a:srgbClr val="FFCF01"/>
    </a:accent2>
    <a:accent3>
      <a:srgbClr val="FFFFFF"/>
    </a:accent3>
    <a:accent4>
      <a:srgbClr val="000000"/>
    </a:accent4>
    <a:accent5>
      <a:srgbClr val="AAEFD1"/>
    </a:accent5>
    <a:accent6>
      <a:srgbClr val="E7BB01"/>
    </a:accent6>
    <a:hlink>
      <a:srgbClr val="FF0000"/>
    </a:hlink>
    <a:folHlink>
      <a:srgbClr val="3333C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74225</TotalTime>
  <Words>2454</Words>
  <Application>Microsoft Office PowerPoint</Application>
  <PresentationFormat>On-screen Show (4:3)</PresentationFormat>
  <Paragraphs>231</Paragraphs>
  <Slides>33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33</vt:i4>
      </vt:variant>
    </vt:vector>
  </HeadingPairs>
  <TitlesOfParts>
    <vt:vector size="40" baseType="lpstr">
      <vt:lpstr>Arial</vt:lpstr>
      <vt:lpstr>Calibri</vt:lpstr>
      <vt:lpstr>Candara</vt:lpstr>
      <vt:lpstr>Tahoma</vt:lpstr>
      <vt:lpstr>Wingdings</vt:lpstr>
      <vt:lpstr>Blends</vt:lpstr>
      <vt:lpstr>Office Theme</vt:lpstr>
      <vt:lpstr>PowerPoint Presentation</vt:lpstr>
      <vt:lpstr>Contexto</vt:lpstr>
      <vt:lpstr>Texto clave</vt:lpstr>
      <vt:lpstr>Bosquejo de Estudio</vt:lpstr>
      <vt:lpstr>Dios usa a Siria para castigar a Joacaz (2 Reyes 13:1-7)</vt:lpstr>
      <vt:lpstr>Dios usa a Siria para castigar a Joacaz (2 Reyes 13:1-7)</vt:lpstr>
      <vt:lpstr>Dios usa a Siria para castigar a Joacaz (2 Reyes 13:1-7)</vt:lpstr>
      <vt:lpstr>Dios usa a Siria para castigar a Joacaz (2 Reyes 13:1-7)</vt:lpstr>
      <vt:lpstr>Dios usa a Siria para castigar a Joacaz (2 Reyes 13:1-7)</vt:lpstr>
      <vt:lpstr>Dios usa a Siria para castigar a Joacaz (2 Reyes 13:1-7)</vt:lpstr>
      <vt:lpstr>Dios usa a Siria para castigar a Joacaz (2 Reyes 13:1-7)</vt:lpstr>
      <vt:lpstr>Joás derrota tres veces a los  sirios (2 Reyes 13:14-19, 22-25)</vt:lpstr>
      <vt:lpstr>Joás derrota tres veces a los  sirios (2 Reyes 13:14-19)</vt:lpstr>
      <vt:lpstr>Joás derrota tres veces a los  sirios (2 Reyes 13:14-19)</vt:lpstr>
      <vt:lpstr>Joás derrota tres veces a los  sirios (2 Reyes 13:14-19)</vt:lpstr>
      <vt:lpstr>Joás derrota tres veces a los  sirios (2 Reyes 13:22-25)</vt:lpstr>
      <vt:lpstr>Joás derrota tres veces a los  sirios (2 Reyes 13:22-25)</vt:lpstr>
      <vt:lpstr>Joás derrota tres veces a los  sirios (2 Reyes 13:14-19, 22-25)</vt:lpstr>
      <vt:lpstr>Joás derrota tres veces a los  sirios (2 Reyes 13:14-19, 22-25)</vt:lpstr>
      <vt:lpstr>Joás derrota tres veces a los  sirios (2 Reyes 13:14-19, 22-25)</vt:lpstr>
      <vt:lpstr>Joás derrota tres veces a los  sirios (2 Reyes 13:14-19, 22-25)</vt:lpstr>
      <vt:lpstr>Joás derrota tres veces a los  sirios (2 Reyes 13:14-19, 22-25)</vt:lpstr>
      <vt:lpstr>Israel derrota a Judá                      (2 Reyes 14:8-14)</vt:lpstr>
      <vt:lpstr>Israel derrota a Judá                      (2 Reyes 14:8-14)</vt:lpstr>
      <vt:lpstr>Israel derrota a Judá                      (2 Reyes 14:8-14)</vt:lpstr>
      <vt:lpstr>Israel derrota a Judá                      (2 Reyes 14:8-14)</vt:lpstr>
      <vt:lpstr>Israel derrota a Judá                      (2 Reyes 14:8-14)</vt:lpstr>
      <vt:lpstr>Israel derrota a Judá                      (2 Reyes 14:8-14)</vt:lpstr>
      <vt:lpstr>Israel derrota a Judá                      (2 Reyes 14:8-14)</vt:lpstr>
      <vt:lpstr>Aplicaciones</vt:lpstr>
      <vt:lpstr>Bibliografía</vt:lpstr>
      <vt:lpstr>Próximo Estudio (Libro 5)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Reyes</dc:title>
  <dc:creator>JRIVERA</dc:creator>
  <cp:lastModifiedBy>Tito Ortega</cp:lastModifiedBy>
  <cp:revision>2925</cp:revision>
  <cp:lastPrinted>2013-09-24T20:44:31Z</cp:lastPrinted>
  <dcterms:created xsi:type="dcterms:W3CDTF">2007-01-24T21:53:34Z</dcterms:created>
  <dcterms:modified xsi:type="dcterms:W3CDTF">2013-11-28T14:58:21Z</dcterms:modified>
</cp:coreProperties>
</file>