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9" r:id="rId1"/>
    <p:sldMasterId id="2147483691" r:id="rId2"/>
    <p:sldMasterId id="2147483693" r:id="rId3"/>
    <p:sldMasterId id="2147483703" r:id="rId4"/>
    <p:sldMasterId id="2147483815" r:id="rId5"/>
    <p:sldMasterId id="2147483817" r:id="rId6"/>
  </p:sldMasterIdLst>
  <p:notesMasterIdLst>
    <p:notesMasterId r:id="rId83"/>
  </p:notesMasterIdLst>
  <p:handoutMasterIdLst>
    <p:handoutMasterId r:id="rId84"/>
  </p:handoutMasterIdLst>
  <p:sldIdLst>
    <p:sldId id="3379" r:id="rId7"/>
    <p:sldId id="565" r:id="rId8"/>
    <p:sldId id="566" r:id="rId9"/>
    <p:sldId id="571" r:id="rId10"/>
    <p:sldId id="3343" r:id="rId11"/>
    <p:sldId id="3626" r:id="rId12"/>
    <p:sldId id="3625" r:id="rId13"/>
    <p:sldId id="3627" r:id="rId14"/>
    <p:sldId id="3629" r:id="rId15"/>
    <p:sldId id="3630" r:id="rId16"/>
    <p:sldId id="3631" r:id="rId17"/>
    <p:sldId id="3633" r:id="rId18"/>
    <p:sldId id="3634" r:id="rId19"/>
    <p:sldId id="3635" r:id="rId20"/>
    <p:sldId id="3636" r:id="rId21"/>
    <p:sldId id="3632" r:id="rId22"/>
    <p:sldId id="3624" r:id="rId23"/>
    <p:sldId id="3650" r:id="rId24"/>
    <p:sldId id="3621" r:id="rId25"/>
    <p:sldId id="3622" r:id="rId26"/>
    <p:sldId id="3623" r:id="rId27"/>
    <p:sldId id="2182" r:id="rId28"/>
    <p:sldId id="3572" r:id="rId29"/>
    <p:sldId id="3728" r:id="rId30"/>
    <p:sldId id="3750" r:id="rId31"/>
    <p:sldId id="3751" r:id="rId32"/>
    <p:sldId id="3729" r:id="rId33"/>
    <p:sldId id="3752" r:id="rId34"/>
    <p:sldId id="3753" r:id="rId35"/>
    <p:sldId id="3721" r:id="rId36"/>
    <p:sldId id="3571" r:id="rId37"/>
    <p:sldId id="3731" r:id="rId38"/>
    <p:sldId id="3732" r:id="rId39"/>
    <p:sldId id="3733" r:id="rId40"/>
    <p:sldId id="3730" r:id="rId41"/>
    <p:sldId id="3457" r:id="rId42"/>
    <p:sldId id="3724" r:id="rId43"/>
    <p:sldId id="3736" r:id="rId44"/>
    <p:sldId id="3754" r:id="rId45"/>
    <p:sldId id="3737" r:id="rId46"/>
    <p:sldId id="3755" r:id="rId47"/>
    <p:sldId id="3738" r:id="rId48"/>
    <p:sldId id="3756" r:id="rId49"/>
    <p:sldId id="3739" r:id="rId50"/>
    <p:sldId id="3740" r:id="rId51"/>
    <p:sldId id="3757" r:id="rId52"/>
    <p:sldId id="3741" r:id="rId53"/>
    <p:sldId id="3722" r:id="rId54"/>
    <p:sldId id="3456" r:id="rId55"/>
    <p:sldId id="3041" r:id="rId56"/>
    <p:sldId id="3726" r:id="rId57"/>
    <p:sldId id="3742" r:id="rId58"/>
    <p:sldId id="3743" r:id="rId59"/>
    <p:sldId id="3758" r:id="rId60"/>
    <p:sldId id="3759" r:id="rId61"/>
    <p:sldId id="3744" r:id="rId62"/>
    <p:sldId id="3760" r:id="rId63"/>
    <p:sldId id="3761" r:id="rId64"/>
    <p:sldId id="3723" r:id="rId65"/>
    <p:sldId id="3746" r:id="rId66"/>
    <p:sldId id="3745" r:id="rId67"/>
    <p:sldId id="3762" r:id="rId68"/>
    <p:sldId id="3763" r:id="rId69"/>
    <p:sldId id="3747" r:id="rId70"/>
    <p:sldId id="3764" r:id="rId71"/>
    <p:sldId id="3765" r:id="rId72"/>
    <p:sldId id="3766" r:id="rId73"/>
    <p:sldId id="3748" r:id="rId74"/>
    <p:sldId id="3767" r:id="rId75"/>
    <p:sldId id="3684" r:id="rId76"/>
    <p:sldId id="3683" r:id="rId77"/>
    <p:sldId id="3727" r:id="rId78"/>
    <p:sldId id="3749" r:id="rId79"/>
    <p:sldId id="3568" r:id="rId80"/>
    <p:sldId id="1843" r:id="rId81"/>
    <p:sldId id="627" r:id="rId8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78" autoAdjust="0"/>
    <p:restoredTop sz="94533" autoAdjust="0"/>
  </p:normalViewPr>
  <p:slideViewPr>
    <p:cSldViewPr>
      <p:cViewPr varScale="1">
        <p:scale>
          <a:sx n="68" d="100"/>
          <a:sy n="68" d="100"/>
        </p:scale>
        <p:origin x="142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3BB57-2EB2-4576-83AF-3CE883E7F04B}" type="doc">
      <dgm:prSet loTypeId="urn:microsoft.com/office/officeart/2005/8/layout/process5" loCatId="process" qsTypeId="urn:microsoft.com/office/officeart/2005/8/quickstyle/3d7" qsCatId="3D" csTypeId="urn:microsoft.com/office/officeart/2005/8/colors/colorful5" csCatId="colorful" phldr="1"/>
      <dgm:spPr/>
    </dgm:pt>
    <dgm:pt modelId="{7C60293A-2509-4800-A26D-D90BE3333CD5}">
      <dgm:prSet phldrT="[Text]" custT="1"/>
      <dgm:spPr/>
      <dgm:t>
        <a:bodyPr/>
        <a:lstStyle/>
        <a:p>
          <a:r>
            <a:rPr lang="es-PR" sz="2400" dirty="0" smtClean="0">
              <a:effectLst/>
            </a:rPr>
            <a:t>Génesis hasta Abraham</a:t>
          </a:r>
          <a:endParaRPr lang="es-PR" sz="2400" dirty="0">
            <a:effectLst/>
          </a:endParaRPr>
        </a:p>
      </dgm:t>
    </dgm:pt>
    <dgm:pt modelId="{A7C92FA7-F85C-46FF-8F43-EA5095D22412}" type="parTrans" cxnId="{41C4A960-7379-467E-9AEF-5ACD6CC30EA6}">
      <dgm:prSet/>
      <dgm:spPr/>
      <dgm:t>
        <a:bodyPr/>
        <a:lstStyle/>
        <a:p>
          <a:endParaRPr lang="es-PR" sz="6000">
            <a:solidFill>
              <a:schemeClr val="tx1"/>
            </a:solidFill>
            <a:effectLst/>
          </a:endParaRPr>
        </a:p>
      </dgm:t>
    </dgm:pt>
    <dgm:pt modelId="{00B0C366-086E-4C1F-94A7-B038D95F4703}" type="sibTrans" cxnId="{41C4A960-7379-467E-9AEF-5ACD6CC30EA6}">
      <dgm:prSet custT="1"/>
      <dgm:spPr/>
      <dgm:t>
        <a:bodyPr/>
        <a:lstStyle/>
        <a:p>
          <a:endParaRPr lang="es-PR" sz="6000">
            <a:solidFill>
              <a:schemeClr val="tx1"/>
            </a:solidFill>
            <a:effectLst/>
          </a:endParaRPr>
        </a:p>
      </dgm:t>
    </dgm:pt>
    <dgm:pt modelId="{A170484F-C7BC-4660-B0E3-A10E0741AE7F}">
      <dgm:prSet phldrT="[Text]" custT="1"/>
      <dgm:spPr/>
      <dgm:t>
        <a:bodyPr/>
        <a:lstStyle/>
        <a:p>
          <a:r>
            <a:rPr lang="es-PR" sz="2400" smtClean="0">
              <a:effectLst/>
            </a:rPr>
            <a:t>Abraham hasta Josué</a:t>
          </a:r>
          <a:endParaRPr lang="es-PR" sz="2400" dirty="0">
            <a:effectLst/>
          </a:endParaRPr>
        </a:p>
      </dgm:t>
    </dgm:pt>
    <dgm:pt modelId="{0735566C-3895-451B-A28D-95C815961361}" type="parTrans" cxnId="{7795E03E-68FC-4171-9781-42DC26F2D424}">
      <dgm:prSet/>
      <dgm:spPr/>
      <dgm:t>
        <a:bodyPr/>
        <a:lstStyle/>
        <a:p>
          <a:endParaRPr lang="es-PR" sz="6000">
            <a:solidFill>
              <a:schemeClr val="tx1"/>
            </a:solidFill>
            <a:effectLst/>
          </a:endParaRPr>
        </a:p>
      </dgm:t>
    </dgm:pt>
    <dgm:pt modelId="{40FA9D52-C1E2-4B73-89CC-34507B65DC23}" type="sibTrans" cxnId="{7795E03E-68FC-4171-9781-42DC26F2D424}">
      <dgm:prSet custT="1"/>
      <dgm:spPr/>
      <dgm:t>
        <a:bodyPr/>
        <a:lstStyle/>
        <a:p>
          <a:endParaRPr lang="es-PR" sz="6000">
            <a:solidFill>
              <a:schemeClr val="tx1"/>
            </a:solidFill>
            <a:effectLst/>
          </a:endParaRPr>
        </a:p>
      </dgm:t>
    </dgm:pt>
    <dgm:pt modelId="{4D174DB5-7A97-4688-8719-F96C5C9EFDFD}">
      <dgm:prSet phldrT="[Text]" custT="1"/>
      <dgm:spPr/>
      <dgm:t>
        <a:bodyPr/>
        <a:lstStyle/>
        <a:p>
          <a:r>
            <a:rPr lang="es-PR" sz="2400" smtClean="0">
              <a:effectLst/>
            </a:rPr>
            <a:t>Los Jueces (hasta Samuel)</a:t>
          </a:r>
          <a:endParaRPr lang="es-PR" sz="2400" dirty="0">
            <a:effectLst/>
          </a:endParaRPr>
        </a:p>
      </dgm:t>
    </dgm:pt>
    <dgm:pt modelId="{70F83F94-71B6-464D-A248-460D213943C3}" type="parTrans" cxnId="{F61A3FFE-7564-4C4B-B9F0-EF9CA7F8BA1A}">
      <dgm:prSet/>
      <dgm:spPr/>
      <dgm:t>
        <a:bodyPr/>
        <a:lstStyle/>
        <a:p>
          <a:endParaRPr lang="es-PR" sz="6000">
            <a:solidFill>
              <a:schemeClr val="tx1"/>
            </a:solidFill>
            <a:effectLst/>
          </a:endParaRPr>
        </a:p>
      </dgm:t>
    </dgm:pt>
    <dgm:pt modelId="{B4371E84-2B63-4521-A191-DDB53376EB58}" type="sibTrans" cxnId="{F61A3FFE-7564-4C4B-B9F0-EF9CA7F8BA1A}">
      <dgm:prSet custT="1"/>
      <dgm:spPr/>
      <dgm:t>
        <a:bodyPr/>
        <a:lstStyle/>
        <a:p>
          <a:endParaRPr lang="es-PR" sz="6000">
            <a:solidFill>
              <a:schemeClr val="tx1"/>
            </a:solidFill>
            <a:effectLst/>
          </a:endParaRPr>
        </a:p>
      </dgm:t>
    </dgm:pt>
    <dgm:pt modelId="{F75D2629-3996-4C78-906A-BA8682C13F10}">
      <dgm:prSet phldrT="[Text]" custT="1"/>
      <dgm:spPr>
        <a:effectLst>
          <a:glow rad="228600">
            <a:schemeClr val="accent6">
              <a:satMod val="175000"/>
              <a:alpha val="40000"/>
            </a:schemeClr>
          </a:glow>
        </a:effectLst>
      </dgm:spPr>
      <dgm:t>
        <a:bodyPr/>
        <a:lstStyle/>
        <a:p>
          <a:r>
            <a:rPr lang="es-PR" sz="2400" smtClean="0">
              <a:effectLst/>
            </a:rPr>
            <a:t>Los Reyes (Saúl hasta Joaquín)</a:t>
          </a:r>
          <a:endParaRPr lang="es-PR" sz="2400" dirty="0">
            <a:effectLst/>
          </a:endParaRPr>
        </a:p>
      </dgm:t>
    </dgm:pt>
    <dgm:pt modelId="{6FCF3E58-382A-488E-9980-CF7E18D8E920}" type="parTrans" cxnId="{85E58216-0D4D-45D4-A123-EFE77ECB3A43}">
      <dgm:prSet/>
      <dgm:spPr/>
      <dgm:t>
        <a:bodyPr/>
        <a:lstStyle/>
        <a:p>
          <a:endParaRPr lang="es-PR" sz="6000">
            <a:solidFill>
              <a:schemeClr val="tx1"/>
            </a:solidFill>
            <a:effectLst/>
          </a:endParaRPr>
        </a:p>
      </dgm:t>
    </dgm:pt>
    <dgm:pt modelId="{523C6A75-35D8-495F-9382-106246BB01A0}" type="sibTrans" cxnId="{85E58216-0D4D-45D4-A123-EFE77ECB3A43}">
      <dgm:prSet custT="1"/>
      <dgm:spPr/>
      <dgm:t>
        <a:bodyPr/>
        <a:lstStyle/>
        <a:p>
          <a:endParaRPr lang="es-PR" sz="6000">
            <a:solidFill>
              <a:schemeClr val="tx1"/>
            </a:solidFill>
            <a:effectLst/>
          </a:endParaRPr>
        </a:p>
      </dgm:t>
    </dgm:pt>
    <dgm:pt modelId="{0FC11C98-D28D-4564-9648-9003232AB363}">
      <dgm:prSet phldrT="[Text]" custT="1"/>
      <dgm:spPr/>
      <dgm:t>
        <a:bodyPr/>
        <a:lstStyle/>
        <a:p>
          <a:r>
            <a:rPr lang="es-PR" sz="2400" smtClean="0">
              <a:effectLst/>
            </a:rPr>
            <a:t>Cautividad en Babilonia</a:t>
          </a:r>
          <a:endParaRPr lang="es-PR" sz="2400" dirty="0">
            <a:effectLst/>
          </a:endParaRPr>
        </a:p>
      </dgm:t>
    </dgm:pt>
    <dgm:pt modelId="{C77BADD6-2957-4ED6-94DA-CDCB67B48C03}" type="parTrans" cxnId="{CA016975-1DBC-4B12-8845-27E198CC0F9F}">
      <dgm:prSet/>
      <dgm:spPr/>
      <dgm:t>
        <a:bodyPr/>
        <a:lstStyle/>
        <a:p>
          <a:endParaRPr lang="es-PR" sz="6000">
            <a:solidFill>
              <a:schemeClr val="tx1"/>
            </a:solidFill>
            <a:effectLst/>
          </a:endParaRPr>
        </a:p>
      </dgm:t>
    </dgm:pt>
    <dgm:pt modelId="{61EB830A-5252-4B7B-9C2C-AB6920E4899E}" type="sibTrans" cxnId="{CA016975-1DBC-4B12-8845-27E198CC0F9F}">
      <dgm:prSet custT="1"/>
      <dgm:spPr/>
      <dgm:t>
        <a:bodyPr/>
        <a:lstStyle/>
        <a:p>
          <a:endParaRPr lang="es-PR" sz="6000">
            <a:solidFill>
              <a:schemeClr val="tx1"/>
            </a:solidFill>
            <a:effectLst/>
          </a:endParaRPr>
        </a:p>
      </dgm:t>
    </dgm:pt>
    <dgm:pt modelId="{487F3966-95FA-47D4-BBF2-7A53A737DFF1}">
      <dgm:prSet phldrT="[Text]" custT="1"/>
      <dgm:spPr/>
      <dgm:t>
        <a:bodyPr/>
        <a:lstStyle/>
        <a:p>
          <a:r>
            <a:rPr lang="es-PR" sz="2400" smtClean="0">
              <a:effectLst/>
            </a:rPr>
            <a:t>Período Post-Exilio</a:t>
          </a:r>
          <a:endParaRPr lang="es-PR" sz="2400" dirty="0">
            <a:effectLst/>
          </a:endParaRPr>
        </a:p>
      </dgm:t>
    </dgm:pt>
    <dgm:pt modelId="{54E82FBD-CD5B-4E93-AE69-1977BB538892}" type="parTrans" cxnId="{0D625782-4694-43A1-92F1-1455C4173824}">
      <dgm:prSet/>
      <dgm:spPr/>
      <dgm:t>
        <a:bodyPr/>
        <a:lstStyle/>
        <a:p>
          <a:endParaRPr lang="es-PR" sz="6000">
            <a:solidFill>
              <a:schemeClr val="tx1"/>
            </a:solidFill>
            <a:effectLst/>
          </a:endParaRPr>
        </a:p>
      </dgm:t>
    </dgm:pt>
    <dgm:pt modelId="{2F796A3A-765F-48B0-94D8-89CC15D640DB}" type="sibTrans" cxnId="{0D625782-4694-43A1-92F1-1455C4173824}">
      <dgm:prSet custT="1"/>
      <dgm:spPr/>
      <dgm:t>
        <a:bodyPr/>
        <a:lstStyle/>
        <a:p>
          <a:endParaRPr lang="es-PR" sz="6000">
            <a:solidFill>
              <a:schemeClr val="tx1"/>
            </a:solidFill>
            <a:effectLst/>
          </a:endParaRPr>
        </a:p>
      </dgm:t>
    </dgm:pt>
    <dgm:pt modelId="{FC9859FD-5D47-4DA3-818B-FB5704A1EC1A}">
      <dgm:prSet phldrT="[Text]" custT="1"/>
      <dgm:spPr/>
      <dgm:t>
        <a:bodyPr/>
        <a:lstStyle/>
        <a:p>
          <a:r>
            <a:rPr lang="es-PR" sz="2200" dirty="0" smtClean="0">
              <a:effectLst/>
            </a:rPr>
            <a:t>Período Inter-testamentario</a:t>
          </a:r>
          <a:endParaRPr lang="es-PR" sz="2200" dirty="0">
            <a:effectLst/>
          </a:endParaRPr>
        </a:p>
      </dgm:t>
    </dgm:pt>
    <dgm:pt modelId="{4748BF13-E478-4A1C-B81B-D886C6A8B612}" type="parTrans" cxnId="{3B852B17-73C9-49BA-AC6B-4A435322083A}">
      <dgm:prSet/>
      <dgm:spPr/>
      <dgm:t>
        <a:bodyPr/>
        <a:lstStyle/>
        <a:p>
          <a:endParaRPr lang="es-PR" sz="6000">
            <a:solidFill>
              <a:schemeClr val="tx1"/>
            </a:solidFill>
            <a:effectLst/>
          </a:endParaRPr>
        </a:p>
      </dgm:t>
    </dgm:pt>
    <dgm:pt modelId="{5F7F100E-C485-4E86-A9B4-3E81A06CDB07}" type="sibTrans" cxnId="{3B852B17-73C9-49BA-AC6B-4A435322083A}">
      <dgm:prSet custT="1"/>
      <dgm:spPr/>
      <dgm:t>
        <a:bodyPr/>
        <a:lstStyle/>
        <a:p>
          <a:endParaRPr lang="es-PR" sz="6000">
            <a:solidFill>
              <a:schemeClr val="tx1"/>
            </a:solidFill>
            <a:effectLst/>
          </a:endParaRPr>
        </a:p>
      </dgm:t>
    </dgm:pt>
    <dgm:pt modelId="{5C4392BD-A177-418A-A367-1D703B26823E}">
      <dgm:prSet phldrT="[Text]" custT="1"/>
      <dgm:spPr/>
      <dgm:t>
        <a:bodyPr/>
        <a:lstStyle/>
        <a:p>
          <a:r>
            <a:rPr lang="es-PR" sz="2400" smtClean="0">
              <a:effectLst/>
            </a:rPr>
            <a:t>Nuevo Testamento</a:t>
          </a:r>
          <a:endParaRPr lang="es-PR" sz="2400" dirty="0">
            <a:effectLst/>
          </a:endParaRPr>
        </a:p>
      </dgm:t>
    </dgm:pt>
    <dgm:pt modelId="{5FE03CFE-48EF-4D6A-A121-9AEF03EB9027}" type="parTrans" cxnId="{3E8141D8-86D7-4ADA-B543-9539C6CA0252}">
      <dgm:prSet/>
      <dgm:spPr/>
      <dgm:t>
        <a:bodyPr/>
        <a:lstStyle/>
        <a:p>
          <a:endParaRPr lang="es-PR" sz="6000">
            <a:solidFill>
              <a:schemeClr val="tx1"/>
            </a:solidFill>
            <a:effectLst/>
          </a:endParaRPr>
        </a:p>
      </dgm:t>
    </dgm:pt>
    <dgm:pt modelId="{6CF97263-8FD2-45E0-81C3-5EEB6F9B58AE}" type="sibTrans" cxnId="{3E8141D8-86D7-4ADA-B543-9539C6CA0252}">
      <dgm:prSet/>
      <dgm:spPr/>
      <dgm:t>
        <a:bodyPr/>
        <a:lstStyle/>
        <a:p>
          <a:endParaRPr lang="es-PR" sz="6000">
            <a:solidFill>
              <a:schemeClr val="tx1"/>
            </a:solidFill>
            <a:effectLst/>
          </a:endParaRPr>
        </a:p>
      </dgm:t>
    </dgm:pt>
    <dgm:pt modelId="{C66E1293-F1F8-446C-9C4C-95630F3A2310}" type="pres">
      <dgm:prSet presAssocID="{C053BB57-2EB2-4576-83AF-3CE883E7F04B}" presName="diagram" presStyleCnt="0">
        <dgm:presLayoutVars>
          <dgm:dir/>
          <dgm:resizeHandles val="exact"/>
        </dgm:presLayoutVars>
      </dgm:prSet>
      <dgm:spPr/>
    </dgm:pt>
    <dgm:pt modelId="{B63D6AEB-7D2B-4D60-917D-76DBEF7A865B}" type="pres">
      <dgm:prSet presAssocID="{7C60293A-2509-4800-A26D-D90BE3333CD5}" presName="node" presStyleLbl="node1" presStyleIdx="0" presStyleCnt="8">
        <dgm:presLayoutVars>
          <dgm:bulletEnabled val="1"/>
        </dgm:presLayoutVars>
      </dgm:prSet>
      <dgm:spPr/>
      <dgm:t>
        <a:bodyPr/>
        <a:lstStyle/>
        <a:p>
          <a:endParaRPr lang="en-US"/>
        </a:p>
      </dgm:t>
    </dgm:pt>
    <dgm:pt modelId="{2B765863-DCB3-408C-BE43-6E00FDB847BD}" type="pres">
      <dgm:prSet presAssocID="{00B0C366-086E-4C1F-94A7-B038D95F4703}" presName="sibTrans" presStyleLbl="sibTrans2D1" presStyleIdx="0" presStyleCnt="7"/>
      <dgm:spPr/>
      <dgm:t>
        <a:bodyPr/>
        <a:lstStyle/>
        <a:p>
          <a:endParaRPr lang="en-US"/>
        </a:p>
      </dgm:t>
    </dgm:pt>
    <dgm:pt modelId="{F4614993-081B-495B-8260-A95C8E130D03}" type="pres">
      <dgm:prSet presAssocID="{00B0C366-086E-4C1F-94A7-B038D95F4703}" presName="connectorText" presStyleLbl="sibTrans2D1" presStyleIdx="0" presStyleCnt="7"/>
      <dgm:spPr/>
      <dgm:t>
        <a:bodyPr/>
        <a:lstStyle/>
        <a:p>
          <a:endParaRPr lang="en-US"/>
        </a:p>
      </dgm:t>
    </dgm:pt>
    <dgm:pt modelId="{F9D63F4A-E328-4748-97BF-96C5EFD967B3}" type="pres">
      <dgm:prSet presAssocID="{A170484F-C7BC-4660-B0E3-A10E0741AE7F}" presName="node" presStyleLbl="node1" presStyleIdx="1" presStyleCnt="8">
        <dgm:presLayoutVars>
          <dgm:bulletEnabled val="1"/>
        </dgm:presLayoutVars>
      </dgm:prSet>
      <dgm:spPr/>
      <dgm:t>
        <a:bodyPr/>
        <a:lstStyle/>
        <a:p>
          <a:endParaRPr lang="en-US"/>
        </a:p>
      </dgm:t>
    </dgm:pt>
    <dgm:pt modelId="{44B7060C-8F71-4FCD-86A5-F6DF612E5028}" type="pres">
      <dgm:prSet presAssocID="{40FA9D52-C1E2-4B73-89CC-34507B65DC23}" presName="sibTrans" presStyleLbl="sibTrans2D1" presStyleIdx="1" presStyleCnt="7"/>
      <dgm:spPr/>
      <dgm:t>
        <a:bodyPr/>
        <a:lstStyle/>
        <a:p>
          <a:endParaRPr lang="en-US"/>
        </a:p>
      </dgm:t>
    </dgm:pt>
    <dgm:pt modelId="{A243CC6F-9945-4C07-A749-03F10B5F17C9}" type="pres">
      <dgm:prSet presAssocID="{40FA9D52-C1E2-4B73-89CC-34507B65DC23}" presName="connectorText" presStyleLbl="sibTrans2D1" presStyleIdx="1" presStyleCnt="7"/>
      <dgm:spPr/>
      <dgm:t>
        <a:bodyPr/>
        <a:lstStyle/>
        <a:p>
          <a:endParaRPr lang="en-US"/>
        </a:p>
      </dgm:t>
    </dgm:pt>
    <dgm:pt modelId="{C718B91A-3AAF-4C88-9F92-76A8CE367879}" type="pres">
      <dgm:prSet presAssocID="{4D174DB5-7A97-4688-8719-F96C5C9EFDFD}" presName="node" presStyleLbl="node1" presStyleIdx="2" presStyleCnt="8">
        <dgm:presLayoutVars>
          <dgm:bulletEnabled val="1"/>
        </dgm:presLayoutVars>
      </dgm:prSet>
      <dgm:spPr/>
      <dgm:t>
        <a:bodyPr/>
        <a:lstStyle/>
        <a:p>
          <a:endParaRPr lang="en-US"/>
        </a:p>
      </dgm:t>
    </dgm:pt>
    <dgm:pt modelId="{736EDDDB-DFF5-4C10-9252-7FBB5AA2CBF3}" type="pres">
      <dgm:prSet presAssocID="{B4371E84-2B63-4521-A191-DDB53376EB58}" presName="sibTrans" presStyleLbl="sibTrans2D1" presStyleIdx="2" presStyleCnt="7"/>
      <dgm:spPr/>
      <dgm:t>
        <a:bodyPr/>
        <a:lstStyle/>
        <a:p>
          <a:endParaRPr lang="en-US"/>
        </a:p>
      </dgm:t>
    </dgm:pt>
    <dgm:pt modelId="{680AEC16-8CCC-4FCD-B556-465A4CFAC6B6}" type="pres">
      <dgm:prSet presAssocID="{B4371E84-2B63-4521-A191-DDB53376EB58}" presName="connectorText" presStyleLbl="sibTrans2D1" presStyleIdx="2" presStyleCnt="7"/>
      <dgm:spPr/>
      <dgm:t>
        <a:bodyPr/>
        <a:lstStyle/>
        <a:p>
          <a:endParaRPr lang="en-US"/>
        </a:p>
      </dgm:t>
    </dgm:pt>
    <dgm:pt modelId="{FA000966-CFD9-4A71-AFAE-27C0CBFA3852}" type="pres">
      <dgm:prSet presAssocID="{F75D2629-3996-4C78-906A-BA8682C13F10}" presName="node" presStyleLbl="node1" presStyleIdx="3" presStyleCnt="8" custLinFactNeighborX="100" custLinFactNeighborY="2233">
        <dgm:presLayoutVars>
          <dgm:bulletEnabled val="1"/>
        </dgm:presLayoutVars>
      </dgm:prSet>
      <dgm:spPr/>
      <dgm:t>
        <a:bodyPr/>
        <a:lstStyle/>
        <a:p>
          <a:endParaRPr lang="en-US"/>
        </a:p>
      </dgm:t>
    </dgm:pt>
    <dgm:pt modelId="{47604774-1A63-468B-B79A-7AA6BB9FCC1E}" type="pres">
      <dgm:prSet presAssocID="{523C6A75-35D8-495F-9382-106246BB01A0}" presName="sibTrans" presStyleLbl="sibTrans2D1" presStyleIdx="3" presStyleCnt="7"/>
      <dgm:spPr/>
      <dgm:t>
        <a:bodyPr/>
        <a:lstStyle/>
        <a:p>
          <a:endParaRPr lang="en-US"/>
        </a:p>
      </dgm:t>
    </dgm:pt>
    <dgm:pt modelId="{7646891A-7D5E-4DC2-8A6B-9E7D025C5B5A}" type="pres">
      <dgm:prSet presAssocID="{523C6A75-35D8-495F-9382-106246BB01A0}" presName="connectorText" presStyleLbl="sibTrans2D1" presStyleIdx="3" presStyleCnt="7"/>
      <dgm:spPr/>
      <dgm:t>
        <a:bodyPr/>
        <a:lstStyle/>
        <a:p>
          <a:endParaRPr lang="en-US"/>
        </a:p>
      </dgm:t>
    </dgm:pt>
    <dgm:pt modelId="{E5CDDACF-1181-47CA-BDC4-E9F0E887F4C6}" type="pres">
      <dgm:prSet presAssocID="{0FC11C98-D28D-4564-9648-9003232AB363}" presName="node" presStyleLbl="node1" presStyleIdx="4" presStyleCnt="8">
        <dgm:presLayoutVars>
          <dgm:bulletEnabled val="1"/>
        </dgm:presLayoutVars>
      </dgm:prSet>
      <dgm:spPr/>
      <dgm:t>
        <a:bodyPr/>
        <a:lstStyle/>
        <a:p>
          <a:endParaRPr lang="en-US"/>
        </a:p>
      </dgm:t>
    </dgm:pt>
    <dgm:pt modelId="{5260F6C0-F2BB-4E92-977C-F71790CAACFA}" type="pres">
      <dgm:prSet presAssocID="{61EB830A-5252-4B7B-9C2C-AB6920E4899E}" presName="sibTrans" presStyleLbl="sibTrans2D1" presStyleIdx="4" presStyleCnt="7"/>
      <dgm:spPr/>
      <dgm:t>
        <a:bodyPr/>
        <a:lstStyle/>
        <a:p>
          <a:endParaRPr lang="en-US"/>
        </a:p>
      </dgm:t>
    </dgm:pt>
    <dgm:pt modelId="{D958D1FB-FA98-4D89-B025-8A26999634F6}" type="pres">
      <dgm:prSet presAssocID="{61EB830A-5252-4B7B-9C2C-AB6920E4899E}" presName="connectorText" presStyleLbl="sibTrans2D1" presStyleIdx="4" presStyleCnt="7"/>
      <dgm:spPr/>
      <dgm:t>
        <a:bodyPr/>
        <a:lstStyle/>
        <a:p>
          <a:endParaRPr lang="en-US"/>
        </a:p>
      </dgm:t>
    </dgm:pt>
    <dgm:pt modelId="{9D7DFCCA-EB35-434D-B030-FD0F6C8CA5AE}" type="pres">
      <dgm:prSet presAssocID="{487F3966-95FA-47D4-BBF2-7A53A737DFF1}" presName="node" presStyleLbl="node1" presStyleIdx="5" presStyleCnt="8">
        <dgm:presLayoutVars>
          <dgm:bulletEnabled val="1"/>
        </dgm:presLayoutVars>
      </dgm:prSet>
      <dgm:spPr/>
      <dgm:t>
        <a:bodyPr/>
        <a:lstStyle/>
        <a:p>
          <a:endParaRPr lang="en-US"/>
        </a:p>
      </dgm:t>
    </dgm:pt>
    <dgm:pt modelId="{51F54DD1-0160-4760-845C-A8FD3B9DDA27}" type="pres">
      <dgm:prSet presAssocID="{2F796A3A-765F-48B0-94D8-89CC15D640DB}" presName="sibTrans" presStyleLbl="sibTrans2D1" presStyleIdx="5" presStyleCnt="7"/>
      <dgm:spPr/>
      <dgm:t>
        <a:bodyPr/>
        <a:lstStyle/>
        <a:p>
          <a:endParaRPr lang="en-US"/>
        </a:p>
      </dgm:t>
    </dgm:pt>
    <dgm:pt modelId="{6AB4F294-3E09-4F04-A1AB-E17D1A0B0033}" type="pres">
      <dgm:prSet presAssocID="{2F796A3A-765F-48B0-94D8-89CC15D640DB}" presName="connectorText" presStyleLbl="sibTrans2D1" presStyleIdx="5" presStyleCnt="7"/>
      <dgm:spPr/>
      <dgm:t>
        <a:bodyPr/>
        <a:lstStyle/>
        <a:p>
          <a:endParaRPr lang="en-US"/>
        </a:p>
      </dgm:t>
    </dgm:pt>
    <dgm:pt modelId="{A64EFB3D-286D-44E0-8C17-02FD1C5B056B}" type="pres">
      <dgm:prSet presAssocID="{FC9859FD-5D47-4DA3-818B-FB5704A1EC1A}" presName="node" presStyleLbl="node1" presStyleIdx="6" presStyleCnt="8">
        <dgm:presLayoutVars>
          <dgm:bulletEnabled val="1"/>
        </dgm:presLayoutVars>
      </dgm:prSet>
      <dgm:spPr/>
      <dgm:t>
        <a:bodyPr/>
        <a:lstStyle/>
        <a:p>
          <a:endParaRPr lang="en-US"/>
        </a:p>
      </dgm:t>
    </dgm:pt>
    <dgm:pt modelId="{A624F9E1-0A12-4DCF-B955-B742C295EB77}" type="pres">
      <dgm:prSet presAssocID="{5F7F100E-C485-4E86-A9B4-3E81A06CDB07}" presName="sibTrans" presStyleLbl="sibTrans2D1" presStyleIdx="6" presStyleCnt="7"/>
      <dgm:spPr/>
      <dgm:t>
        <a:bodyPr/>
        <a:lstStyle/>
        <a:p>
          <a:endParaRPr lang="en-US"/>
        </a:p>
      </dgm:t>
    </dgm:pt>
    <dgm:pt modelId="{8CDA0520-8D86-4A62-8D95-173ED5383CAE}" type="pres">
      <dgm:prSet presAssocID="{5F7F100E-C485-4E86-A9B4-3E81A06CDB07}" presName="connectorText" presStyleLbl="sibTrans2D1" presStyleIdx="6" presStyleCnt="7"/>
      <dgm:spPr/>
      <dgm:t>
        <a:bodyPr/>
        <a:lstStyle/>
        <a:p>
          <a:endParaRPr lang="en-US"/>
        </a:p>
      </dgm:t>
    </dgm:pt>
    <dgm:pt modelId="{7FB84138-9A99-4973-9021-CD2753D2BD7F}" type="pres">
      <dgm:prSet presAssocID="{5C4392BD-A177-418A-A367-1D703B26823E}" presName="node" presStyleLbl="node1" presStyleIdx="7" presStyleCnt="8">
        <dgm:presLayoutVars>
          <dgm:bulletEnabled val="1"/>
        </dgm:presLayoutVars>
      </dgm:prSet>
      <dgm:spPr/>
      <dgm:t>
        <a:bodyPr/>
        <a:lstStyle/>
        <a:p>
          <a:endParaRPr lang="en-US"/>
        </a:p>
      </dgm:t>
    </dgm:pt>
  </dgm:ptLst>
  <dgm:cxnLst>
    <dgm:cxn modelId="{7795E03E-68FC-4171-9781-42DC26F2D424}" srcId="{C053BB57-2EB2-4576-83AF-3CE883E7F04B}" destId="{A170484F-C7BC-4660-B0E3-A10E0741AE7F}" srcOrd="1" destOrd="0" parTransId="{0735566C-3895-451B-A28D-95C815961361}" sibTransId="{40FA9D52-C1E2-4B73-89CC-34507B65DC23}"/>
    <dgm:cxn modelId="{4C3D4F28-F86D-4185-9805-11171473FC6C}" type="presOf" srcId="{4D174DB5-7A97-4688-8719-F96C5C9EFDFD}" destId="{C718B91A-3AAF-4C88-9F92-76A8CE367879}" srcOrd="0" destOrd="0" presId="urn:microsoft.com/office/officeart/2005/8/layout/process5"/>
    <dgm:cxn modelId="{41C4A960-7379-467E-9AEF-5ACD6CC30EA6}" srcId="{C053BB57-2EB2-4576-83AF-3CE883E7F04B}" destId="{7C60293A-2509-4800-A26D-D90BE3333CD5}" srcOrd="0" destOrd="0" parTransId="{A7C92FA7-F85C-46FF-8F43-EA5095D22412}" sibTransId="{00B0C366-086E-4C1F-94A7-B038D95F4703}"/>
    <dgm:cxn modelId="{445E45C6-FA88-4A93-8A81-5EBC58ACCE8A}" type="presOf" srcId="{523C6A75-35D8-495F-9382-106246BB01A0}" destId="{7646891A-7D5E-4DC2-8A6B-9E7D025C5B5A}" srcOrd="1" destOrd="0" presId="urn:microsoft.com/office/officeart/2005/8/layout/process5"/>
    <dgm:cxn modelId="{9ECA92DD-465C-4130-B748-2BF5173FBFE0}" type="presOf" srcId="{61EB830A-5252-4B7B-9C2C-AB6920E4899E}" destId="{5260F6C0-F2BB-4E92-977C-F71790CAACFA}" srcOrd="0" destOrd="0" presId="urn:microsoft.com/office/officeart/2005/8/layout/process5"/>
    <dgm:cxn modelId="{0BB3A4A4-FB36-42A2-A200-E9B03FC79B55}" type="presOf" srcId="{5F7F100E-C485-4E86-A9B4-3E81A06CDB07}" destId="{A624F9E1-0A12-4DCF-B955-B742C295EB77}" srcOrd="0" destOrd="0" presId="urn:microsoft.com/office/officeart/2005/8/layout/process5"/>
    <dgm:cxn modelId="{3B852B17-73C9-49BA-AC6B-4A435322083A}" srcId="{C053BB57-2EB2-4576-83AF-3CE883E7F04B}" destId="{FC9859FD-5D47-4DA3-818B-FB5704A1EC1A}" srcOrd="6" destOrd="0" parTransId="{4748BF13-E478-4A1C-B81B-D886C6A8B612}" sibTransId="{5F7F100E-C485-4E86-A9B4-3E81A06CDB07}"/>
    <dgm:cxn modelId="{5EFEE239-217A-47A2-B3BE-C0BD8B07E06F}" type="presOf" srcId="{487F3966-95FA-47D4-BBF2-7A53A737DFF1}" destId="{9D7DFCCA-EB35-434D-B030-FD0F6C8CA5AE}" srcOrd="0" destOrd="0" presId="urn:microsoft.com/office/officeart/2005/8/layout/process5"/>
    <dgm:cxn modelId="{0D625782-4694-43A1-92F1-1455C4173824}" srcId="{C053BB57-2EB2-4576-83AF-3CE883E7F04B}" destId="{487F3966-95FA-47D4-BBF2-7A53A737DFF1}" srcOrd="5" destOrd="0" parTransId="{54E82FBD-CD5B-4E93-AE69-1977BB538892}" sibTransId="{2F796A3A-765F-48B0-94D8-89CC15D640DB}"/>
    <dgm:cxn modelId="{CA016975-1DBC-4B12-8845-27E198CC0F9F}" srcId="{C053BB57-2EB2-4576-83AF-3CE883E7F04B}" destId="{0FC11C98-D28D-4564-9648-9003232AB363}" srcOrd="4" destOrd="0" parTransId="{C77BADD6-2957-4ED6-94DA-CDCB67B48C03}" sibTransId="{61EB830A-5252-4B7B-9C2C-AB6920E4899E}"/>
    <dgm:cxn modelId="{847F0E2E-86D5-45C0-B697-3E9AA6761BA4}" type="presOf" srcId="{40FA9D52-C1E2-4B73-89CC-34507B65DC23}" destId="{44B7060C-8F71-4FCD-86A5-F6DF612E5028}" srcOrd="0" destOrd="0" presId="urn:microsoft.com/office/officeart/2005/8/layout/process5"/>
    <dgm:cxn modelId="{7ED1C5E8-6BC7-4704-ADC7-0D804CD0003B}" type="presOf" srcId="{0FC11C98-D28D-4564-9648-9003232AB363}" destId="{E5CDDACF-1181-47CA-BDC4-E9F0E887F4C6}" srcOrd="0" destOrd="0" presId="urn:microsoft.com/office/officeart/2005/8/layout/process5"/>
    <dgm:cxn modelId="{51F61AD7-F69B-4455-8E0E-C65F850DAECF}" type="presOf" srcId="{61EB830A-5252-4B7B-9C2C-AB6920E4899E}" destId="{D958D1FB-FA98-4D89-B025-8A26999634F6}" srcOrd="1" destOrd="0" presId="urn:microsoft.com/office/officeart/2005/8/layout/process5"/>
    <dgm:cxn modelId="{12FECB8C-49C5-4881-9397-754E33A1A0CB}" type="presOf" srcId="{5C4392BD-A177-418A-A367-1D703B26823E}" destId="{7FB84138-9A99-4973-9021-CD2753D2BD7F}" srcOrd="0" destOrd="0" presId="urn:microsoft.com/office/officeart/2005/8/layout/process5"/>
    <dgm:cxn modelId="{9FAB8C20-BBC1-40CA-A450-8B73E25C874B}" type="presOf" srcId="{7C60293A-2509-4800-A26D-D90BE3333CD5}" destId="{B63D6AEB-7D2B-4D60-917D-76DBEF7A865B}" srcOrd="0" destOrd="0" presId="urn:microsoft.com/office/officeart/2005/8/layout/process5"/>
    <dgm:cxn modelId="{85E58216-0D4D-45D4-A123-EFE77ECB3A43}" srcId="{C053BB57-2EB2-4576-83AF-3CE883E7F04B}" destId="{F75D2629-3996-4C78-906A-BA8682C13F10}" srcOrd="3" destOrd="0" parTransId="{6FCF3E58-382A-488E-9980-CF7E18D8E920}" sibTransId="{523C6A75-35D8-495F-9382-106246BB01A0}"/>
    <dgm:cxn modelId="{2FAEAEE6-2E0C-4539-B0E8-3328A1555AAD}" type="presOf" srcId="{FC9859FD-5D47-4DA3-818B-FB5704A1EC1A}" destId="{A64EFB3D-286D-44E0-8C17-02FD1C5B056B}" srcOrd="0" destOrd="0" presId="urn:microsoft.com/office/officeart/2005/8/layout/process5"/>
    <dgm:cxn modelId="{E9410B75-AA4D-40F3-A053-29907A5A8C4F}" type="presOf" srcId="{5F7F100E-C485-4E86-A9B4-3E81A06CDB07}" destId="{8CDA0520-8D86-4A62-8D95-173ED5383CAE}" srcOrd="1" destOrd="0" presId="urn:microsoft.com/office/officeart/2005/8/layout/process5"/>
    <dgm:cxn modelId="{2ACFCCC8-042E-4CFB-866A-D164CCDFD47B}" type="presOf" srcId="{A170484F-C7BC-4660-B0E3-A10E0741AE7F}" destId="{F9D63F4A-E328-4748-97BF-96C5EFD967B3}" srcOrd="0" destOrd="0" presId="urn:microsoft.com/office/officeart/2005/8/layout/process5"/>
    <dgm:cxn modelId="{3E8141D8-86D7-4ADA-B543-9539C6CA0252}" srcId="{C053BB57-2EB2-4576-83AF-3CE883E7F04B}" destId="{5C4392BD-A177-418A-A367-1D703B26823E}" srcOrd="7" destOrd="0" parTransId="{5FE03CFE-48EF-4D6A-A121-9AEF03EB9027}" sibTransId="{6CF97263-8FD2-45E0-81C3-5EEB6F9B58AE}"/>
    <dgm:cxn modelId="{9AB61023-495F-47DF-B041-E35BBF736128}" type="presOf" srcId="{2F796A3A-765F-48B0-94D8-89CC15D640DB}" destId="{6AB4F294-3E09-4F04-A1AB-E17D1A0B0033}" srcOrd="1" destOrd="0" presId="urn:microsoft.com/office/officeart/2005/8/layout/process5"/>
    <dgm:cxn modelId="{156962C2-15CF-48B9-B5A3-058CB6DC1041}" type="presOf" srcId="{00B0C366-086E-4C1F-94A7-B038D95F4703}" destId="{2B765863-DCB3-408C-BE43-6E00FDB847BD}" srcOrd="0" destOrd="0" presId="urn:microsoft.com/office/officeart/2005/8/layout/process5"/>
    <dgm:cxn modelId="{A45E3D38-3756-40E2-8A56-9B671A933893}" type="presOf" srcId="{2F796A3A-765F-48B0-94D8-89CC15D640DB}" destId="{51F54DD1-0160-4760-845C-A8FD3B9DDA27}" srcOrd="0" destOrd="0" presId="urn:microsoft.com/office/officeart/2005/8/layout/process5"/>
    <dgm:cxn modelId="{DC404D78-BC96-4C60-A538-05906100935D}" type="presOf" srcId="{B4371E84-2B63-4521-A191-DDB53376EB58}" destId="{680AEC16-8CCC-4FCD-B556-465A4CFAC6B6}" srcOrd="1" destOrd="0" presId="urn:microsoft.com/office/officeart/2005/8/layout/process5"/>
    <dgm:cxn modelId="{86C4B8B6-C07E-415D-8BD5-8CBC61057135}" type="presOf" srcId="{523C6A75-35D8-495F-9382-106246BB01A0}" destId="{47604774-1A63-468B-B79A-7AA6BB9FCC1E}" srcOrd="0" destOrd="0" presId="urn:microsoft.com/office/officeart/2005/8/layout/process5"/>
    <dgm:cxn modelId="{F61A3FFE-7564-4C4B-B9F0-EF9CA7F8BA1A}" srcId="{C053BB57-2EB2-4576-83AF-3CE883E7F04B}" destId="{4D174DB5-7A97-4688-8719-F96C5C9EFDFD}" srcOrd="2" destOrd="0" parTransId="{70F83F94-71B6-464D-A248-460D213943C3}" sibTransId="{B4371E84-2B63-4521-A191-DDB53376EB58}"/>
    <dgm:cxn modelId="{70BE2EF5-F68F-42C9-A9C6-6711E7BEBF0E}" type="presOf" srcId="{C053BB57-2EB2-4576-83AF-3CE883E7F04B}" destId="{C66E1293-F1F8-446C-9C4C-95630F3A2310}" srcOrd="0" destOrd="0" presId="urn:microsoft.com/office/officeart/2005/8/layout/process5"/>
    <dgm:cxn modelId="{A88A3FBA-C536-464B-B0D7-8B05CF94C2B4}" type="presOf" srcId="{F75D2629-3996-4C78-906A-BA8682C13F10}" destId="{FA000966-CFD9-4A71-AFAE-27C0CBFA3852}" srcOrd="0" destOrd="0" presId="urn:microsoft.com/office/officeart/2005/8/layout/process5"/>
    <dgm:cxn modelId="{5D87B338-B65A-40AE-A53D-34DAE1871886}" type="presOf" srcId="{B4371E84-2B63-4521-A191-DDB53376EB58}" destId="{736EDDDB-DFF5-4C10-9252-7FBB5AA2CBF3}" srcOrd="0" destOrd="0" presId="urn:microsoft.com/office/officeart/2005/8/layout/process5"/>
    <dgm:cxn modelId="{5655ED6F-B18A-4821-9460-BBEC73596EE6}" type="presOf" srcId="{00B0C366-086E-4C1F-94A7-B038D95F4703}" destId="{F4614993-081B-495B-8260-A95C8E130D03}" srcOrd="1" destOrd="0" presId="urn:microsoft.com/office/officeart/2005/8/layout/process5"/>
    <dgm:cxn modelId="{A3C2A8CD-5757-4DAD-8903-E39B29387A50}" type="presOf" srcId="{40FA9D52-C1E2-4B73-89CC-34507B65DC23}" destId="{A243CC6F-9945-4C07-A749-03F10B5F17C9}" srcOrd="1" destOrd="0" presId="urn:microsoft.com/office/officeart/2005/8/layout/process5"/>
    <dgm:cxn modelId="{41964CCA-2C41-4C1F-BFA3-7A9B224798A8}" type="presParOf" srcId="{C66E1293-F1F8-446C-9C4C-95630F3A2310}" destId="{B63D6AEB-7D2B-4D60-917D-76DBEF7A865B}" srcOrd="0" destOrd="0" presId="urn:microsoft.com/office/officeart/2005/8/layout/process5"/>
    <dgm:cxn modelId="{F4894C3D-519C-4168-BAF7-256954B7F05C}" type="presParOf" srcId="{C66E1293-F1F8-446C-9C4C-95630F3A2310}" destId="{2B765863-DCB3-408C-BE43-6E00FDB847BD}" srcOrd="1" destOrd="0" presId="urn:microsoft.com/office/officeart/2005/8/layout/process5"/>
    <dgm:cxn modelId="{E618FD9B-5817-4109-8A20-4CA3A999851B}" type="presParOf" srcId="{2B765863-DCB3-408C-BE43-6E00FDB847BD}" destId="{F4614993-081B-495B-8260-A95C8E130D03}" srcOrd="0" destOrd="0" presId="urn:microsoft.com/office/officeart/2005/8/layout/process5"/>
    <dgm:cxn modelId="{ACC1468A-377C-4866-8F2F-AAC7D3F296FD}" type="presParOf" srcId="{C66E1293-F1F8-446C-9C4C-95630F3A2310}" destId="{F9D63F4A-E328-4748-97BF-96C5EFD967B3}" srcOrd="2" destOrd="0" presId="urn:microsoft.com/office/officeart/2005/8/layout/process5"/>
    <dgm:cxn modelId="{63AED2BF-3F05-4A54-B7F5-6079260545FE}" type="presParOf" srcId="{C66E1293-F1F8-446C-9C4C-95630F3A2310}" destId="{44B7060C-8F71-4FCD-86A5-F6DF612E5028}" srcOrd="3" destOrd="0" presId="urn:microsoft.com/office/officeart/2005/8/layout/process5"/>
    <dgm:cxn modelId="{2CD138C0-F6C8-48CF-A385-48C5715CED6F}" type="presParOf" srcId="{44B7060C-8F71-4FCD-86A5-F6DF612E5028}" destId="{A243CC6F-9945-4C07-A749-03F10B5F17C9}" srcOrd="0" destOrd="0" presId="urn:microsoft.com/office/officeart/2005/8/layout/process5"/>
    <dgm:cxn modelId="{248E0A9E-1151-488F-BE4E-E0F046EE2294}" type="presParOf" srcId="{C66E1293-F1F8-446C-9C4C-95630F3A2310}" destId="{C718B91A-3AAF-4C88-9F92-76A8CE367879}" srcOrd="4" destOrd="0" presId="urn:microsoft.com/office/officeart/2005/8/layout/process5"/>
    <dgm:cxn modelId="{FBE44B7E-2054-4ABF-B5DB-187BD5C9C784}" type="presParOf" srcId="{C66E1293-F1F8-446C-9C4C-95630F3A2310}" destId="{736EDDDB-DFF5-4C10-9252-7FBB5AA2CBF3}" srcOrd="5" destOrd="0" presId="urn:microsoft.com/office/officeart/2005/8/layout/process5"/>
    <dgm:cxn modelId="{128E8337-91DA-4D03-9478-2B6B808C37B2}" type="presParOf" srcId="{736EDDDB-DFF5-4C10-9252-7FBB5AA2CBF3}" destId="{680AEC16-8CCC-4FCD-B556-465A4CFAC6B6}" srcOrd="0" destOrd="0" presId="urn:microsoft.com/office/officeart/2005/8/layout/process5"/>
    <dgm:cxn modelId="{A62E38A7-0818-4558-B455-5EAC0F40A1A9}" type="presParOf" srcId="{C66E1293-F1F8-446C-9C4C-95630F3A2310}" destId="{FA000966-CFD9-4A71-AFAE-27C0CBFA3852}" srcOrd="6" destOrd="0" presId="urn:microsoft.com/office/officeart/2005/8/layout/process5"/>
    <dgm:cxn modelId="{8DAD06A9-0742-4271-9F0F-15E50AA8E628}" type="presParOf" srcId="{C66E1293-F1F8-446C-9C4C-95630F3A2310}" destId="{47604774-1A63-468B-B79A-7AA6BB9FCC1E}" srcOrd="7" destOrd="0" presId="urn:microsoft.com/office/officeart/2005/8/layout/process5"/>
    <dgm:cxn modelId="{07BD8EEA-BF02-480E-8ADC-93E53B281BED}" type="presParOf" srcId="{47604774-1A63-468B-B79A-7AA6BB9FCC1E}" destId="{7646891A-7D5E-4DC2-8A6B-9E7D025C5B5A}" srcOrd="0" destOrd="0" presId="urn:microsoft.com/office/officeart/2005/8/layout/process5"/>
    <dgm:cxn modelId="{21F722DB-DE2C-434F-A92B-9195D50E78F6}" type="presParOf" srcId="{C66E1293-F1F8-446C-9C4C-95630F3A2310}" destId="{E5CDDACF-1181-47CA-BDC4-E9F0E887F4C6}" srcOrd="8" destOrd="0" presId="urn:microsoft.com/office/officeart/2005/8/layout/process5"/>
    <dgm:cxn modelId="{49AEEA9D-1634-4F99-98B8-BDA037B3F993}" type="presParOf" srcId="{C66E1293-F1F8-446C-9C4C-95630F3A2310}" destId="{5260F6C0-F2BB-4E92-977C-F71790CAACFA}" srcOrd="9" destOrd="0" presId="urn:microsoft.com/office/officeart/2005/8/layout/process5"/>
    <dgm:cxn modelId="{3E172105-EC8C-459C-8259-AB43E66A920D}" type="presParOf" srcId="{5260F6C0-F2BB-4E92-977C-F71790CAACFA}" destId="{D958D1FB-FA98-4D89-B025-8A26999634F6}" srcOrd="0" destOrd="0" presId="urn:microsoft.com/office/officeart/2005/8/layout/process5"/>
    <dgm:cxn modelId="{43FA00FD-B1C0-4EE7-A868-934718181198}" type="presParOf" srcId="{C66E1293-F1F8-446C-9C4C-95630F3A2310}" destId="{9D7DFCCA-EB35-434D-B030-FD0F6C8CA5AE}" srcOrd="10" destOrd="0" presId="urn:microsoft.com/office/officeart/2005/8/layout/process5"/>
    <dgm:cxn modelId="{7F276191-FA9F-459D-8E95-02695BFAE08E}" type="presParOf" srcId="{C66E1293-F1F8-446C-9C4C-95630F3A2310}" destId="{51F54DD1-0160-4760-845C-A8FD3B9DDA27}" srcOrd="11" destOrd="0" presId="urn:microsoft.com/office/officeart/2005/8/layout/process5"/>
    <dgm:cxn modelId="{65EF6014-90D2-4EE6-980B-A66D29C6EDC1}" type="presParOf" srcId="{51F54DD1-0160-4760-845C-A8FD3B9DDA27}" destId="{6AB4F294-3E09-4F04-A1AB-E17D1A0B0033}" srcOrd="0" destOrd="0" presId="urn:microsoft.com/office/officeart/2005/8/layout/process5"/>
    <dgm:cxn modelId="{FB073314-3238-441F-AACA-A856E655DC21}" type="presParOf" srcId="{C66E1293-F1F8-446C-9C4C-95630F3A2310}" destId="{A64EFB3D-286D-44E0-8C17-02FD1C5B056B}" srcOrd="12" destOrd="0" presId="urn:microsoft.com/office/officeart/2005/8/layout/process5"/>
    <dgm:cxn modelId="{9CD33E45-0B79-4247-A55C-DDAA9324B7E1}" type="presParOf" srcId="{C66E1293-F1F8-446C-9C4C-95630F3A2310}" destId="{A624F9E1-0A12-4DCF-B955-B742C295EB77}" srcOrd="13" destOrd="0" presId="urn:microsoft.com/office/officeart/2005/8/layout/process5"/>
    <dgm:cxn modelId="{947FF46F-871F-40CA-91A6-E3AF027BF4CE}" type="presParOf" srcId="{A624F9E1-0A12-4DCF-B955-B742C295EB77}" destId="{8CDA0520-8D86-4A62-8D95-173ED5383CAE}" srcOrd="0" destOrd="0" presId="urn:microsoft.com/office/officeart/2005/8/layout/process5"/>
    <dgm:cxn modelId="{3077F6B8-2C32-43B3-B393-DDFF912F7A9F}" type="presParOf" srcId="{C66E1293-F1F8-446C-9C4C-95630F3A2310}" destId="{7FB84138-9A99-4973-9021-CD2753D2BD7F}" srcOrd="14" destOrd="0" presId="urn:microsoft.com/office/officeart/2005/8/layout/process5"/>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11/20/2013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326204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80893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11227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765760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711453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74283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03649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241261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7904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505786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69831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929462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443233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793786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645647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393406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844130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976438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606762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167656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30A25D-500C-465F-A327-0AEF27A11E04}" type="slidenum">
              <a:rPr lang="es-PR">
                <a:solidFill>
                  <a:srgbClr val="000000"/>
                </a:solidFill>
              </a:rPr>
              <a:pPr eaLnBrk="1" hangingPunct="1"/>
              <a:t>30</a:t>
            </a:fld>
            <a:endParaRPr lang="es-PR">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DO" smtClean="0">
              <a:latin typeface="Arial" panose="020B0604020202020204" pitchFamily="34" charset="0"/>
            </a:endParaRPr>
          </a:p>
        </p:txBody>
      </p:sp>
    </p:spTree>
    <p:extLst>
      <p:ext uri="{BB962C8B-B14F-4D97-AF65-F5344CB8AC3E}">
        <p14:creationId xmlns:p14="http://schemas.microsoft.com/office/powerpoint/2010/main" val="4009866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537866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6741678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977900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269440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625744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991418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5203764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4981640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170281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6372032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0418591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174628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4026697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41583102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3563886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680224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41457189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289798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54104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9929122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2213267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5968249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4922770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8617647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12014098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31176421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5245405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20435925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382754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1460532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8155235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23999201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5419753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9785493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34434300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32454748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23502324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3355704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5029727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3920398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927154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2023853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3471562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74</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6995292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75</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76</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82099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641458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11/20/2013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8E1446D-BA80-4288-A0FA-CB369F1B208C}" type="slidenum">
              <a:rPr lang="en-US"/>
              <a:pPr/>
              <a:t>‹#›</a:t>
            </a:fld>
            <a:endParaRPr lang="en-US"/>
          </a:p>
        </p:txBody>
      </p:sp>
    </p:spTree>
    <p:extLst>
      <p:ext uri="{BB962C8B-B14F-4D97-AF65-F5344CB8AC3E}">
        <p14:creationId xmlns:p14="http://schemas.microsoft.com/office/powerpoint/2010/main" val="897442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C0CC227-70EB-4DF7-A103-179F8D28DA6A}" type="slidenum">
              <a:rPr lang="en-US"/>
              <a:pPr/>
              <a:t>‹#›</a:t>
            </a:fld>
            <a:endParaRPr lang="en-US"/>
          </a:p>
        </p:txBody>
      </p:sp>
    </p:spTree>
    <p:extLst>
      <p:ext uri="{BB962C8B-B14F-4D97-AF65-F5344CB8AC3E}">
        <p14:creationId xmlns:p14="http://schemas.microsoft.com/office/powerpoint/2010/main" val="4097029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BCDE0C4-0327-471B-A0FE-25B701889586}" type="slidenum">
              <a:rPr lang="en-US"/>
              <a:pPr/>
              <a:t>‹#›</a:t>
            </a:fld>
            <a:endParaRPr lang="en-US"/>
          </a:p>
        </p:txBody>
      </p:sp>
    </p:spTree>
    <p:extLst>
      <p:ext uri="{BB962C8B-B14F-4D97-AF65-F5344CB8AC3E}">
        <p14:creationId xmlns:p14="http://schemas.microsoft.com/office/powerpoint/2010/main" val="360700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B7F2C9B-1788-4CDA-B11B-3088A51C0155}" type="slidenum">
              <a:rPr lang="en-US"/>
              <a:pPr/>
              <a:t>‹#›</a:t>
            </a:fld>
            <a:endParaRPr lang="en-US"/>
          </a:p>
        </p:txBody>
      </p:sp>
    </p:spTree>
    <p:extLst>
      <p:ext uri="{BB962C8B-B14F-4D97-AF65-F5344CB8AC3E}">
        <p14:creationId xmlns:p14="http://schemas.microsoft.com/office/powerpoint/2010/main" val="1864689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9C6AB37-E428-4110-B15D-44A315A39F8E}" type="slidenum">
              <a:rPr lang="en-US"/>
              <a:pPr/>
              <a:t>‹#›</a:t>
            </a:fld>
            <a:endParaRPr lang="en-US"/>
          </a:p>
        </p:txBody>
      </p:sp>
    </p:spTree>
    <p:extLst>
      <p:ext uri="{BB962C8B-B14F-4D97-AF65-F5344CB8AC3E}">
        <p14:creationId xmlns:p14="http://schemas.microsoft.com/office/powerpoint/2010/main" val="2465686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6748158-7033-43C5-A6A2-96D20828E708}" type="slidenum">
              <a:rPr lang="en-US"/>
              <a:pPr/>
              <a:t>‹#›</a:t>
            </a:fld>
            <a:endParaRPr lang="en-US"/>
          </a:p>
        </p:txBody>
      </p:sp>
    </p:spTree>
    <p:extLst>
      <p:ext uri="{BB962C8B-B14F-4D97-AF65-F5344CB8AC3E}">
        <p14:creationId xmlns:p14="http://schemas.microsoft.com/office/powerpoint/2010/main" val="2924064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4D645A2A-D430-4E07-AD7C-F432316FEC3F}" type="slidenum">
              <a:rPr lang="en-US"/>
              <a:pPr/>
              <a:t>‹#›</a:t>
            </a:fld>
            <a:endParaRPr lang="en-US"/>
          </a:p>
        </p:txBody>
      </p:sp>
    </p:spTree>
    <p:extLst>
      <p:ext uri="{BB962C8B-B14F-4D97-AF65-F5344CB8AC3E}">
        <p14:creationId xmlns:p14="http://schemas.microsoft.com/office/powerpoint/2010/main" val="3268277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3A122D6-AC5F-4FB4-B1AE-8453C9541B57}" type="slidenum">
              <a:rPr lang="en-US"/>
              <a:pPr/>
              <a:t>‹#›</a:t>
            </a:fld>
            <a:endParaRPr lang="en-US"/>
          </a:p>
        </p:txBody>
      </p:sp>
    </p:spTree>
    <p:extLst>
      <p:ext uri="{BB962C8B-B14F-4D97-AF65-F5344CB8AC3E}">
        <p14:creationId xmlns:p14="http://schemas.microsoft.com/office/powerpoint/2010/main" val="33338722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7BCD98A-8460-4828-8411-73C909327B94}" type="slidenum">
              <a:rPr lang="en-US"/>
              <a:pPr/>
              <a:t>‹#›</a:t>
            </a:fld>
            <a:endParaRPr lang="en-US"/>
          </a:p>
        </p:txBody>
      </p:sp>
    </p:spTree>
    <p:extLst>
      <p:ext uri="{BB962C8B-B14F-4D97-AF65-F5344CB8AC3E}">
        <p14:creationId xmlns:p14="http://schemas.microsoft.com/office/powerpoint/2010/main" val="907452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1444AC6-E49E-435E-AB36-B451AFFE7CB9}" type="slidenum">
              <a:rPr lang="en-US"/>
              <a:pPr/>
              <a:t>‹#›</a:t>
            </a:fld>
            <a:endParaRPr lang="en-US"/>
          </a:p>
        </p:txBody>
      </p:sp>
    </p:spTree>
    <p:extLst>
      <p:ext uri="{BB962C8B-B14F-4D97-AF65-F5344CB8AC3E}">
        <p14:creationId xmlns:p14="http://schemas.microsoft.com/office/powerpoint/2010/main" val="41198086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0C87C7F-15ED-4D39-90EF-F6769CA9578F}" type="slidenum">
              <a:rPr lang="en-US"/>
              <a:pPr/>
              <a:t>‹#›</a:t>
            </a:fld>
            <a:endParaRPr lang="en-US"/>
          </a:p>
        </p:txBody>
      </p:sp>
    </p:spTree>
    <p:extLst>
      <p:ext uri="{BB962C8B-B14F-4D97-AF65-F5344CB8AC3E}">
        <p14:creationId xmlns:p14="http://schemas.microsoft.com/office/powerpoint/2010/main" val="3313597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6.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B00"/>
            </a:gs>
            <a:gs pos="100000">
              <a:srgbClr val="008000"/>
            </a:gs>
          </a:gsLst>
          <a:lin ang="5400000" scaled="1"/>
        </a:gra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CC"/>
                </a:solidFill>
                <a:effectLst>
                  <a:outerShdw blurRad="38100" dist="38100" dir="2700000" algn="tl">
                    <a:srgbClr val="000000"/>
                  </a:outerShdw>
                </a:effectLst>
                <a:latin typeface="Arial" pitchFamily="34" charset="0"/>
              </a:defRPr>
            </a:lvl1pPr>
          </a:lstStyle>
          <a:p>
            <a:pPr>
              <a:defRPr/>
            </a:pPr>
            <a:endParaRPr lang="en-US"/>
          </a:p>
        </p:txBody>
      </p:sp>
      <p:sp>
        <p:nvSpPr>
          <p:cNvPr id="542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CC"/>
                </a:solidFill>
                <a:effectLst>
                  <a:outerShdw blurRad="38100" dist="38100" dir="2700000" algn="tl">
                    <a:srgbClr val="000000"/>
                  </a:outerShdw>
                </a:effectLst>
                <a:latin typeface="Arial" pitchFamily="34" charset="0"/>
              </a:defRPr>
            </a:lvl1pPr>
          </a:lstStyle>
          <a:p>
            <a:pPr>
              <a:defRPr/>
            </a:pPr>
            <a:endParaRPr lang="en-US"/>
          </a:p>
        </p:txBody>
      </p:sp>
      <p:sp>
        <p:nvSpPr>
          <p:cNvPr id="542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CC"/>
                </a:solidFill>
                <a:effectLst>
                  <a:outerShdw blurRad="38100" dist="38100" dir="2700000" algn="tl">
                    <a:srgbClr val="000000"/>
                  </a:outerShdw>
                </a:effectLst>
              </a:defRPr>
            </a:lvl1pPr>
          </a:lstStyle>
          <a:p>
            <a:fld id="{52AC5D7A-496A-46F4-A295-D507F978ED7B}" type="slidenum">
              <a:rPr lang="en-US" smtClean="0">
                <a:latin typeface="Arial" panose="020B0604020202020204" pitchFamily="34" charset="0"/>
              </a:rPr>
              <a:pPr/>
              <a:t>‹#›</a:t>
            </a:fld>
            <a:endParaRPr lang="en-US" smtClean="0">
              <a:latin typeface="Arial" panose="020B0604020202020204" pitchFamily="34" charset="0"/>
            </a:endParaRPr>
          </a:p>
        </p:txBody>
      </p:sp>
    </p:spTree>
    <p:extLst>
      <p:ext uri="{BB962C8B-B14F-4D97-AF65-F5344CB8AC3E}">
        <p14:creationId xmlns:p14="http://schemas.microsoft.com/office/powerpoint/2010/main" val="325880612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har char="•"/>
        <a:defRPr sz="3200">
          <a:solidFill>
            <a:srgbClr val="FFFFCC"/>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rgbClr val="FFFFCC"/>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a:solidFill>
            <a:srgbClr val="FFFFCC"/>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rgbClr val="FFFFCC"/>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a:solidFill>
            <a:srgbClr val="FFFFCC"/>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9.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3.wdp"/></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3.wdp"/></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4.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30.wdp"/></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33.wdp"/></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34.wdp"/></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35.wdp"/></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36.wdp"/></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37.wdp"/></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38.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7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39.wdp"/></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39.wdp"/></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39.wdp"/></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39.wdp"/></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49.png"/><Relationship Id="rId4" Type="http://schemas.microsoft.com/office/2007/relationships/hdphoto" Target="../media/hdphoto40.wdp"/></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saturation sat="300000"/>
                    </a14:imgEffect>
                    <a14:imgEffect>
                      <a14:brightnessContrast contrast="20000"/>
                    </a14:imgEffect>
                  </a14:imgLayer>
                </a14:imgProps>
              </a:ext>
              <a:ext uri="{28A0092B-C50C-407E-A947-70E740481C1C}">
                <a14:useLocalDpi xmlns:a14="http://schemas.microsoft.com/office/drawing/2010/main"/>
              </a:ext>
            </a:extLst>
          </a:blip>
          <a:srcRect l="2653" t="3614" r="1832" b="3614"/>
          <a:stretch/>
        </p:blipFill>
        <p:spPr>
          <a:xfrm>
            <a:off x="-1" y="0"/>
            <a:ext cx="9144001"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prstClr val="white">
                    <a:tint val="75000"/>
                  </a:prstClr>
                </a:solidFill>
              </a:rPr>
              <a:pPr/>
              <a:t>1</a:t>
            </a:fld>
            <a:endParaRPr lang="en-US">
              <a:solidFill>
                <a:prstClr val="white">
                  <a:tint val="75000"/>
                </a:prstClr>
              </a:solidFill>
            </a:endParaRPr>
          </a:p>
        </p:txBody>
      </p:sp>
      <p:sp>
        <p:nvSpPr>
          <p:cNvPr id="238596" name="Rectangle 4"/>
          <p:cNvSpPr>
            <a:spLocks noGrp="1" noChangeArrowheads="1"/>
          </p:cNvSpPr>
          <p:nvPr>
            <p:ph type="body" sz="half" idx="4294967295"/>
          </p:nvPr>
        </p:nvSpPr>
        <p:spPr>
          <a:xfrm>
            <a:off x="685800" y="685800"/>
            <a:ext cx="7772400" cy="5557838"/>
          </a:xfrm>
          <a:solidFill>
            <a:srgbClr val="002060">
              <a:alpha val="65000"/>
            </a:srgbClr>
          </a:solidFill>
          <a:ln/>
          <a:effectLst>
            <a:softEdge rad="127000"/>
          </a:effectLst>
        </p:spPr>
        <p:txBody>
          <a:bodyPr anchor="ctr">
            <a:noAutofit/>
          </a:bodyPr>
          <a:lstStyle/>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2 Reyes</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14: Los Reinos de Israel y Judá</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Estudio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44:</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Compromiso de Fidelidad</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(2 Reyes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11:1-12:21)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19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noviembre de 2013</a:t>
            </a:r>
          </a:p>
        </p:txBody>
      </p:sp>
    </p:spTree>
    <p:extLst>
      <p:ext uri="{BB962C8B-B14F-4D97-AF65-F5344CB8AC3E}">
        <p14:creationId xmlns:p14="http://schemas.microsoft.com/office/powerpoint/2010/main" val="958219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8596">
                                            <p:bg/>
                                          </p:spTgt>
                                        </p:tgtEl>
                                        <p:attrNameLst>
                                          <p:attrName>style.visibility</p:attrName>
                                        </p:attrNameLst>
                                      </p:cBhvr>
                                      <p:to>
                                        <p:strVal val="visible"/>
                                      </p:to>
                                    </p:set>
                                    <p:animEffect transition="in" filter="fade">
                                      <p:cBhvr>
                                        <p:cTn id="7" dur="2000"/>
                                        <p:tgtEl>
                                          <p:spTgt spid="23859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txEl>
                                              <p:pRg st="0" end="0"/>
                                            </p:txEl>
                                          </p:spTgt>
                                        </p:tgtEl>
                                        <p:attrNameLst>
                                          <p:attrName>style.visibility</p:attrName>
                                        </p:attrNameLst>
                                      </p:cBhvr>
                                      <p:to>
                                        <p:strVal val="visible"/>
                                      </p:to>
                                    </p:set>
                                    <p:animEffect transition="in" filter="fade">
                                      <p:cBhvr>
                                        <p:cTn id="10" dur="2000"/>
                                        <p:tgtEl>
                                          <p:spTgt spid="23859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1" end="1"/>
                                            </p:txEl>
                                          </p:spTgt>
                                        </p:tgtEl>
                                        <p:attrNameLst>
                                          <p:attrName>style.visibility</p:attrName>
                                        </p:attrNameLst>
                                      </p:cBhvr>
                                      <p:to>
                                        <p:strVal val="visible"/>
                                      </p:to>
                                    </p:set>
                                    <p:animEffect transition="in" filter="fade">
                                      <p:cBhvr>
                                        <p:cTn id="13" dur="2000"/>
                                        <p:tgtEl>
                                          <p:spTgt spid="238596">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2" end="2"/>
                                            </p:txEl>
                                          </p:spTgt>
                                        </p:tgtEl>
                                        <p:attrNameLst>
                                          <p:attrName>style.visibility</p:attrName>
                                        </p:attrNameLst>
                                      </p:cBhvr>
                                      <p:to>
                                        <p:strVal val="visible"/>
                                      </p:to>
                                    </p:set>
                                    <p:animEffect transition="in" filter="fade">
                                      <p:cBhvr>
                                        <p:cTn id="16" dur="2000"/>
                                        <p:tgtEl>
                                          <p:spTgt spid="23859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8596">
                                            <p:txEl>
                                              <p:pRg st="3" end="3"/>
                                            </p:txEl>
                                          </p:spTgt>
                                        </p:tgtEl>
                                        <p:attrNameLst>
                                          <p:attrName>style.visibility</p:attrName>
                                        </p:attrNameLst>
                                      </p:cBhvr>
                                      <p:to>
                                        <p:strVal val="visible"/>
                                      </p:to>
                                    </p:set>
                                    <p:animEffect transition="in" filter="fade">
                                      <p:cBhvr>
                                        <p:cTn id="21" dur="2000"/>
                                        <p:tgtEl>
                                          <p:spTgt spid="238596">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8596">
                                            <p:txEl>
                                              <p:pRg st="4" end="4"/>
                                            </p:txEl>
                                          </p:spTgt>
                                        </p:tgtEl>
                                        <p:attrNameLst>
                                          <p:attrName>style.visibility</p:attrName>
                                        </p:attrNameLst>
                                      </p:cBhvr>
                                      <p:to>
                                        <p:strVal val="visible"/>
                                      </p:to>
                                    </p:set>
                                    <p:animEffect transition="in" filter="fade">
                                      <p:cBhvr>
                                        <p:cTn id="24" dur="2000"/>
                                        <p:tgtEl>
                                          <p:spTgt spid="238596">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8596">
                                            <p:txEl>
                                              <p:pRg st="5" end="5"/>
                                            </p:txEl>
                                          </p:spTgt>
                                        </p:tgtEl>
                                        <p:attrNameLst>
                                          <p:attrName>style.visibility</p:attrName>
                                        </p:attrNameLst>
                                      </p:cBhvr>
                                      <p:to>
                                        <p:strVal val="visible"/>
                                      </p:to>
                                    </p:set>
                                    <p:animEffect transition="in" filter="fade">
                                      <p:cBhvr>
                                        <p:cTn id="27" dur="2000"/>
                                        <p:tgtEl>
                                          <p:spTgt spid="2385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Relató </a:t>
            </a:r>
            <a:r>
              <a:rPr lang="es-PR" dirty="0">
                <a:latin typeface="Candara" panose="020E0502030303020204" pitchFamily="34" charset="0"/>
              </a:rPr>
              <a:t>el hecho de que los sufrimientos del pueblo se atribuían al juicio de Dios por la desobediencia de los líderes y de los ciudadanos.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602278" y="1814515"/>
            <a:ext cx="3535153" cy="5043485"/>
          </a:xfrm>
          <a:prstGeom prst="rect">
            <a:avLst/>
          </a:prstGeom>
        </p:spPr>
      </p:pic>
    </p:spTree>
    <p:extLst>
      <p:ext uri="{BB962C8B-B14F-4D97-AF65-F5344CB8AC3E}">
        <p14:creationId xmlns:p14="http://schemas.microsoft.com/office/powerpoint/2010/main" val="150672812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pPr lvl="1"/>
            <a:r>
              <a:rPr lang="es-PR" i="1" dirty="0"/>
              <a:t>“Jehovah advertía a Israel y a Judá por medio de todos los profetas y de todos los videntes, diciendo: ‘Volveos de vuestros malos caminos y guardad mis mandamientos y mis estatutos, conforme a toda la ley que mandé a vuestros padres y que os envié por medio de mis siervos los profetas</a:t>
            </a:r>
            <a:r>
              <a:rPr lang="es-PR" i="1" dirty="0" smtClean="0"/>
              <a:t>.” </a:t>
            </a:r>
            <a:r>
              <a:rPr lang="es-PR" dirty="0" smtClean="0"/>
              <a:t>– </a:t>
            </a:r>
            <a:r>
              <a:rPr lang="es-PR" dirty="0" smtClean="0">
                <a:solidFill>
                  <a:srgbClr val="FF0000"/>
                </a:solidFill>
              </a:rPr>
              <a:t>2 Reyes 17.13</a:t>
            </a:r>
            <a:endParaRPr lang="es-PR" dirty="0">
              <a:solidFill>
                <a:srgbClr val="FF0000"/>
              </a:solidFill>
            </a:endParaRPr>
          </a:p>
          <a:p>
            <a:pPr lvl="1"/>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037491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condenación de las religiones falsas</a:t>
            </a:r>
          </a:p>
          <a:p>
            <a:pPr lvl="1"/>
            <a:r>
              <a:rPr lang="es-PR" i="1" dirty="0"/>
              <a:t>La condenación de la idolatría es otro tema prominente en Reyes. Hay varias referencias a los reyes que no acabaron con los lugares altos para la adoración pagana. Varios de los reyes montaron batallas en contra de la idolatría, pero otros aceptaron la coexistencia de estos altares paganos.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3961244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El interés de Dios por su pueblo</a:t>
            </a:r>
          </a:p>
          <a:p>
            <a:pPr lvl="1"/>
            <a:r>
              <a:rPr lang="es-PR" i="1" dirty="0"/>
              <a:t>El autor de este libro relata el interés de Dios en que las naciones de Israel y Judá mantuviera su fidelidad espiritual hacia el Ser Supremo. Para el autor, todo lo que hicieron los varios reyes se podría filtrar en el prisma de la soberanía de Dios y su providencia, que obraba por encima de las decisiones humanas.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75655470"/>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reforma religiosa de la nación</a:t>
            </a:r>
          </a:p>
          <a:p>
            <a:pPr lvl="1"/>
            <a:r>
              <a:rPr lang="es-PR" i="1" dirty="0"/>
              <a:t>El autor hace hincapié en el concepto de la retribución divina por los pecados que el pueblo había cometido y las recompensas de prosperidad, paz y longevidad para los que fueron fieles a las enseñanzas de </a:t>
            </a:r>
            <a:r>
              <a:rPr lang="es-PR" i="1" dirty="0" smtClean="0"/>
              <a:t>Jehová. </a:t>
            </a:r>
            <a:endParaRPr lang="es-PR" i="1"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4904497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Sólo hay un Dios verdadero: Jehová</a:t>
            </a:r>
          </a:p>
          <a:p>
            <a:r>
              <a:rPr lang="es-PR" dirty="0" smtClean="0">
                <a:latin typeface="Candara" panose="020E0502030303020204" pitchFamily="34" charset="0"/>
              </a:rPr>
              <a:t>La condenación del pecado y la necesidad de un avivamiento moral y espiritual</a:t>
            </a:r>
          </a:p>
          <a:p>
            <a:r>
              <a:rPr lang="es-PR" dirty="0" smtClean="0">
                <a:latin typeface="Candara" panose="020E0502030303020204" pitchFamily="34" charset="0"/>
              </a:rPr>
              <a:t>Dios está listo </a:t>
            </a:r>
            <a:r>
              <a:rPr lang="es-PR" dirty="0">
                <a:latin typeface="Candara" panose="020E0502030303020204" pitchFamily="34" charset="0"/>
              </a:rPr>
              <a:t>para perdonar a los que se arrepienten y regresan a </a:t>
            </a:r>
            <a:r>
              <a:rPr lang="es-PR" dirty="0" smtClean="0">
                <a:latin typeface="Candara" panose="020E0502030303020204" pitchFamily="34" charset="0"/>
              </a:rPr>
              <a:t>Él</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¿Qué nos dice 2 Reyes hoy día?</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89491339"/>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r>
              <a:rPr lang="es-PR" dirty="0" smtClean="0">
                <a:latin typeface="Candara" panose="020E0502030303020204" pitchFamily="34" charset="0"/>
              </a:rPr>
              <a:t>La condenación de las religiones falsas</a:t>
            </a:r>
          </a:p>
          <a:p>
            <a:r>
              <a:rPr lang="es-PR" dirty="0" smtClean="0">
                <a:latin typeface="Candara" panose="020E0502030303020204" pitchFamily="34" charset="0"/>
              </a:rPr>
              <a:t>El interés de Dios por su pueblo</a:t>
            </a:r>
          </a:p>
          <a:p>
            <a:r>
              <a:rPr lang="es-PR" dirty="0" smtClean="0">
                <a:latin typeface="Candara" panose="020E0502030303020204" pitchFamily="34" charset="0"/>
              </a:rPr>
              <a:t>La reforma religiosa de la nación</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Verdades proclamadas en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77528475"/>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19200" y="1"/>
            <a:ext cx="7727951"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09213970"/>
              </p:ext>
            </p:extLst>
          </p:nvPr>
        </p:nvGraphicFramePr>
        <p:xfrm>
          <a:off x="-19878" y="1219200"/>
          <a:ext cx="9144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6583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82625" y="513557"/>
            <a:ext cx="3200400"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sp>
        <p:nvSpPr>
          <p:cNvPr id="2" name="Content Placeholder 1"/>
          <p:cNvSpPr>
            <a:spLocks noGrp="1"/>
          </p:cNvSpPr>
          <p:nvPr>
            <p:ph idx="1"/>
          </p:nvPr>
        </p:nvSpPr>
        <p:spPr>
          <a:xfrm>
            <a:off x="265456" y="2112426"/>
            <a:ext cx="4217569" cy="4114800"/>
          </a:xfrm>
        </p:spPr>
        <p:txBody>
          <a:bodyPr/>
          <a:lstStyle/>
          <a:p>
            <a:r>
              <a:rPr lang="es-PR" dirty="0" smtClean="0"/>
              <a:t>En 2 Reyes se nos narra la historia final de los reinos de Judá e Israel.</a:t>
            </a:r>
            <a:endParaRPr lang="es-PR" dirty="0"/>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627510" y="1"/>
            <a:ext cx="4502421" cy="6861690"/>
          </a:xfrm>
          <a:prstGeom prst="rect">
            <a:avLst/>
          </a:prstGeom>
        </p:spPr>
      </p:pic>
    </p:spTree>
    <p:extLst>
      <p:ext uri="{BB962C8B-B14F-4D97-AF65-F5344CB8AC3E}">
        <p14:creationId xmlns:p14="http://schemas.microsoft.com/office/powerpoint/2010/main" val="155897853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lnSpcReduction="10000"/>
          </a:bodyPr>
          <a:lstStyle/>
          <a:p>
            <a:r>
              <a:rPr lang="es-PR" dirty="0">
                <a:latin typeface="Candara" panose="020E0502030303020204" pitchFamily="34" charset="0"/>
              </a:rPr>
              <a:t>Los ministerios de Elías y Eliseo a menudo se han puesto en contraste.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profeta fogoso que aparecía de súbito y con dramatismo, mientras que Eliseo fue un profeta pastor que ministró a la gente de una manera personal.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86129960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2 Reyes</a:t>
            </a:r>
          </a:p>
          <a:p>
            <a:pPr lvl="1"/>
            <a:r>
              <a:rPr lang="es-PR" sz="3600" dirty="0" smtClean="0">
                <a:latin typeface="Candara" pitchFamily="34" charset="0"/>
                <a:cs typeface="Calibri" pitchFamily="34" charset="0"/>
              </a:rPr>
              <a:t>11.1 a 12.21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Elías </a:t>
            </a:r>
            <a:r>
              <a:rPr lang="es-PR" dirty="0">
                <a:latin typeface="Candara" panose="020E0502030303020204" pitchFamily="34" charset="0"/>
              </a:rPr>
              <a:t>pertenecía a las escabrosas montañas, Eliseo a los pacíficos valles.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siervo solitario, mientras que Eliseo disfrutaba del compañerismo con la gente.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4292631814"/>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general, Elías fue un profeta de juicio que procuró hacer volver a la nación a Dios, mientras que Eliseo fue un ministro de gracia que llamó a «un remanente» antes de que la nación fuera destruida</a:t>
            </a:r>
            <a:r>
              <a:rPr lang="es-PR" dirty="0" smtClean="0">
                <a:latin typeface="Candara" panose="020E0502030303020204" pitchFamily="34" charset="0"/>
              </a:rPr>
              <a:t>.</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47538238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52400"/>
            <a:ext cx="7793037" cy="1462087"/>
          </a:xfrm>
        </p:spPr>
        <p:txBody>
          <a:bodyPr/>
          <a:lstStyle/>
          <a:p>
            <a:pPr>
              <a:spcBef>
                <a:spcPts val="0"/>
              </a:spcBef>
            </a:pPr>
            <a:r>
              <a:rPr lang="es-PR" dirty="0">
                <a:latin typeface="Candara" pitchFamily="34" charset="0"/>
                <a:cs typeface="Calibri" pitchFamily="34" charset="0"/>
              </a:rPr>
              <a:t>Joás escondido en la casa de </a:t>
            </a:r>
            <a:r>
              <a:rPr lang="es-PR" dirty="0" smtClean="0">
                <a:latin typeface="Candara" pitchFamily="34" charset="0"/>
                <a:cs typeface="Calibri" pitchFamily="34" charset="0"/>
              </a:rPr>
              <a:t>Jehová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11.1-3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801" t="6669" r="1801" b="11894"/>
          <a:stretch/>
        </p:blipFill>
        <p:spPr>
          <a:xfrm>
            <a:off x="0" y="1640814"/>
            <a:ext cx="9144000" cy="5217186"/>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t>“</a:t>
            </a:r>
            <a:r>
              <a:rPr lang="es-PR" i="1" dirty="0"/>
              <a:t>Cuando Atalía madre de Ocozías vio que su hijo era muerto, se levantó y destruyó toda la descendencia real</a:t>
            </a:r>
            <a:r>
              <a:rPr lang="es-PR" i="1" dirty="0" smtClean="0"/>
              <a:t>. Pero </a:t>
            </a:r>
            <a:r>
              <a:rPr lang="es-PR" i="1" dirty="0" err="1"/>
              <a:t>Josaba</a:t>
            </a:r>
            <a:r>
              <a:rPr lang="es-PR" i="1" dirty="0"/>
              <a:t> hija del rey Joram, hermana de Ocozías, tomó a Joás hijo de Ocozías y lo sacó furtivamente de entre los hijos del rey a quienes estaban matando, y lo ocultó de Atalía, a él y a su ama, en la cámara de dormir, y en esta forma no lo mataron</a:t>
            </a:r>
            <a:r>
              <a:rPr lang="es-PR" i="1" dirty="0" smtClean="0"/>
              <a:t>. Y </a:t>
            </a:r>
            <a:r>
              <a:rPr lang="es-PR" i="1" dirty="0"/>
              <a:t>estuvo con ella escondido en la casa de Jehová seis años; y Atalía fue reina sobre el país.</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2º Reyes 11.1–3, RVR60) </a:t>
            </a:r>
          </a:p>
        </p:txBody>
      </p:sp>
    </p:spTree>
    <p:extLst>
      <p:ext uri="{BB962C8B-B14F-4D97-AF65-F5344CB8AC3E}">
        <p14:creationId xmlns:p14="http://schemas.microsoft.com/office/powerpoint/2010/main" val="312582842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76200" y="1981200"/>
            <a:ext cx="4952999" cy="4719638"/>
          </a:xfrm>
        </p:spPr>
        <p:txBody>
          <a:bodyPr>
            <a:normAutofit fontScale="92500" lnSpcReduction="10000"/>
          </a:bodyPr>
          <a:lstStyle/>
          <a:p>
            <a:r>
              <a:rPr lang="es-PR" dirty="0">
                <a:solidFill>
                  <a:srgbClr val="FF0000"/>
                </a:solidFill>
              </a:rPr>
              <a:t>11:1. </a:t>
            </a:r>
            <a:r>
              <a:rPr lang="es-PR" dirty="0"/>
              <a:t>Atalía era la madre de Ocozías, rey de Judá, a quien </a:t>
            </a:r>
            <a:r>
              <a:rPr lang="es-PR" dirty="0" err="1"/>
              <a:t>Jehú</a:t>
            </a:r>
            <a:r>
              <a:rPr lang="es-PR" dirty="0"/>
              <a:t> asesinó (</a:t>
            </a:r>
            <a:r>
              <a:rPr lang="es-PR" dirty="0">
                <a:solidFill>
                  <a:srgbClr val="FF0000"/>
                </a:solidFill>
              </a:rPr>
              <a:t>9:27–29; 2 </a:t>
            </a:r>
            <a:r>
              <a:rPr lang="es-PR" dirty="0" smtClean="0">
                <a:solidFill>
                  <a:srgbClr val="FF0000"/>
                </a:solidFill>
              </a:rPr>
              <a:t>Crónicas </a:t>
            </a:r>
            <a:r>
              <a:rPr lang="es-PR" dirty="0">
                <a:solidFill>
                  <a:srgbClr val="FF0000"/>
                </a:solidFill>
              </a:rPr>
              <a:t>22:9</a:t>
            </a:r>
            <a:r>
              <a:rPr lang="es-PR" dirty="0"/>
              <a:t>) en 841 a.C. Asimismo, era hija de </a:t>
            </a:r>
            <a:r>
              <a:rPr lang="es-PR" dirty="0" err="1"/>
              <a:t>Acab</a:t>
            </a:r>
            <a:r>
              <a:rPr lang="es-PR" dirty="0"/>
              <a:t> y Jezabel y hermana de Ocozías y Joram, que reinaron sucesivamente en Israel después de la muerte de </a:t>
            </a:r>
            <a:r>
              <a:rPr lang="es-PR" dirty="0" err="1"/>
              <a:t>Acab</a:t>
            </a:r>
            <a:r>
              <a:rPr lang="es-PR" dirty="0"/>
              <a:t>. </a:t>
            </a:r>
            <a:endParaRPr lang="es-PR" dirty="0" smtClean="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17105" t="2370" r="28568"/>
          <a:stretch/>
        </p:blipFill>
        <p:spPr>
          <a:xfrm>
            <a:off x="4953000" y="1804731"/>
            <a:ext cx="4191000" cy="5072575"/>
          </a:xfrm>
          <a:prstGeom prst="rect">
            <a:avLst/>
          </a:prstGeom>
        </p:spPr>
      </p:pic>
    </p:spTree>
    <p:extLst>
      <p:ext uri="{BB962C8B-B14F-4D97-AF65-F5344CB8AC3E}">
        <p14:creationId xmlns:p14="http://schemas.microsoft.com/office/powerpoint/2010/main" val="1243293713"/>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lnSpcReduction="10000"/>
          </a:bodyPr>
          <a:lstStyle/>
          <a:p>
            <a:r>
              <a:rPr lang="es-PR" dirty="0" smtClean="0"/>
              <a:t>Se </a:t>
            </a:r>
            <a:r>
              <a:rPr lang="es-PR" dirty="0"/>
              <a:t>casó con Joram de Judá, quien murió de una enfermedad intestinal (</a:t>
            </a:r>
            <a:r>
              <a:rPr lang="es-PR" dirty="0">
                <a:solidFill>
                  <a:srgbClr val="FF0000"/>
                </a:solidFill>
              </a:rPr>
              <a:t>2 </a:t>
            </a:r>
            <a:r>
              <a:rPr lang="es-PR" dirty="0" smtClean="0">
                <a:solidFill>
                  <a:srgbClr val="FF0000"/>
                </a:solidFill>
              </a:rPr>
              <a:t>Crónicas </a:t>
            </a:r>
            <a:r>
              <a:rPr lang="es-PR" dirty="0">
                <a:solidFill>
                  <a:srgbClr val="FF0000"/>
                </a:solidFill>
              </a:rPr>
              <a:t>21:18–19</a:t>
            </a:r>
            <a:r>
              <a:rPr lang="es-PR" dirty="0"/>
              <a:t>). </a:t>
            </a:r>
            <a:endParaRPr lang="es-PR" dirty="0" smtClean="0"/>
          </a:p>
          <a:p>
            <a:r>
              <a:rPr lang="es-PR" dirty="0" smtClean="0"/>
              <a:t>Todos </a:t>
            </a:r>
            <a:r>
              <a:rPr lang="es-PR" dirty="0"/>
              <a:t>sus otros hijos habían muerto en las incursiones hechas por los filisteos y los árabes (</a:t>
            </a:r>
            <a:r>
              <a:rPr lang="es-PR" dirty="0">
                <a:solidFill>
                  <a:srgbClr val="FF0000"/>
                </a:solidFill>
              </a:rPr>
              <a:t>2 </a:t>
            </a:r>
            <a:r>
              <a:rPr lang="es-PR" dirty="0" smtClean="0">
                <a:solidFill>
                  <a:srgbClr val="FF0000"/>
                </a:solidFill>
              </a:rPr>
              <a:t>Crónicas </a:t>
            </a:r>
            <a:r>
              <a:rPr lang="es-PR" dirty="0">
                <a:solidFill>
                  <a:srgbClr val="FF0000"/>
                </a:solidFill>
              </a:rPr>
              <a:t>21:16–17</a:t>
            </a:r>
            <a:r>
              <a:rPr lang="es-PR" dirty="0"/>
              <a:t>). </a:t>
            </a:r>
            <a:endParaRPr lang="es-PR" dirty="0" smtClean="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8518" y="2207736"/>
            <a:ext cx="3913971" cy="4035902"/>
          </a:xfrm>
          <a:prstGeom prst="rect">
            <a:avLst/>
          </a:prstGeom>
        </p:spPr>
      </p:pic>
    </p:spTree>
    <p:extLst>
      <p:ext uri="{BB962C8B-B14F-4D97-AF65-F5344CB8AC3E}">
        <p14:creationId xmlns:p14="http://schemas.microsoft.com/office/powerpoint/2010/main" val="2444787535"/>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PR" dirty="0" smtClean="0"/>
              <a:t>En </a:t>
            </a:r>
            <a:r>
              <a:rPr lang="es-PR" dirty="0"/>
              <a:t>esa coyuntura, vio la oportunidad de apoderarse del trono de Judá. </a:t>
            </a:r>
            <a:endParaRPr lang="es-PR" dirty="0" smtClean="0"/>
          </a:p>
          <a:p>
            <a:r>
              <a:rPr lang="es-PR" dirty="0" smtClean="0"/>
              <a:t>Así </a:t>
            </a:r>
            <a:r>
              <a:rPr lang="es-PR" dirty="0"/>
              <a:t>que hizo que mataran a todos sus nietos; i.e., toda la descendencia real, haciendo por completo a un lado la voluntad de Dios, que había dicho que los descendientes de David regirían a Judá para siempre (</a:t>
            </a:r>
            <a:r>
              <a:rPr lang="es-PR" dirty="0">
                <a:solidFill>
                  <a:srgbClr val="FF0000"/>
                </a:solidFill>
              </a:rPr>
              <a:t>2 </a:t>
            </a:r>
            <a:r>
              <a:rPr lang="es-PR" dirty="0" smtClean="0">
                <a:solidFill>
                  <a:srgbClr val="FF0000"/>
                </a:solidFill>
              </a:rPr>
              <a:t>Samuel </a:t>
            </a:r>
            <a:r>
              <a:rPr lang="es-PR" dirty="0">
                <a:solidFill>
                  <a:srgbClr val="FF0000"/>
                </a:solidFill>
              </a:rPr>
              <a:t>7:16</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17105" t="2370" r="28568"/>
          <a:stretch/>
        </p:blipFill>
        <p:spPr>
          <a:xfrm>
            <a:off x="4953000" y="1804731"/>
            <a:ext cx="4191000" cy="5072575"/>
          </a:xfrm>
          <a:prstGeom prst="rect">
            <a:avLst/>
          </a:prstGeom>
        </p:spPr>
      </p:pic>
    </p:spTree>
    <p:extLst>
      <p:ext uri="{BB962C8B-B14F-4D97-AF65-F5344CB8AC3E}">
        <p14:creationId xmlns:p14="http://schemas.microsoft.com/office/powerpoint/2010/main" val="3681429046"/>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solidFill>
                  <a:srgbClr val="FF0000"/>
                </a:solidFill>
              </a:rPr>
              <a:t>11:2–3</a:t>
            </a:r>
            <a:r>
              <a:rPr lang="es-PR" dirty="0"/>
              <a:t>. </a:t>
            </a:r>
            <a:r>
              <a:rPr lang="es-PR" dirty="0" err="1"/>
              <a:t>Josaba</a:t>
            </a:r>
            <a:r>
              <a:rPr lang="es-PR" dirty="0"/>
              <a:t> hija del rey Joram, esposo de Atalía (que tal vez no era hija de ésta) era hermana de Ocozías rey de Judá. </a:t>
            </a:r>
            <a:endParaRPr lang="es-PR" dirty="0" smtClean="0"/>
          </a:p>
          <a:p>
            <a:r>
              <a:rPr lang="es-PR" dirty="0" smtClean="0"/>
              <a:t>Ella </a:t>
            </a:r>
            <a:r>
              <a:rPr lang="es-PR" dirty="0"/>
              <a:t>tomó a Joás hijo de Ocozías, y lo escondió para que no fuera asesinado junto con los otros niños. </a:t>
            </a:r>
            <a:endParaRPr lang="es-PR" dirty="0" smtClean="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53001" y="1799623"/>
            <a:ext cx="4191000" cy="5058377"/>
          </a:xfrm>
          <a:prstGeom prst="rect">
            <a:avLst/>
          </a:prstGeom>
        </p:spPr>
      </p:pic>
    </p:spTree>
    <p:extLst>
      <p:ext uri="{BB962C8B-B14F-4D97-AF65-F5344CB8AC3E}">
        <p14:creationId xmlns:p14="http://schemas.microsoft.com/office/powerpoint/2010/main" val="1172494317"/>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790454" y="0"/>
            <a:ext cx="3353545" cy="6858000"/>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lnSpcReduction="10000"/>
          </a:bodyPr>
          <a:lstStyle/>
          <a:p>
            <a:r>
              <a:rPr lang="es-PR" dirty="0" smtClean="0"/>
              <a:t>Durante </a:t>
            </a:r>
            <a:r>
              <a:rPr lang="es-PR" dirty="0"/>
              <a:t>los seis años en que Atalía fue reina sobre el país (841–835 a.C.), su tía mantuvo al príncipe a salvo, escondiéndolo en la casa de Jehová, donde su esposo Joiada fungía como sumo sacerdote (</a:t>
            </a:r>
            <a:r>
              <a:rPr lang="es-PR" dirty="0">
                <a:solidFill>
                  <a:srgbClr val="FF0000"/>
                </a:solidFill>
              </a:rPr>
              <a:t>2 </a:t>
            </a:r>
            <a:r>
              <a:rPr lang="es-PR" dirty="0" smtClean="0">
                <a:solidFill>
                  <a:srgbClr val="FF0000"/>
                </a:solidFill>
              </a:rPr>
              <a:t>Crónicas </a:t>
            </a:r>
            <a:r>
              <a:rPr lang="es-PR" dirty="0">
                <a:solidFill>
                  <a:srgbClr val="FF0000"/>
                </a:solidFill>
              </a:rPr>
              <a:t>22:11</a:t>
            </a:r>
            <a:r>
              <a:rPr lang="es-PR" dirty="0"/>
              <a:t>). </a:t>
            </a:r>
            <a:endParaRPr lang="es-PR" dirty="0" smtClean="0"/>
          </a:p>
        </p:txBody>
      </p:sp>
    </p:spTree>
    <p:extLst>
      <p:ext uri="{BB962C8B-B14F-4D97-AF65-F5344CB8AC3E}">
        <p14:creationId xmlns:p14="http://schemas.microsoft.com/office/powerpoint/2010/main" val="4126535383"/>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Joás escondido en la casa de Jehová  </a:t>
            </a:r>
            <a:r>
              <a:rPr lang="es-PR" dirty="0">
                <a:solidFill>
                  <a:srgbClr val="FF0000"/>
                </a:solidFill>
                <a:latin typeface="Candara" pitchFamily="34" charset="0"/>
                <a:cs typeface="Calibri" pitchFamily="34" charset="0"/>
              </a:rPr>
              <a:t>2 Reyes 11.1-3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t>Joás </a:t>
            </a:r>
            <a:r>
              <a:rPr lang="es-PR" dirty="0"/>
              <a:t>sólo tenía un año de edad cuando fue ocultado por </a:t>
            </a:r>
            <a:r>
              <a:rPr lang="es-PR" dirty="0" err="1"/>
              <a:t>Josaba</a:t>
            </a:r>
            <a:r>
              <a:rPr lang="es-PR" dirty="0"/>
              <a:t>; estuvo escondido seis años, y ascendió al trono cuando tenía siete </a:t>
            </a:r>
            <a:r>
              <a:rPr lang="es-PR" dirty="0" smtClean="0"/>
              <a:t>(ver </a:t>
            </a:r>
            <a:r>
              <a:rPr lang="es-PR" dirty="0" smtClean="0">
                <a:solidFill>
                  <a:srgbClr val="FF0000"/>
                </a:solidFill>
              </a:rPr>
              <a:t>2 Reyes </a:t>
            </a:r>
            <a:r>
              <a:rPr lang="es-PR" dirty="0">
                <a:solidFill>
                  <a:srgbClr val="FF0000"/>
                </a:solidFill>
              </a:rPr>
              <a:t>11:21</a:t>
            </a:r>
            <a:r>
              <a:rPr lang="es-PR" dirty="0" smtClean="0"/>
              <a:t>).</a:t>
            </a:r>
            <a:endParaRPr lang="es-PR"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0005" y="2590800"/>
            <a:ext cx="3913971" cy="4035902"/>
          </a:xfrm>
          <a:prstGeom prst="rect">
            <a:avLst/>
          </a:prstGeom>
        </p:spPr>
      </p:pic>
    </p:spTree>
    <p:extLst>
      <p:ext uri="{BB962C8B-B14F-4D97-AF65-F5344CB8AC3E}">
        <p14:creationId xmlns:p14="http://schemas.microsoft.com/office/powerpoint/2010/main" val="1910956288"/>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1981200" y="1600200"/>
            <a:ext cx="6858000" cy="4876800"/>
          </a:xfrm>
        </p:spPr>
        <p:txBody>
          <a:bodyPr>
            <a:normAutofit/>
          </a:bodyPr>
          <a:lstStyle/>
          <a:p>
            <a:r>
              <a:rPr lang="es-PR" sz="3600" dirty="0"/>
              <a:t>“</a:t>
            </a:r>
            <a:r>
              <a:rPr lang="es-PR" sz="3600" i="1" dirty="0"/>
              <a:t>Y no se tomaba cuenta a los hombres en cuyas manos el dinero era entregado, para que ellos lo diesen a los que hacían la obra; porque lo hacían ellos fielmente.</a:t>
            </a:r>
            <a:r>
              <a:rPr lang="es-PR" sz="3600" dirty="0"/>
              <a:t>” </a:t>
            </a:r>
            <a:endParaRPr lang="es-PR" sz="3600" dirty="0" smtClean="0"/>
          </a:p>
          <a:p>
            <a:pPr marL="0" indent="0">
              <a:buNone/>
            </a:pPr>
            <a:r>
              <a:rPr lang="es-PR" sz="3600" dirty="0">
                <a:solidFill>
                  <a:srgbClr val="FF0000"/>
                </a:solidFill>
              </a:rPr>
              <a:t>	</a:t>
            </a:r>
            <a:r>
              <a:rPr lang="es-PR" sz="3600" dirty="0" smtClean="0">
                <a:solidFill>
                  <a:srgbClr val="FF0000"/>
                </a:solidFill>
              </a:rPr>
              <a:t>(</a:t>
            </a:r>
            <a:r>
              <a:rPr lang="es-PR" sz="3600" dirty="0">
                <a:solidFill>
                  <a:srgbClr val="FF0000"/>
                </a:solidFill>
              </a:rPr>
              <a:t>2º Reyes 12.15,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0" y="188913"/>
            <a:ext cx="9144000" cy="6669087"/>
          </a:xfrm>
        </p:spPr>
        <p:txBody>
          <a:bodyPr/>
          <a:lstStyle/>
          <a:p>
            <a:pPr algn="ctr" eaLnBrk="1" hangingPunct="1">
              <a:lnSpc>
                <a:spcPct val="95000"/>
              </a:lnSpc>
              <a:spcBef>
                <a:spcPct val="10000"/>
              </a:spcBef>
              <a:buFontTx/>
              <a:buNone/>
              <a:defRPr/>
            </a:pPr>
            <a:r>
              <a:rPr lang="es-DO" sz="4000" b="1" u="sng" dirty="0" smtClean="0"/>
              <a:t>El Rubio de Galilea pasando va</a:t>
            </a:r>
          </a:p>
          <a:p>
            <a:pPr algn="ctr" eaLnBrk="1" hangingPunct="1">
              <a:lnSpc>
                <a:spcPct val="95000"/>
              </a:lnSpc>
              <a:spcBef>
                <a:spcPct val="10000"/>
              </a:spcBef>
              <a:buFontTx/>
              <a:buNone/>
              <a:defRPr/>
            </a:pPr>
            <a:endParaRPr lang="es-DO" sz="4000" b="1" u="sng" dirty="0" smtClean="0"/>
          </a:p>
          <a:p>
            <a:pPr algn="ctr" eaLnBrk="1" hangingPunct="1">
              <a:lnSpc>
                <a:spcPct val="95000"/>
              </a:lnSpc>
              <a:spcBef>
                <a:spcPct val="10000"/>
              </a:spcBef>
              <a:buFontTx/>
              <a:buNone/>
              <a:defRPr/>
            </a:pPr>
            <a:r>
              <a:rPr lang="es-DO" sz="4000" b="1" dirty="0" smtClean="0"/>
              <a:t>//El Rubio de Galilea pasando va</a:t>
            </a:r>
          </a:p>
          <a:p>
            <a:pPr algn="ctr" eaLnBrk="1" hangingPunct="1">
              <a:lnSpc>
                <a:spcPct val="95000"/>
              </a:lnSpc>
              <a:spcBef>
                <a:spcPct val="10000"/>
              </a:spcBef>
              <a:buFontTx/>
              <a:buNone/>
              <a:defRPr/>
            </a:pPr>
            <a:r>
              <a:rPr lang="es-DO" sz="4000" b="1" dirty="0" smtClean="0"/>
              <a:t>El Rubio de Galilea pasando va//</a:t>
            </a:r>
          </a:p>
          <a:p>
            <a:pPr algn="ctr" eaLnBrk="1" hangingPunct="1">
              <a:lnSpc>
                <a:spcPct val="95000"/>
              </a:lnSpc>
              <a:spcBef>
                <a:spcPct val="10000"/>
              </a:spcBef>
              <a:buFontTx/>
              <a:buNone/>
              <a:defRPr/>
            </a:pPr>
            <a:endParaRPr lang="es-DO" sz="4000" b="1" dirty="0" smtClean="0"/>
          </a:p>
          <a:p>
            <a:pPr algn="ctr" eaLnBrk="1" hangingPunct="1">
              <a:lnSpc>
                <a:spcPct val="95000"/>
              </a:lnSpc>
              <a:spcBef>
                <a:spcPct val="10000"/>
              </a:spcBef>
              <a:buFontTx/>
              <a:buNone/>
              <a:defRPr/>
            </a:pPr>
            <a:r>
              <a:rPr lang="es-DO" sz="4000" b="1" dirty="0" smtClean="0"/>
              <a:t>//Déjalo que te toque</a:t>
            </a:r>
          </a:p>
          <a:p>
            <a:pPr algn="ctr" eaLnBrk="1" hangingPunct="1">
              <a:lnSpc>
                <a:spcPct val="95000"/>
              </a:lnSpc>
              <a:spcBef>
                <a:spcPct val="10000"/>
              </a:spcBef>
              <a:buFontTx/>
              <a:buNone/>
              <a:defRPr/>
            </a:pPr>
            <a:r>
              <a:rPr lang="es-DO" sz="4000" b="1" dirty="0" smtClean="0"/>
              <a:t>Déjalo que te toque</a:t>
            </a:r>
          </a:p>
          <a:p>
            <a:pPr algn="ctr" eaLnBrk="1" hangingPunct="1">
              <a:lnSpc>
                <a:spcPct val="95000"/>
              </a:lnSpc>
              <a:spcBef>
                <a:spcPct val="10000"/>
              </a:spcBef>
              <a:buFontTx/>
              <a:buNone/>
              <a:defRPr/>
            </a:pPr>
            <a:r>
              <a:rPr lang="es-DO" sz="4000" b="1" dirty="0" smtClean="0"/>
              <a:t>Déjalo que te toque</a:t>
            </a:r>
          </a:p>
          <a:p>
            <a:pPr algn="ctr" eaLnBrk="1" hangingPunct="1">
              <a:lnSpc>
                <a:spcPct val="95000"/>
              </a:lnSpc>
              <a:spcBef>
                <a:spcPct val="10000"/>
              </a:spcBef>
              <a:buFontTx/>
              <a:buNone/>
              <a:defRPr/>
            </a:pPr>
            <a:r>
              <a:rPr lang="es-PR" sz="4000" b="1" dirty="0" smtClean="0"/>
              <a:t>Recibe la bendición//</a:t>
            </a:r>
            <a:endParaRPr lang="es-PR" sz="4000" dirty="0" smtClean="0"/>
          </a:p>
        </p:txBody>
      </p:sp>
    </p:spTree>
    <p:extLst>
      <p:ext uri="{BB962C8B-B14F-4D97-AF65-F5344CB8AC3E}">
        <p14:creationId xmlns:p14="http://schemas.microsoft.com/office/powerpoint/2010/main" val="3445323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67879"/>
            <a:ext cx="7793037" cy="1462087"/>
          </a:xfrm>
        </p:spPr>
        <p:txBody>
          <a:bodyPr/>
          <a:lstStyle/>
          <a:p>
            <a:pPr>
              <a:spcBef>
                <a:spcPts val="0"/>
              </a:spcBef>
            </a:pPr>
            <a:r>
              <a:rPr lang="es-PR" dirty="0" smtClean="0">
                <a:latin typeface="Candara" pitchFamily="34" charset="0"/>
                <a:cs typeface="Calibri" pitchFamily="34" charset="0"/>
              </a:rPr>
              <a:t>Joás es Coronado Rey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2 Reyes 11.4-16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5259" t="4540" r="2222" b="23397"/>
          <a:stretch/>
        </p:blipFill>
        <p:spPr>
          <a:xfrm>
            <a:off x="-1" y="1629965"/>
            <a:ext cx="9144001" cy="5228035"/>
          </a:xfrm>
          <a:prstGeom prst="rect">
            <a:avLst/>
          </a:prstGeom>
        </p:spPr>
      </p:pic>
    </p:spTree>
    <p:extLst>
      <p:ext uri="{BB962C8B-B14F-4D97-AF65-F5344CB8AC3E}">
        <p14:creationId xmlns:p14="http://schemas.microsoft.com/office/powerpoint/2010/main" val="1895955719"/>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es Coronado Rey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11.4-16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solidFill>
                  <a:srgbClr val="FF0000"/>
                </a:solidFill>
              </a:rPr>
              <a:t>11:4–11</a:t>
            </a:r>
            <a:r>
              <a:rPr lang="es-PR" dirty="0"/>
              <a:t> Mas al séptimo año, Joiada el sumo sacerdote llamó a los jefes de centenas, capitanes, y gente de la guardia y les mostró al hijo del rey, el heredero del trono, e hizo con ellos alianza para derrocar a Atalía y coronar a Joás como rey</a:t>
            </a:r>
            <a:r>
              <a:rPr lang="es-PR" dirty="0" smtClean="0"/>
              <a:t>.</a:t>
            </a:r>
            <a:endParaRPr lang="es-PR" dirty="0"/>
          </a:p>
        </p:txBody>
      </p:sp>
      <p:pic>
        <p:nvPicPr>
          <p:cNvPr id="1026" name="Picture 2" descr="http://www.bibleexplained.com/other-early/1%262-Kings/Joash-king.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5181601" y="1767763"/>
            <a:ext cx="3962400" cy="509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65912"/>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es Coronado Rey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11.4-16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a:solidFill>
                  <a:srgbClr val="FF0000"/>
                </a:solidFill>
              </a:rPr>
              <a:t>11:12</a:t>
            </a:r>
            <a:r>
              <a:rPr lang="es-PR" dirty="0"/>
              <a:t> Entonces Joás fue sacado al pueblo. </a:t>
            </a:r>
            <a:endParaRPr lang="es-PR" dirty="0" smtClean="0"/>
          </a:p>
          <a:p>
            <a:r>
              <a:rPr lang="es-PR" dirty="0" smtClean="0"/>
              <a:t>Colocaron </a:t>
            </a:r>
            <a:r>
              <a:rPr lang="es-PR" dirty="0"/>
              <a:t>una corona en su cabeza y le pasaron una copia del Testimonio (la ley), y batiendo las manos gritaron: «¡Viva el rey</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r="7400"/>
          <a:stretch/>
        </p:blipFill>
        <p:spPr>
          <a:xfrm>
            <a:off x="5083631" y="1828800"/>
            <a:ext cx="4060369" cy="5029200"/>
          </a:xfrm>
          <a:prstGeom prst="rect">
            <a:avLst/>
          </a:prstGeom>
        </p:spPr>
      </p:pic>
    </p:spTree>
    <p:extLst>
      <p:ext uri="{BB962C8B-B14F-4D97-AF65-F5344CB8AC3E}">
        <p14:creationId xmlns:p14="http://schemas.microsoft.com/office/powerpoint/2010/main" val="12378329"/>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es Coronado Rey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11.4-16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10000"/>
          </a:bodyPr>
          <a:lstStyle/>
          <a:p>
            <a:r>
              <a:rPr lang="es-PR" dirty="0">
                <a:solidFill>
                  <a:srgbClr val="FF0000"/>
                </a:solidFill>
              </a:rPr>
              <a:t>11:13–16</a:t>
            </a:r>
            <a:r>
              <a:rPr lang="es-PR" dirty="0"/>
              <a:t> Cuando Atalía fue atraída por el estruendo al atrio del templo y vio lo que pasaba, gritó: «¡Traición, traición!». </a:t>
            </a:r>
            <a:endParaRPr lang="es-PR" dirty="0" smtClean="0"/>
          </a:p>
          <a:p>
            <a:r>
              <a:rPr lang="es-PR" dirty="0" smtClean="0"/>
              <a:t>Ya </a:t>
            </a:r>
            <a:r>
              <a:rPr lang="es-PR" dirty="0"/>
              <a:t>que Joiada no quería que la mataran en el recinto del templo, ordenó que la llevaran afuera entre los soldados y la mataron por donde entran los de a caballo</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40500" t="3448" r="2547" b="3448"/>
          <a:stretch/>
        </p:blipFill>
        <p:spPr>
          <a:xfrm>
            <a:off x="4953000" y="1828800"/>
            <a:ext cx="4191000" cy="5029200"/>
          </a:xfrm>
          <a:prstGeom prst="rect">
            <a:avLst/>
          </a:prstGeom>
        </p:spPr>
      </p:pic>
    </p:spTree>
    <p:extLst>
      <p:ext uri="{BB962C8B-B14F-4D97-AF65-F5344CB8AC3E}">
        <p14:creationId xmlns:p14="http://schemas.microsoft.com/office/powerpoint/2010/main" val="2703708765"/>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67879"/>
            <a:ext cx="7793037" cy="1462087"/>
          </a:xfrm>
        </p:spPr>
        <p:txBody>
          <a:bodyPr/>
          <a:lstStyle/>
          <a:p>
            <a:pPr>
              <a:spcBef>
                <a:spcPts val="0"/>
              </a:spcBef>
            </a:pPr>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865" t="1307" b="14770"/>
          <a:stretch/>
        </p:blipFill>
        <p:spPr>
          <a:xfrm>
            <a:off x="0" y="1629966"/>
            <a:ext cx="9144000" cy="5228034"/>
          </a:xfrm>
          <a:prstGeom prst="rect">
            <a:avLst/>
          </a:prstGeom>
        </p:spPr>
      </p:pic>
    </p:spTree>
    <p:extLst>
      <p:ext uri="{BB962C8B-B14F-4D97-AF65-F5344CB8AC3E}">
        <p14:creationId xmlns:p14="http://schemas.microsoft.com/office/powerpoint/2010/main" val="66372774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t>“</a:t>
            </a:r>
            <a:r>
              <a:rPr lang="es-PR" i="1" dirty="0"/>
              <a:t>Entonces Joiada hizo pacto entre Jehová y el rey y el pueblo, que serían pueblo de Jehová; y asimismo entre el rey y el pueblo. Y todo el pueblo de la tierra entró en el templo de Baal, y lo derribaron; asimismo despedazaron enteramente sus altares y sus imágenes, y mataron a </a:t>
            </a:r>
            <a:r>
              <a:rPr lang="es-PR" i="1" dirty="0" err="1"/>
              <a:t>Matán</a:t>
            </a:r>
            <a:r>
              <a:rPr lang="es-PR" i="1" dirty="0"/>
              <a:t> sacerdote de Baal delante de los altares. Y el sacerdote puso guarnición sobre la casa de Jehová. Después tomó a los jefes de centenas, los capitanes, la guardia y todo el pueblo de la tierra, y llevaron al rey desde la casa de Jehová, y vinieron por el camino de la puerta de la guardia a la casa del </a:t>
            </a:r>
            <a:r>
              <a:rPr lang="es-PR" i="1" dirty="0" smtClean="0"/>
              <a:t>rey…”</a:t>
            </a:r>
            <a:endParaRPr lang="es-PR" dirty="0"/>
          </a:p>
        </p:txBody>
      </p:sp>
    </p:spTree>
    <p:extLst>
      <p:ext uri="{BB962C8B-B14F-4D97-AF65-F5344CB8AC3E}">
        <p14:creationId xmlns:p14="http://schemas.microsoft.com/office/powerpoint/2010/main" val="137318430"/>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t>“</a:t>
            </a:r>
            <a:r>
              <a:rPr lang="es-PR" i="1" dirty="0" smtClean="0"/>
              <a:t>…y </a:t>
            </a:r>
            <a:r>
              <a:rPr lang="es-PR" i="1" dirty="0"/>
              <a:t>se sentó el rey en el trono de los reyes. Y todo el pueblo de la tierra se regocijó, y la ciudad estuvo en reposo, habiendo sido Atalía muerta a espada junto a la casa del rey. Era Joás de siete años cuando comenzó a reinar. En el séptimo año de </a:t>
            </a:r>
            <a:r>
              <a:rPr lang="es-PR" i="1" dirty="0" err="1"/>
              <a:t>Jehú</a:t>
            </a:r>
            <a:r>
              <a:rPr lang="es-PR" i="1" dirty="0"/>
              <a:t> comenzó a reinar Joás, y reinó cuarenta años en Jerusalén. El nombre de su madre fue </a:t>
            </a:r>
            <a:r>
              <a:rPr lang="es-PR" i="1" dirty="0" err="1"/>
              <a:t>Sibia</a:t>
            </a:r>
            <a:r>
              <a:rPr lang="es-PR" i="1" dirty="0"/>
              <a:t>, de </a:t>
            </a:r>
            <a:r>
              <a:rPr lang="es-PR" i="1" dirty="0" err="1"/>
              <a:t>Beerseba</a:t>
            </a:r>
            <a:r>
              <a:rPr lang="es-PR" i="1" dirty="0"/>
              <a:t>.</a:t>
            </a:r>
            <a:r>
              <a:rPr lang="es-PR" dirty="0"/>
              <a:t>” </a:t>
            </a:r>
            <a:r>
              <a:rPr lang="es-PR" dirty="0">
                <a:solidFill>
                  <a:srgbClr val="FF0000"/>
                </a:solidFill>
              </a:rPr>
              <a:t>(2º Reyes 11.17–12.1, RVR60) </a:t>
            </a:r>
          </a:p>
        </p:txBody>
      </p:sp>
    </p:spTree>
    <p:extLst>
      <p:ext uri="{BB962C8B-B14F-4D97-AF65-F5344CB8AC3E}">
        <p14:creationId xmlns:p14="http://schemas.microsoft.com/office/powerpoint/2010/main" val="4018353466"/>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a:bodyPr>
          <a:lstStyle/>
          <a:p>
            <a:r>
              <a:rPr lang="es-PR" dirty="0">
                <a:solidFill>
                  <a:srgbClr val="FF0000"/>
                </a:solidFill>
              </a:rPr>
              <a:t>11:17. </a:t>
            </a:r>
            <a:r>
              <a:rPr lang="es-PR" dirty="0"/>
              <a:t>Entonces Joiada hizo que el pueblo se reconsagrara y prometiera cumplir el pacto de Jehová, que les había sido dado a través de Moisés </a:t>
            </a:r>
            <a:r>
              <a:rPr lang="es-PR" dirty="0" smtClean="0"/>
              <a:t>(ver </a:t>
            </a:r>
            <a:r>
              <a:rPr lang="es-PR" dirty="0" smtClean="0">
                <a:solidFill>
                  <a:srgbClr val="FF0000"/>
                </a:solidFill>
              </a:rPr>
              <a:t>Deuteronomio </a:t>
            </a:r>
            <a:r>
              <a:rPr lang="es-PR" dirty="0">
                <a:solidFill>
                  <a:srgbClr val="FF0000"/>
                </a:solidFill>
              </a:rPr>
              <a:t>4:20; 27:9–10</a:t>
            </a:r>
            <a:r>
              <a:rPr lang="es-PR" dirty="0"/>
              <a:t>) y del que se habían alejado desde el reinado de Josafat.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4000"/>
                    </a14:imgEffect>
                    <a14:imgEffect>
                      <a14:brightnessContrast bright="5000"/>
                    </a14:imgEffect>
                  </a14:imgLayer>
                </a14:imgProps>
              </a:ext>
              <a:ext uri="{28A0092B-C50C-407E-A947-70E740481C1C}">
                <a14:useLocalDpi xmlns:a14="http://schemas.microsoft.com/office/drawing/2010/main"/>
              </a:ext>
            </a:extLst>
          </a:blip>
          <a:srcRect l="7197"/>
          <a:stretch/>
        </p:blipFill>
        <p:spPr>
          <a:xfrm>
            <a:off x="5334000" y="1828800"/>
            <a:ext cx="3810000" cy="5029200"/>
          </a:xfrm>
          <a:prstGeom prst="rect">
            <a:avLst/>
          </a:prstGeom>
        </p:spPr>
      </p:pic>
    </p:spTree>
    <p:extLst>
      <p:ext uri="{BB962C8B-B14F-4D97-AF65-F5344CB8AC3E}">
        <p14:creationId xmlns:p14="http://schemas.microsoft.com/office/powerpoint/2010/main" val="1123486934"/>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smtClean="0"/>
              <a:t>Ellos </a:t>
            </a:r>
            <a:r>
              <a:rPr lang="es-PR" dirty="0"/>
              <a:t>prometieron que serían pueblo de Jehová. </a:t>
            </a:r>
            <a:endParaRPr lang="es-PR" dirty="0" smtClean="0"/>
          </a:p>
          <a:p>
            <a:r>
              <a:rPr lang="es-PR" dirty="0" smtClean="0"/>
              <a:t>Asimismo </a:t>
            </a:r>
            <a:r>
              <a:rPr lang="es-PR" dirty="0"/>
              <a:t>hizo un nuevo pacto entre el rey y el pueblo por medio del cual el rey se comprometió a dirigirlos de acuerdo a la ley mosaica y ellos a obedecer al rey </a:t>
            </a:r>
            <a:r>
              <a:rPr lang="es-PR" dirty="0" smtClean="0"/>
              <a:t>(ver </a:t>
            </a:r>
            <a:r>
              <a:rPr lang="es-PR" dirty="0">
                <a:solidFill>
                  <a:srgbClr val="FF0000"/>
                </a:solidFill>
              </a:rPr>
              <a:t>2 </a:t>
            </a:r>
            <a:r>
              <a:rPr lang="es-PR" dirty="0" smtClean="0">
                <a:solidFill>
                  <a:srgbClr val="FF0000"/>
                </a:solidFill>
              </a:rPr>
              <a:t>Samuel </a:t>
            </a:r>
            <a:r>
              <a:rPr lang="es-PR" dirty="0">
                <a:solidFill>
                  <a:srgbClr val="FF0000"/>
                </a:solidFill>
              </a:rPr>
              <a:t>5:3</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3698" t="1724" r="16231"/>
          <a:stretch/>
        </p:blipFill>
        <p:spPr>
          <a:xfrm>
            <a:off x="5334000" y="1807535"/>
            <a:ext cx="3810000" cy="5050465"/>
          </a:xfrm>
          <a:prstGeom prst="rect">
            <a:avLst/>
          </a:prstGeom>
        </p:spPr>
      </p:pic>
    </p:spTree>
    <p:extLst>
      <p:ext uri="{BB962C8B-B14F-4D97-AF65-F5344CB8AC3E}">
        <p14:creationId xmlns:p14="http://schemas.microsoft.com/office/powerpoint/2010/main" val="3880208348"/>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pPr>
              <a:spcBef>
                <a:spcPts val="0"/>
              </a:spcBef>
            </a:pPr>
            <a:r>
              <a:rPr lang="es-PR" sz="3600" dirty="0" smtClean="0">
                <a:latin typeface="Candara" pitchFamily="34" charset="0"/>
                <a:cs typeface="Calibri" pitchFamily="34" charset="0"/>
              </a:rPr>
              <a:t>Joás escondido en la casa de Jehová</a:t>
            </a:r>
            <a:endParaRPr lang="es-PR" sz="3600" dirty="0">
              <a:latin typeface="Candara" pitchFamily="34" charset="0"/>
              <a:cs typeface="Calibri" pitchFamily="34" charset="0"/>
            </a:endParaRPr>
          </a:p>
          <a:p>
            <a:pPr lvl="1">
              <a:spcBef>
                <a:spcPts val="0"/>
              </a:spcBef>
            </a:pPr>
            <a:r>
              <a:rPr lang="es-PR" sz="3600" dirty="0">
                <a:solidFill>
                  <a:srgbClr val="FF0000"/>
                </a:solidFill>
                <a:latin typeface="Candara" pitchFamily="34" charset="0"/>
                <a:cs typeface="Calibri" pitchFamily="34" charset="0"/>
              </a:rPr>
              <a:t>2 </a:t>
            </a:r>
            <a:r>
              <a:rPr lang="es-PR" sz="3600" dirty="0" smtClean="0">
                <a:solidFill>
                  <a:srgbClr val="FF0000"/>
                </a:solidFill>
                <a:latin typeface="Candara" pitchFamily="34" charset="0"/>
                <a:cs typeface="Calibri" pitchFamily="34" charset="0"/>
              </a:rPr>
              <a:t>Reyes 11.1-3</a:t>
            </a:r>
            <a:endParaRPr lang="es-PR" sz="3600" dirty="0">
              <a:solidFill>
                <a:srgbClr val="FF0000"/>
              </a:solidFill>
              <a:latin typeface="Candara" pitchFamily="34" charset="0"/>
              <a:cs typeface="Calibri" pitchFamily="34" charset="0"/>
            </a:endParaRPr>
          </a:p>
          <a:p>
            <a:pPr>
              <a:spcBef>
                <a:spcPts val="0"/>
              </a:spcBef>
            </a:pPr>
            <a:r>
              <a:rPr lang="es-PR" sz="3600" dirty="0" smtClean="0">
                <a:latin typeface="Candara" pitchFamily="34" charset="0"/>
                <a:cs typeface="Calibri" pitchFamily="34" charset="0"/>
              </a:rPr>
              <a:t>Joás reina asesorado por Joiada</a:t>
            </a:r>
          </a:p>
          <a:p>
            <a:pPr lvl="1">
              <a:spcBef>
                <a:spcPts val="0"/>
              </a:spcBef>
            </a:pPr>
            <a:r>
              <a:rPr lang="es-PR" sz="3600" dirty="0">
                <a:solidFill>
                  <a:srgbClr val="FF0000"/>
                </a:solidFill>
                <a:latin typeface="Candara" pitchFamily="34" charset="0"/>
                <a:ea typeface="+mn-ea"/>
                <a:cs typeface="Calibri" pitchFamily="34" charset="0"/>
              </a:rPr>
              <a:t>2 </a:t>
            </a:r>
            <a:r>
              <a:rPr lang="es-PR" sz="3600" dirty="0" smtClean="0">
                <a:solidFill>
                  <a:srgbClr val="FF0000"/>
                </a:solidFill>
                <a:latin typeface="Candara" pitchFamily="34" charset="0"/>
                <a:ea typeface="+mn-ea"/>
                <a:cs typeface="Calibri" pitchFamily="34" charset="0"/>
              </a:rPr>
              <a:t>Reyes 11.17 – 12.1</a:t>
            </a:r>
          </a:p>
          <a:p>
            <a:pPr>
              <a:spcBef>
                <a:spcPts val="0"/>
              </a:spcBef>
            </a:pPr>
            <a:r>
              <a:rPr lang="es-PR" sz="3600" dirty="0" smtClean="0">
                <a:latin typeface="Candara" pitchFamily="34" charset="0"/>
                <a:cs typeface="Calibri" pitchFamily="34" charset="0"/>
              </a:rPr>
              <a:t>Joás restaura la casa de Jehová</a:t>
            </a:r>
          </a:p>
          <a:p>
            <a:pPr lvl="1">
              <a:spcBef>
                <a:spcPts val="0"/>
              </a:spcBef>
            </a:pPr>
            <a:r>
              <a:rPr lang="es-PR" sz="3600" dirty="0">
                <a:solidFill>
                  <a:srgbClr val="FF0000"/>
                </a:solidFill>
                <a:latin typeface="Candara" pitchFamily="34" charset="0"/>
                <a:ea typeface="+mn-ea"/>
                <a:cs typeface="Calibri" pitchFamily="34" charset="0"/>
              </a:rPr>
              <a:t>2 Reyes </a:t>
            </a:r>
            <a:r>
              <a:rPr lang="es-PR" sz="3600" dirty="0" smtClean="0">
                <a:solidFill>
                  <a:srgbClr val="FF0000"/>
                </a:solidFill>
                <a:latin typeface="Candara" pitchFamily="34" charset="0"/>
                <a:ea typeface="+mn-ea"/>
                <a:cs typeface="Calibri" pitchFamily="34" charset="0"/>
              </a:rPr>
              <a:t>12.2-7, 15</a:t>
            </a:r>
            <a:endParaRPr lang="es-PR" sz="3600" dirty="0">
              <a:solidFill>
                <a:srgbClr val="FF0000"/>
              </a:solidFill>
              <a:latin typeface="Candara" pitchFamily="34" charset="0"/>
              <a:ea typeface="+mn-ea"/>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dirty="0" smtClean="0">
                <a:solidFill>
                  <a:srgbClr val="FF0000"/>
                </a:solidFill>
              </a:rPr>
              <a:t>11:18–20. </a:t>
            </a:r>
            <a:r>
              <a:rPr lang="es-PR" dirty="0" smtClean="0"/>
              <a:t>Todo el pueblo entró en el templo de Baal que había sido construido en Jerusalén y que era usado por Atalía para promover la adoración a Baal en Judá, y lo derribaron. </a:t>
            </a:r>
          </a:p>
          <a:p>
            <a:r>
              <a:rPr lang="es-PR" dirty="0" smtClean="0"/>
              <a:t>Asimismo, despedazaron sus altares y sus imágenes que estaban dentro del templo, y mataron a </a:t>
            </a:r>
            <a:r>
              <a:rPr lang="es-PR" dirty="0" err="1" smtClean="0"/>
              <a:t>Matán</a:t>
            </a:r>
            <a:r>
              <a:rPr lang="es-PR" dirty="0" smtClean="0"/>
              <a:t> sacerdote principal de Baal delante de los altares.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7162" r="9070" b="3465"/>
          <a:stretch/>
        </p:blipFill>
        <p:spPr>
          <a:xfrm>
            <a:off x="5334000" y="1836683"/>
            <a:ext cx="3810000" cy="5021317"/>
          </a:xfrm>
          <a:prstGeom prst="rect">
            <a:avLst/>
          </a:prstGeom>
        </p:spPr>
      </p:pic>
    </p:spTree>
    <p:extLst>
      <p:ext uri="{BB962C8B-B14F-4D97-AF65-F5344CB8AC3E}">
        <p14:creationId xmlns:p14="http://schemas.microsoft.com/office/powerpoint/2010/main" val="452834735"/>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t>Esos actos fueron una muestra intencional del poco respeto que tenían por la creencia falsa de los adoradores paganos que creían que el área del templo era un lugar sagrado de protección.</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7162" r="9070" b="3465"/>
          <a:stretch/>
        </p:blipFill>
        <p:spPr>
          <a:xfrm>
            <a:off x="5334000" y="1836683"/>
            <a:ext cx="3810000" cy="5021317"/>
          </a:xfrm>
          <a:prstGeom prst="rect">
            <a:avLst/>
          </a:prstGeom>
        </p:spPr>
      </p:pic>
    </p:spTree>
    <p:extLst>
      <p:ext uri="{BB962C8B-B14F-4D97-AF65-F5344CB8AC3E}">
        <p14:creationId xmlns:p14="http://schemas.microsoft.com/office/powerpoint/2010/main" val="375334389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t>Para evitar represalias de los devotos de Baal, Joiada puso guarnición sobre la casa de Jehová, misma que había sido edificada por Salomón. </a:t>
            </a:r>
            <a:endParaRPr lang="es-PR" dirty="0" smtClean="0"/>
          </a:p>
          <a:p>
            <a:r>
              <a:rPr lang="es-PR" dirty="0" smtClean="0"/>
              <a:t>Al </a:t>
            </a:r>
            <a:r>
              <a:rPr lang="es-PR" dirty="0"/>
              <a:t>final de la ceremonia de coronación, Joiada, y la guardia, y todo el </a:t>
            </a:r>
            <a:r>
              <a:rPr lang="es-PR" dirty="0" smtClean="0"/>
              <a:t>pueblo </a:t>
            </a:r>
            <a:r>
              <a:rPr lang="es-PR" dirty="0"/>
              <a:t>llevaron al </a:t>
            </a:r>
            <a:r>
              <a:rPr lang="es-PR" dirty="0" smtClean="0"/>
              <a:t>rey a </a:t>
            </a:r>
            <a:r>
              <a:rPr lang="es-PR" dirty="0"/>
              <a:t>la casa del rey; y se sentó el rey en el trono. </a:t>
            </a:r>
            <a:endParaRPr lang="es-PR" dirty="0" smtClean="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4196" r="14983"/>
          <a:stretch/>
        </p:blipFill>
        <p:spPr>
          <a:xfrm>
            <a:off x="5334000" y="1815213"/>
            <a:ext cx="3811782" cy="5051612"/>
          </a:xfrm>
          <a:prstGeom prst="rect">
            <a:avLst/>
          </a:prstGeom>
        </p:spPr>
      </p:pic>
    </p:spTree>
    <p:extLst>
      <p:ext uri="{BB962C8B-B14F-4D97-AF65-F5344CB8AC3E}">
        <p14:creationId xmlns:p14="http://schemas.microsoft.com/office/powerpoint/2010/main" val="1416601309"/>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2673471"/>
          </a:xfrm>
        </p:spPr>
        <p:txBody>
          <a:bodyPr>
            <a:normAutofit/>
          </a:bodyPr>
          <a:lstStyle/>
          <a:p>
            <a:r>
              <a:rPr lang="es-PR" sz="2400" dirty="0" smtClean="0"/>
              <a:t>Y </a:t>
            </a:r>
            <a:r>
              <a:rPr lang="es-PR" sz="2400" dirty="0"/>
              <a:t>todo el pueblo de la tierra se regocijó grandemente porque nuevamente un descendiente de David los iba a gobernar, y porque volvió a instituirse oficialmente la adoración a Jehová. </a:t>
            </a:r>
            <a:endParaRPr lang="es-PR" sz="2400" dirty="0" smtClean="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29200" y="1810660"/>
            <a:ext cx="4114800" cy="3134215"/>
          </a:xfrm>
          <a:prstGeom prst="rect">
            <a:avLst/>
          </a:prstGeom>
        </p:spPr>
      </p:pic>
      <p:sp>
        <p:nvSpPr>
          <p:cNvPr id="10" name="Content Placeholder 1"/>
          <p:cNvSpPr txBox="1">
            <a:spLocks/>
          </p:cNvSpPr>
          <p:nvPr/>
        </p:nvSpPr>
        <p:spPr bwMode="auto">
          <a:xfrm>
            <a:off x="228600" y="4945183"/>
            <a:ext cx="8715376" cy="1870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PR" sz="2400" kern="0" dirty="0" smtClean="0"/>
              <a:t>La turbulencia que había en Jerusalén, y que caracterizó al reinado de Atalía, fue decreciendo, y la ciudad estuvo en reposo nuevamente. (Para más detalles acerca del reinado de Atalía, vea </a:t>
            </a:r>
            <a:r>
              <a:rPr lang="es-PR" sz="2400" kern="0" dirty="0" smtClean="0">
                <a:solidFill>
                  <a:srgbClr val="FF0000"/>
                </a:solidFill>
              </a:rPr>
              <a:t>2 Crónicas 22:10–23:15.</a:t>
            </a:r>
            <a:r>
              <a:rPr lang="es-PR" sz="2400" kern="0" dirty="0" smtClean="0"/>
              <a:t>)</a:t>
            </a:r>
            <a:endParaRPr lang="es-PR" sz="2400" kern="0" dirty="0"/>
          </a:p>
        </p:txBody>
      </p:sp>
    </p:spTree>
    <p:extLst>
      <p:ext uri="{BB962C8B-B14F-4D97-AF65-F5344CB8AC3E}">
        <p14:creationId xmlns:p14="http://schemas.microsoft.com/office/powerpoint/2010/main" val="1919924319"/>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85000" lnSpcReduction="20000"/>
          </a:bodyPr>
          <a:lstStyle/>
          <a:p>
            <a:r>
              <a:rPr lang="es-PR" dirty="0"/>
              <a:t>De la misma manera en que Jezabel promovió el </a:t>
            </a:r>
            <a:r>
              <a:rPr lang="es-PR" dirty="0" err="1"/>
              <a:t>baalismo</a:t>
            </a:r>
            <a:r>
              <a:rPr lang="es-PR" dirty="0"/>
              <a:t> en Israel, así hizo su hija Atalía en Judá. </a:t>
            </a:r>
            <a:endParaRPr lang="es-PR" dirty="0" smtClean="0"/>
          </a:p>
          <a:p>
            <a:r>
              <a:rPr lang="es-PR" dirty="0" smtClean="0"/>
              <a:t>Durante </a:t>
            </a:r>
            <a:r>
              <a:rPr lang="es-PR" dirty="0"/>
              <a:t>el reinado de esta última, el </a:t>
            </a:r>
            <a:r>
              <a:rPr lang="es-PR" dirty="0" err="1"/>
              <a:t>baalismo</a:t>
            </a:r>
            <a:r>
              <a:rPr lang="es-PR" dirty="0"/>
              <a:t> alcanzó su auge máximo en el reino del sur. </a:t>
            </a:r>
            <a:endParaRPr lang="es-PR" dirty="0" smtClean="0"/>
          </a:p>
          <a:p>
            <a:r>
              <a:rPr lang="es-PR" dirty="0" smtClean="0"/>
              <a:t>No </a:t>
            </a:r>
            <a:r>
              <a:rPr lang="es-PR" dirty="0"/>
              <a:t>obstante, nunca llegó a tener tanta influencia como en Israel, debido a que algunos reyes de Judá manifestaron una consagración más sincera al Señor</a:t>
            </a:r>
            <a:r>
              <a:rPr lang="es-PR" dirty="0" smtClean="0"/>
              <a:t>.</a:t>
            </a:r>
            <a:endParaRPr lang="es-PR" dirty="0"/>
          </a:p>
        </p:txBody>
      </p:sp>
      <p:pic>
        <p:nvPicPr>
          <p:cNvPr id="3074" name="Picture 2" descr="http://www.behindthename.com/imagebank/images/ba02al.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162675" y="1141194"/>
            <a:ext cx="2981325"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398791"/>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t>El inicio del gobierno de Joás inauguró un período que duró más de cien años en el que reinaron en forma consecutiva cuatro hombres que fueron catalogados como buenos reyes. </a:t>
            </a:r>
            <a:endParaRPr lang="es-PR" dirty="0" smtClean="0"/>
          </a:p>
        </p:txBody>
      </p:sp>
      <p:pic>
        <p:nvPicPr>
          <p:cNvPr id="4098" name="Picture 2" descr="http://3.bp.blogspot.com/-f2bwgQuFLuI/TwsEg4CIBBI/AAAAAAAAAYk/ax871onVY50/s1600/israel_mapa00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181601" y="1813803"/>
            <a:ext cx="3962400" cy="5044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527245"/>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a:bodyPr>
          <a:lstStyle/>
          <a:p>
            <a:r>
              <a:rPr lang="es-PR" dirty="0" smtClean="0"/>
              <a:t>Ninguno </a:t>
            </a:r>
            <a:r>
              <a:rPr lang="es-PR" dirty="0"/>
              <a:t>de ellos—Joás, </a:t>
            </a:r>
            <a:r>
              <a:rPr lang="es-PR" dirty="0" err="1"/>
              <a:t>Amasías</a:t>
            </a:r>
            <a:r>
              <a:rPr lang="es-PR" dirty="0"/>
              <a:t>, Azarías (Uzías) y </a:t>
            </a:r>
            <a:r>
              <a:rPr lang="es-PR" dirty="0" err="1"/>
              <a:t>Jotam</a:t>
            </a:r>
            <a:r>
              <a:rPr lang="es-PR" dirty="0"/>
              <a:t>—fueron tan buenos para Judá como Josafat, Ezequías o Josías, pero en conjunto, propiciaron la época más larga y continua de la historia de Judá de un liderato aprobado por Dios</a:t>
            </a:r>
            <a:r>
              <a:rPr lang="es-PR" dirty="0" smtClean="0"/>
              <a:t>.</a:t>
            </a:r>
            <a:endParaRPr lang="es-PR" dirty="0"/>
          </a:p>
        </p:txBody>
      </p:sp>
      <p:pic>
        <p:nvPicPr>
          <p:cNvPr id="8" name="Picture 2" descr="http://3.bp.blogspot.com/-f2bwgQuFLuI/TwsEg4CIBBI/AAAAAAAAAYk/ax871onVY50/s1600/israel_mapa00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181600" y="1813802"/>
            <a:ext cx="3962400" cy="5044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41108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Joás reina asesorado por Joiada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11.17 – 12.1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solidFill>
                  <a:srgbClr val="FF0000"/>
                </a:solidFill>
              </a:rPr>
              <a:t>11:21–12:1</a:t>
            </a:r>
            <a:r>
              <a:rPr lang="es-PR" dirty="0" smtClean="0"/>
              <a:t>. </a:t>
            </a:r>
            <a:r>
              <a:rPr lang="es-PR" dirty="0"/>
              <a:t>Joás fue el rey más joven que llegó al trono de Judá. </a:t>
            </a:r>
            <a:endParaRPr lang="es-PR" dirty="0" smtClean="0"/>
          </a:p>
          <a:p>
            <a:r>
              <a:rPr lang="es-PR" dirty="0" smtClean="0"/>
              <a:t>Era </a:t>
            </a:r>
            <a:r>
              <a:rPr lang="es-PR" dirty="0"/>
              <a:t>Joás de siete años cuando comenzó a reinar en 835 a.C. y su gobierno terminó en 796 a.C. Reinó cuarenta años en Jerusalén. </a:t>
            </a:r>
            <a:endParaRPr lang="es-PR" dirty="0" smtClean="0"/>
          </a:p>
          <a:p>
            <a:r>
              <a:rPr lang="es-PR" dirty="0" smtClean="0"/>
              <a:t>Fue </a:t>
            </a:r>
            <a:r>
              <a:rPr lang="es-PR" dirty="0"/>
              <a:t>hijo del rey Ocozías y su madre fue </a:t>
            </a:r>
            <a:r>
              <a:rPr lang="es-PR" dirty="0" err="1"/>
              <a:t>Sibia</a:t>
            </a:r>
            <a:r>
              <a:rPr lang="es-PR" dirty="0"/>
              <a:t>, de </a:t>
            </a:r>
            <a:r>
              <a:rPr lang="es-PR" dirty="0" err="1"/>
              <a:t>Beerseba</a:t>
            </a:r>
            <a:r>
              <a:rPr lang="es-PR" dirty="0"/>
              <a:t>, ciudad que se encontraba en el sur de Judá</a:t>
            </a:r>
            <a:r>
              <a:rPr lang="es-PR" dirty="0" smtClean="0"/>
              <a:t>.</a:t>
            </a:r>
            <a:endParaRPr lang="es-PR"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8400" y="990600"/>
            <a:ext cx="2669154" cy="5815149"/>
          </a:xfrm>
          <a:prstGeom prst="rect">
            <a:avLst/>
          </a:prstGeom>
        </p:spPr>
      </p:pic>
    </p:spTree>
    <p:extLst>
      <p:ext uri="{BB962C8B-B14F-4D97-AF65-F5344CB8AC3E}">
        <p14:creationId xmlns:p14="http://schemas.microsoft.com/office/powerpoint/2010/main" val="149653700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188913"/>
            <a:ext cx="9144000" cy="6669087"/>
          </a:xfrm>
        </p:spPr>
        <p:txBody>
          <a:bodyPr/>
          <a:lstStyle/>
          <a:p>
            <a:pPr algn="ctr">
              <a:spcBef>
                <a:spcPct val="10000"/>
              </a:spcBef>
              <a:buFontTx/>
              <a:buNone/>
              <a:defRPr/>
            </a:pPr>
            <a:r>
              <a:rPr lang="es-ES_tradnl" b="1" u="sng" dirty="0" smtClean="0"/>
              <a:t>La tierra está llena de tu gloria</a:t>
            </a:r>
          </a:p>
          <a:p>
            <a:pPr algn="ctr">
              <a:spcBef>
                <a:spcPct val="10000"/>
              </a:spcBef>
              <a:buFontTx/>
              <a:buNone/>
              <a:defRPr/>
            </a:pPr>
            <a:endParaRPr lang="es-ES_tradnl" b="1" u="sng" dirty="0" smtClean="0"/>
          </a:p>
          <a:p>
            <a:pPr algn="ctr">
              <a:spcBef>
                <a:spcPct val="10000"/>
              </a:spcBef>
              <a:buFontTx/>
              <a:buNone/>
              <a:defRPr/>
            </a:pPr>
            <a:r>
              <a:rPr lang="es-ES_tradnl" b="1" dirty="0" smtClean="0"/>
              <a:t>//Santo, Santo, Santo</a:t>
            </a:r>
          </a:p>
          <a:p>
            <a:pPr algn="ctr">
              <a:spcBef>
                <a:spcPct val="10000"/>
              </a:spcBef>
              <a:buFontTx/>
              <a:buNone/>
              <a:defRPr/>
            </a:pPr>
            <a:r>
              <a:rPr lang="es-ES_tradnl" b="1" dirty="0" smtClean="0"/>
              <a:t>Señor de gloria y de poder</a:t>
            </a:r>
          </a:p>
          <a:p>
            <a:pPr algn="ctr">
              <a:spcBef>
                <a:spcPct val="10000"/>
              </a:spcBef>
              <a:buFontTx/>
              <a:buNone/>
              <a:defRPr/>
            </a:pPr>
            <a:r>
              <a:rPr lang="es-ES_tradnl" b="1" dirty="0" smtClean="0"/>
              <a:t>Toda la tierra está llena de Ti</a:t>
            </a:r>
          </a:p>
          <a:p>
            <a:pPr algn="ctr">
              <a:spcBef>
                <a:spcPct val="10000"/>
              </a:spcBef>
              <a:buFontTx/>
              <a:buNone/>
              <a:defRPr/>
            </a:pPr>
            <a:r>
              <a:rPr lang="es-ES_tradnl" b="1" dirty="0" smtClean="0"/>
              <a:t>Hosanna, Hosanna</a:t>
            </a:r>
          </a:p>
          <a:p>
            <a:pPr algn="ctr">
              <a:spcBef>
                <a:spcPct val="10000"/>
              </a:spcBef>
              <a:buFontTx/>
              <a:buNone/>
              <a:defRPr/>
            </a:pPr>
            <a:r>
              <a:rPr lang="es-ES_tradnl" b="1" dirty="0" smtClean="0"/>
              <a:t>Bendito es el Señor//</a:t>
            </a:r>
          </a:p>
          <a:p>
            <a:pPr algn="ctr">
              <a:spcBef>
                <a:spcPct val="10000"/>
              </a:spcBef>
              <a:buFontTx/>
              <a:buNone/>
              <a:defRPr/>
            </a:pPr>
            <a:endParaRPr lang="es-ES_tradnl" b="1" dirty="0" smtClean="0"/>
          </a:p>
          <a:p>
            <a:pPr algn="ctr">
              <a:spcBef>
                <a:spcPct val="10000"/>
              </a:spcBef>
              <a:buFontTx/>
              <a:buNone/>
              <a:defRPr/>
            </a:pPr>
            <a:r>
              <a:rPr lang="es-ES_tradnl" b="1" dirty="0" smtClean="0"/>
              <a:t>//Y la tierra está llena de tu gloria</a:t>
            </a:r>
          </a:p>
          <a:p>
            <a:pPr algn="ctr">
              <a:spcBef>
                <a:spcPct val="10000"/>
              </a:spcBef>
              <a:buFontTx/>
              <a:buNone/>
              <a:defRPr/>
            </a:pPr>
            <a:r>
              <a:rPr lang="es-ES_tradnl" b="1" dirty="0" smtClean="0"/>
              <a:t>La tierra está llena de tu gloria</a:t>
            </a:r>
          </a:p>
          <a:p>
            <a:pPr algn="ctr">
              <a:spcBef>
                <a:spcPct val="10000"/>
              </a:spcBef>
              <a:buFontTx/>
              <a:buNone/>
              <a:defRPr/>
            </a:pPr>
            <a:r>
              <a:rPr lang="es-ES_tradnl" b="1" dirty="0" smtClean="0"/>
              <a:t>La tierra está llena de tu gloria</a:t>
            </a:r>
          </a:p>
          <a:p>
            <a:pPr algn="ctr">
              <a:spcBef>
                <a:spcPct val="10000"/>
              </a:spcBef>
              <a:buFontTx/>
              <a:buNone/>
              <a:defRPr/>
            </a:pPr>
            <a:r>
              <a:rPr lang="es-ES_tradnl" b="1" dirty="0" smtClean="0"/>
              <a:t>Santo es el Señor//</a:t>
            </a:r>
            <a:endParaRPr lang="es-DO" b="1" dirty="0"/>
          </a:p>
        </p:txBody>
      </p:sp>
    </p:spTree>
    <p:extLst>
      <p:ext uri="{BB962C8B-B14F-4D97-AF65-F5344CB8AC3E}">
        <p14:creationId xmlns:p14="http://schemas.microsoft.com/office/powerpoint/2010/main" val="22628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10000"/>
                    </a14:imgEffect>
                  </a14:imgLayer>
                </a14:imgProps>
              </a:ext>
              <a:ext uri="{28A0092B-C50C-407E-A947-70E740481C1C}">
                <a14:useLocalDpi xmlns:a14="http://schemas.microsoft.com/office/drawing/2010/main"/>
              </a:ext>
            </a:extLst>
          </a:blip>
          <a:srcRect b="22951"/>
          <a:stretch/>
        </p:blipFill>
        <p:spPr>
          <a:xfrm>
            <a:off x="0" y="1676401"/>
            <a:ext cx="9144000" cy="5181599"/>
          </a:xfrm>
          <a:prstGeom prst="rect">
            <a:avLst/>
          </a:prstGeom>
        </p:spPr>
      </p:pic>
    </p:spTree>
    <p:extLst>
      <p:ext uri="{BB962C8B-B14F-4D97-AF65-F5344CB8AC3E}">
        <p14:creationId xmlns:p14="http://schemas.microsoft.com/office/powerpoint/2010/main" val="3939104713"/>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a:latin typeface="Candara" panose="020E0502030303020204" pitchFamily="34" charset="0"/>
              </a:rPr>
              <a:t>El propósito del autor fue elaborar la historia de los reinos </a:t>
            </a:r>
            <a:r>
              <a:rPr lang="es-PR" dirty="0" smtClean="0">
                <a:latin typeface="Candara" panose="020E0502030303020204" pitchFamily="34" charset="0"/>
              </a:rPr>
              <a:t>de Judá, Israel y sus vecinos dentro </a:t>
            </a:r>
            <a:r>
              <a:rPr lang="es-PR" dirty="0">
                <a:latin typeface="Candara" panose="020E0502030303020204" pitchFamily="34" charset="0"/>
              </a:rPr>
              <a:t>del contexto de la providencia divina, por eso aparecen los acontecimientos religiosos tanto como los hechos seculares.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8" name="TextBox 7"/>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91153" y="1814514"/>
            <a:ext cx="3452847" cy="5043485"/>
          </a:xfrm>
          <a:prstGeom prst="rect">
            <a:avLst/>
          </a:prstGeom>
        </p:spPr>
      </p:pic>
    </p:spTree>
    <p:extLst>
      <p:ext uri="{BB962C8B-B14F-4D97-AF65-F5344CB8AC3E}">
        <p14:creationId xmlns:p14="http://schemas.microsoft.com/office/powerpoint/2010/main" val="921008667"/>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t>“</a:t>
            </a:r>
            <a:r>
              <a:rPr lang="es-PR" i="1" dirty="0"/>
              <a:t>Y Joás hizo lo recto ante los ojos de Jehová todo el tiempo que le dirigió el sacerdote Joiada</a:t>
            </a:r>
            <a:r>
              <a:rPr lang="es-PR" i="1" dirty="0" smtClean="0"/>
              <a:t>. Con </a:t>
            </a:r>
            <a:r>
              <a:rPr lang="es-PR" i="1" dirty="0"/>
              <a:t>todo eso, los lugares altos no se quitaron, porque el pueblo aún sacrificaba y quemaba incienso en los lugares altos. Y Joás dijo a los sacerdotes: Todo el dinero consagrado que se suele traer a la casa de Jehová, el dinero del rescate de cada persona según está estipulado, y todo el dinero que cada uno de su propia voluntad trae a la casa de Jehová, recíbanlo los sacerdotes, cada uno de mano de sus familiares, y reparen los portillos del templo dondequiera que se hallen </a:t>
            </a:r>
            <a:r>
              <a:rPr lang="es-PR" i="1" dirty="0" smtClean="0"/>
              <a:t>grietas…”</a:t>
            </a:r>
            <a:endParaRPr lang="es-PR" dirty="0"/>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smtClean="0"/>
              <a:t>“</a:t>
            </a:r>
            <a:r>
              <a:rPr lang="es-PR" i="1" dirty="0" smtClean="0"/>
              <a:t>…Pero </a:t>
            </a:r>
            <a:r>
              <a:rPr lang="es-PR" i="1" dirty="0"/>
              <a:t>en el año veintitrés del rey Joás aún no habían reparado los sacerdotes las grietas del templo. Llamó entonces el rey Joás al sumo sacerdote Joiada y a los sacerdotes, y les dijo: ¿Por qué no reparáis las grietas del templo? Ahora, pues, no toméis más el dinero de vuestros familiares, sino dadlo para reparar las grietas del templo.</a:t>
            </a:r>
            <a:r>
              <a:rPr lang="es-PR" dirty="0"/>
              <a:t>” </a:t>
            </a:r>
            <a:r>
              <a:rPr lang="es-PR" dirty="0">
                <a:solidFill>
                  <a:srgbClr val="FF0000"/>
                </a:solidFill>
              </a:rPr>
              <a:t>(2º Reyes 12.2–7, RVR60) </a:t>
            </a:r>
          </a:p>
          <a:p>
            <a:r>
              <a:rPr lang="es-PR" dirty="0"/>
              <a:t>“</a:t>
            </a:r>
            <a:r>
              <a:rPr lang="es-PR" i="1" dirty="0"/>
              <a:t>Y no se tomaba cuenta a los hombres en cuyas manos el dinero era entregado, para que ellos lo diesen a los que hacían la obra; porque lo hacían ellos fielmente.</a:t>
            </a:r>
            <a:r>
              <a:rPr lang="es-PR" dirty="0"/>
              <a:t>” </a:t>
            </a:r>
            <a:r>
              <a:rPr lang="es-PR" dirty="0">
                <a:solidFill>
                  <a:srgbClr val="FF0000"/>
                </a:solidFill>
              </a:rPr>
              <a:t>(2º Reyes 12.15, RVR60) </a:t>
            </a:r>
          </a:p>
        </p:txBody>
      </p:sp>
    </p:spTree>
    <p:extLst>
      <p:ext uri="{BB962C8B-B14F-4D97-AF65-F5344CB8AC3E}">
        <p14:creationId xmlns:p14="http://schemas.microsoft.com/office/powerpoint/2010/main" val="2204695087"/>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77500" lnSpcReduction="20000"/>
          </a:bodyPr>
          <a:lstStyle/>
          <a:p>
            <a:r>
              <a:rPr lang="es-PR" dirty="0" smtClean="0">
                <a:solidFill>
                  <a:srgbClr val="FF0000"/>
                </a:solidFill>
              </a:rPr>
              <a:t>12.2–12:3 </a:t>
            </a:r>
            <a:r>
              <a:rPr lang="es-PR" dirty="0" smtClean="0"/>
              <a:t>Joás </a:t>
            </a:r>
            <a:r>
              <a:rPr lang="es-PR" dirty="0"/>
              <a:t>hizo lo recto ante los ojos de Jehová mientras le dirigió el sacerdote Joiada, pero después de la muerte de éste, Joás se alejó del Señor. </a:t>
            </a:r>
            <a:endParaRPr lang="es-PR" dirty="0" smtClean="0"/>
          </a:p>
          <a:p>
            <a:r>
              <a:rPr lang="es-PR" dirty="0" smtClean="0"/>
              <a:t>Durante </a:t>
            </a:r>
            <a:r>
              <a:rPr lang="es-PR" dirty="0"/>
              <a:t>sus días fieles, Joás gobernó bien, pero falló, porque no quitó los lugares altos </a:t>
            </a:r>
            <a:r>
              <a:rPr lang="es-PR" dirty="0" smtClean="0"/>
              <a:t>donde </a:t>
            </a:r>
            <a:r>
              <a:rPr lang="es-PR" dirty="0"/>
              <a:t>el pueblo aún sacrificaba y quemaba incienso, lo cual iba contra la ley mosaica </a:t>
            </a:r>
            <a:r>
              <a:rPr lang="es-PR" dirty="0" smtClean="0"/>
              <a:t>(ver </a:t>
            </a:r>
            <a:r>
              <a:rPr lang="es-PR" dirty="0" smtClean="0">
                <a:solidFill>
                  <a:srgbClr val="FF0000"/>
                </a:solidFill>
              </a:rPr>
              <a:t>Deuteronomio </a:t>
            </a:r>
            <a:r>
              <a:rPr lang="es-PR" dirty="0">
                <a:solidFill>
                  <a:srgbClr val="FF0000"/>
                </a:solidFill>
              </a:rPr>
              <a:t>12:2–7, 13–14</a:t>
            </a:r>
            <a:r>
              <a:rPr lang="es-PR" dirty="0"/>
              <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9627" t="4099" r="22984" b="4099"/>
          <a:stretch/>
        </p:blipFill>
        <p:spPr>
          <a:xfrm>
            <a:off x="5181600" y="1828800"/>
            <a:ext cx="3962400" cy="3962400"/>
          </a:xfrm>
          <a:prstGeom prst="rect">
            <a:avLst/>
          </a:prstGeom>
        </p:spPr>
      </p:pic>
    </p:spTree>
    <p:extLst>
      <p:ext uri="{BB962C8B-B14F-4D97-AF65-F5344CB8AC3E}">
        <p14:creationId xmlns:p14="http://schemas.microsoft.com/office/powerpoint/2010/main" val="198838067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a:solidFill>
                  <a:srgbClr val="FF0000"/>
                </a:solidFill>
              </a:rPr>
              <a:t>12:4–8. </a:t>
            </a:r>
            <a:r>
              <a:rPr lang="es-PR" dirty="0"/>
              <a:t>Joás se propuso restaurar el templo de Salomón, el cual estaba muy descuidado y había sufrido daños considerables durante el reinado de Atalía </a:t>
            </a:r>
            <a:r>
              <a:rPr lang="es-PR" dirty="0" smtClean="0"/>
              <a:t>(ver </a:t>
            </a:r>
            <a:r>
              <a:rPr lang="es-PR" dirty="0" smtClean="0">
                <a:solidFill>
                  <a:srgbClr val="FF0000"/>
                </a:solidFill>
              </a:rPr>
              <a:t>2 Crónicas </a:t>
            </a:r>
            <a:r>
              <a:rPr lang="es-PR" dirty="0">
                <a:solidFill>
                  <a:srgbClr val="FF0000"/>
                </a:solidFill>
              </a:rPr>
              <a:t>24:7</a:t>
            </a:r>
            <a:r>
              <a:rPr lang="es-PR" dirty="0"/>
              <a:t>). </a:t>
            </a:r>
            <a:endParaRPr lang="es-PR" dirty="0" smtClean="0"/>
          </a:p>
          <a:p>
            <a:r>
              <a:rPr lang="es-PR" dirty="0" smtClean="0"/>
              <a:t>Ese </a:t>
            </a:r>
            <a:r>
              <a:rPr lang="es-PR" dirty="0"/>
              <a:t>fue el primer proyecto de restauración del templo que se registra en </a:t>
            </a:r>
            <a:r>
              <a:rPr lang="es-PR" dirty="0">
                <a:solidFill>
                  <a:srgbClr val="FF0000"/>
                </a:solidFill>
              </a:rPr>
              <a:t>1</a:t>
            </a:r>
            <a:r>
              <a:rPr lang="es-PR" dirty="0"/>
              <a:t> o </a:t>
            </a:r>
            <a:r>
              <a:rPr lang="es-PR" dirty="0">
                <a:solidFill>
                  <a:srgbClr val="FF0000"/>
                </a:solidFill>
              </a:rPr>
              <a:t>2 Reyes</a:t>
            </a:r>
            <a:r>
              <a:rPr lang="es-PR" dirty="0"/>
              <a:t>.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9627" t="4099" r="22984" b="4099"/>
          <a:stretch/>
        </p:blipFill>
        <p:spPr>
          <a:xfrm>
            <a:off x="5181600" y="1828800"/>
            <a:ext cx="3962400" cy="3962400"/>
          </a:xfrm>
          <a:prstGeom prst="rect">
            <a:avLst/>
          </a:prstGeom>
        </p:spPr>
      </p:pic>
    </p:spTree>
    <p:extLst>
      <p:ext uri="{BB962C8B-B14F-4D97-AF65-F5344CB8AC3E}">
        <p14:creationId xmlns:p14="http://schemas.microsoft.com/office/powerpoint/2010/main" val="2762525655"/>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smtClean="0"/>
              <a:t>El </a:t>
            </a:r>
            <a:r>
              <a:rPr lang="es-PR" dirty="0"/>
              <a:t>rey planeaba usar para ese objetivo todo el dinero consagrado que el pueblo llevara a la casa de Jehová procedente de sus ofrendas regulares (</a:t>
            </a:r>
            <a:r>
              <a:rPr lang="es-PR" dirty="0" smtClean="0">
                <a:solidFill>
                  <a:srgbClr val="FF0000"/>
                </a:solidFill>
              </a:rPr>
              <a:t>Éxodo </a:t>
            </a:r>
            <a:r>
              <a:rPr lang="es-PR" dirty="0">
                <a:solidFill>
                  <a:srgbClr val="FF0000"/>
                </a:solidFill>
              </a:rPr>
              <a:t>30:11–16</a:t>
            </a:r>
            <a:r>
              <a:rPr lang="es-PR" dirty="0"/>
              <a:t>), así como el dinero del rescate (</a:t>
            </a:r>
            <a:r>
              <a:rPr lang="es-PR" dirty="0" smtClean="0">
                <a:solidFill>
                  <a:srgbClr val="FF0000"/>
                </a:solidFill>
              </a:rPr>
              <a:t>Levítico </a:t>
            </a:r>
            <a:r>
              <a:rPr lang="es-PR" dirty="0">
                <a:solidFill>
                  <a:srgbClr val="FF0000"/>
                </a:solidFill>
              </a:rPr>
              <a:t>27; </a:t>
            </a:r>
            <a:r>
              <a:rPr lang="es-PR" dirty="0" smtClean="0">
                <a:solidFill>
                  <a:srgbClr val="FF0000"/>
                </a:solidFill>
              </a:rPr>
              <a:t>Números </a:t>
            </a:r>
            <a:r>
              <a:rPr lang="es-PR" dirty="0">
                <a:solidFill>
                  <a:srgbClr val="FF0000"/>
                </a:solidFill>
              </a:rPr>
              <a:t>30</a:t>
            </a:r>
            <a:r>
              <a:rPr lang="es-PR" dirty="0"/>
              <a:t>), y todo el dinero que cada uno de su </a:t>
            </a:r>
            <a:r>
              <a:rPr lang="es-PR" dirty="0" smtClean="0"/>
              <a:t>voluntad </a:t>
            </a:r>
            <a:r>
              <a:rPr lang="es-PR" dirty="0"/>
              <a:t>entregara.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8339" t="3509" r="8687" b="3509"/>
          <a:stretch/>
        </p:blipFill>
        <p:spPr>
          <a:xfrm>
            <a:off x="5181600" y="1752600"/>
            <a:ext cx="3962400" cy="5105400"/>
          </a:xfrm>
          <a:prstGeom prst="rect">
            <a:avLst/>
          </a:prstGeom>
        </p:spPr>
      </p:pic>
    </p:spTree>
    <p:extLst>
      <p:ext uri="{BB962C8B-B14F-4D97-AF65-F5344CB8AC3E}">
        <p14:creationId xmlns:p14="http://schemas.microsoft.com/office/powerpoint/2010/main" val="3474554361"/>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lnSpcReduction="10000"/>
          </a:bodyPr>
          <a:lstStyle/>
          <a:p>
            <a:r>
              <a:rPr lang="es-PR" dirty="0" smtClean="0"/>
              <a:t>Pero </a:t>
            </a:r>
            <a:r>
              <a:rPr lang="es-PR" dirty="0"/>
              <a:t>ese plan no funcionó. </a:t>
            </a:r>
            <a:endParaRPr lang="es-PR" dirty="0" smtClean="0"/>
          </a:p>
          <a:p>
            <a:r>
              <a:rPr lang="es-PR" dirty="0" smtClean="0"/>
              <a:t>Es </a:t>
            </a:r>
            <a:r>
              <a:rPr lang="es-PR" dirty="0"/>
              <a:t>obvio que los ingresos de esas fuentes regulares eran insuficientes para sostener a los sacerdotes y levitas y también para pagar las reparaciones del templo</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8339" t="3509" r="8687" b="3509"/>
          <a:stretch/>
        </p:blipFill>
        <p:spPr>
          <a:xfrm>
            <a:off x="5181600" y="1752600"/>
            <a:ext cx="3962400" cy="5105400"/>
          </a:xfrm>
          <a:prstGeom prst="rect">
            <a:avLst/>
          </a:prstGeom>
        </p:spPr>
      </p:pic>
    </p:spTree>
    <p:extLst>
      <p:ext uri="{BB962C8B-B14F-4D97-AF65-F5344CB8AC3E}">
        <p14:creationId xmlns:p14="http://schemas.microsoft.com/office/powerpoint/2010/main" val="1627550069"/>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77500" lnSpcReduction="20000"/>
          </a:bodyPr>
          <a:lstStyle/>
          <a:p>
            <a:r>
              <a:rPr lang="es-PR" dirty="0"/>
              <a:t>La exasperación de Joás con el sumo sacerdote Joiada y </a:t>
            </a:r>
            <a:r>
              <a:rPr lang="es-PR" dirty="0" smtClean="0"/>
              <a:t>los </a:t>
            </a:r>
            <a:r>
              <a:rPr lang="es-PR" dirty="0"/>
              <a:t>sacerdotes, que eran los responsables de recabar el dinero (</a:t>
            </a:r>
            <a:r>
              <a:rPr lang="es-PR" dirty="0">
                <a:solidFill>
                  <a:srgbClr val="FF0000"/>
                </a:solidFill>
              </a:rPr>
              <a:t>1 </a:t>
            </a:r>
            <a:r>
              <a:rPr lang="es-PR" dirty="0" smtClean="0">
                <a:solidFill>
                  <a:srgbClr val="FF0000"/>
                </a:solidFill>
              </a:rPr>
              <a:t>Reyes </a:t>
            </a:r>
            <a:r>
              <a:rPr lang="es-PR" dirty="0">
                <a:solidFill>
                  <a:srgbClr val="FF0000"/>
                </a:solidFill>
              </a:rPr>
              <a:t>12:7; 2 </a:t>
            </a:r>
            <a:r>
              <a:rPr lang="es-PR" dirty="0" smtClean="0">
                <a:solidFill>
                  <a:srgbClr val="FF0000"/>
                </a:solidFill>
              </a:rPr>
              <a:t>Crónicas </a:t>
            </a:r>
            <a:r>
              <a:rPr lang="es-PR" dirty="0">
                <a:solidFill>
                  <a:srgbClr val="FF0000"/>
                </a:solidFill>
              </a:rPr>
              <a:t>24:5</a:t>
            </a:r>
            <a:r>
              <a:rPr lang="es-PR" dirty="0"/>
              <a:t>), sugiere que ellos no querían desviar para la reconstrucción los fondos que les correspondían como sostenimiento. </a:t>
            </a:r>
            <a:endParaRPr lang="es-PR" dirty="0" smtClean="0"/>
          </a:p>
          <a:p>
            <a:r>
              <a:rPr lang="es-PR" dirty="0" smtClean="0"/>
              <a:t>Habían </a:t>
            </a:r>
            <a:r>
              <a:rPr lang="es-PR" dirty="0"/>
              <a:t>estado usando el dinero que se les entregaba por los tesoreros sacerdotales para los gastos normales del servicio del templo, lo cual </a:t>
            </a:r>
            <a:r>
              <a:rPr lang="es-PR" dirty="0" smtClean="0"/>
              <a:t>era también correcto</a:t>
            </a:r>
            <a:r>
              <a:rPr lang="es-PR" dirty="0"/>
              <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8204" t="2847" r="37460" b="6050"/>
          <a:stretch/>
        </p:blipFill>
        <p:spPr>
          <a:xfrm>
            <a:off x="5791200" y="1800578"/>
            <a:ext cx="3352800" cy="5057422"/>
          </a:xfrm>
          <a:prstGeom prst="rect">
            <a:avLst/>
          </a:prstGeom>
        </p:spPr>
      </p:pic>
    </p:spTree>
    <p:extLst>
      <p:ext uri="{BB962C8B-B14F-4D97-AF65-F5344CB8AC3E}">
        <p14:creationId xmlns:p14="http://schemas.microsoft.com/office/powerpoint/2010/main" val="2673198252"/>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smtClean="0"/>
              <a:t>Así </a:t>
            </a:r>
            <a:r>
              <a:rPr lang="es-PR" dirty="0"/>
              <a:t>que Joás les indicó que dejaran de tomar el dinero de las ofrendas para ese propósito, porque él quería instituir un nuevo procedimiento. </a:t>
            </a:r>
            <a:endParaRPr lang="es-PR" dirty="0" smtClean="0"/>
          </a:p>
          <a:p>
            <a:r>
              <a:rPr lang="es-PR" dirty="0" smtClean="0"/>
              <a:t>Además</a:t>
            </a:r>
            <a:r>
              <a:rPr lang="es-PR" dirty="0"/>
              <a:t>, les dijo: no toméis más el dinero de las ofrendas, sino dadlo para reparar las grietas del templo. </a:t>
            </a:r>
            <a:endParaRPr lang="es-PR" dirty="0" smtClean="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619" t="7191" r="48999"/>
          <a:stretch/>
        </p:blipFill>
        <p:spPr>
          <a:xfrm>
            <a:off x="5181600" y="1850920"/>
            <a:ext cx="3962400" cy="5029492"/>
          </a:xfrm>
          <a:prstGeom prst="rect">
            <a:avLst/>
          </a:prstGeom>
        </p:spPr>
      </p:pic>
    </p:spTree>
    <p:extLst>
      <p:ext uri="{BB962C8B-B14F-4D97-AF65-F5344CB8AC3E}">
        <p14:creationId xmlns:p14="http://schemas.microsoft.com/office/powerpoint/2010/main" val="385285520"/>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restaura la casa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12.2-7,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smtClean="0"/>
              <a:t>Esos </a:t>
            </a:r>
            <a:r>
              <a:rPr lang="es-PR" dirty="0"/>
              <a:t>fondos debían ser entregados a los hombres responsables de supervisar la restauración. </a:t>
            </a:r>
            <a:endParaRPr lang="es-PR" dirty="0" smtClean="0"/>
          </a:p>
          <a:p>
            <a:r>
              <a:rPr lang="es-PR" dirty="0" smtClean="0"/>
              <a:t>Los </a:t>
            </a:r>
            <a:r>
              <a:rPr lang="es-PR" dirty="0"/>
              <a:t>sacerdotes consintieron en separar ese proyecto del servicio normal del templo y permitir que otros fueran responsables de manejarlo</a:t>
            </a:r>
            <a:r>
              <a:rPr lang="es-PR" dirty="0" smtClean="0"/>
              <a:t>.</a:t>
            </a:r>
            <a:endParaRPr lang="es-PR" dirty="0"/>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5072" t="1070" r="1538"/>
          <a:stretch/>
        </p:blipFill>
        <p:spPr>
          <a:xfrm>
            <a:off x="5105400" y="1817843"/>
            <a:ext cx="4038600" cy="5040157"/>
          </a:xfrm>
          <a:prstGeom prst="rect">
            <a:avLst/>
          </a:prstGeom>
        </p:spPr>
      </p:pic>
    </p:spTree>
    <p:extLst>
      <p:ext uri="{BB962C8B-B14F-4D97-AF65-F5344CB8AC3E}">
        <p14:creationId xmlns:p14="http://schemas.microsoft.com/office/powerpoint/2010/main" val="3837384638"/>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188913"/>
            <a:ext cx="9144000" cy="6335712"/>
          </a:xfrm>
        </p:spPr>
        <p:txBody>
          <a:bodyPr/>
          <a:lstStyle/>
          <a:p>
            <a:pPr algn="ctr">
              <a:lnSpc>
                <a:spcPct val="80000"/>
              </a:lnSpc>
              <a:buFontTx/>
              <a:buNone/>
              <a:defRPr/>
            </a:pPr>
            <a:r>
              <a:rPr lang="es-ES" sz="2600" b="1" u="sng" dirty="0" smtClean="0"/>
              <a:t>Alaba pueblo</a:t>
            </a:r>
          </a:p>
          <a:p>
            <a:pPr algn="ctr">
              <a:lnSpc>
                <a:spcPct val="80000"/>
              </a:lnSpc>
              <a:buFontTx/>
              <a:buNone/>
              <a:defRPr/>
            </a:pPr>
            <a:endParaRPr lang="es-ES" sz="2600" b="1" u="sng" dirty="0" smtClean="0"/>
          </a:p>
          <a:p>
            <a:pPr algn="ctr">
              <a:lnSpc>
                <a:spcPct val="80000"/>
              </a:lnSpc>
              <a:buFontTx/>
              <a:buNone/>
              <a:defRPr/>
            </a:pPr>
            <a:r>
              <a:rPr lang="es-ES" sz="2600" b="1" dirty="0" smtClean="0"/>
              <a:t>//Alaba pueblo, alaba a tu Dios</a:t>
            </a:r>
          </a:p>
          <a:p>
            <a:pPr algn="ctr">
              <a:lnSpc>
                <a:spcPct val="80000"/>
              </a:lnSpc>
              <a:buFontTx/>
              <a:buNone/>
              <a:defRPr/>
            </a:pPr>
            <a:r>
              <a:rPr lang="es-ES" sz="2600" b="1" dirty="0" smtClean="0"/>
              <a:t>Alaba a Cristo y hazlo de corazón//</a:t>
            </a:r>
          </a:p>
          <a:p>
            <a:pPr algn="ctr">
              <a:lnSpc>
                <a:spcPct val="80000"/>
              </a:lnSpc>
              <a:buFontTx/>
              <a:buNone/>
              <a:defRPr/>
            </a:pPr>
            <a:r>
              <a:rPr lang="es-ES" sz="2600" b="1" dirty="0" smtClean="0"/>
              <a:t>//Haz como Pablo que atado con cadenas</a:t>
            </a:r>
          </a:p>
          <a:p>
            <a:pPr algn="ctr">
              <a:lnSpc>
                <a:spcPct val="80000"/>
              </a:lnSpc>
              <a:buFontTx/>
              <a:buNone/>
              <a:defRPr/>
            </a:pPr>
            <a:r>
              <a:rPr lang="es-ES" sz="2600" b="1" dirty="0" smtClean="0"/>
              <a:t>Su alma estaba libre y alababa a Dios//</a:t>
            </a:r>
          </a:p>
          <a:p>
            <a:pPr algn="ctr">
              <a:lnSpc>
                <a:spcPct val="80000"/>
              </a:lnSpc>
              <a:buFontTx/>
              <a:buNone/>
              <a:defRPr/>
            </a:pPr>
            <a:endParaRPr lang="es-ES" sz="2600" b="1" dirty="0" smtClean="0"/>
          </a:p>
          <a:p>
            <a:pPr algn="ctr">
              <a:lnSpc>
                <a:spcPct val="80000"/>
              </a:lnSpc>
              <a:buFontTx/>
              <a:buNone/>
              <a:defRPr/>
            </a:pPr>
            <a:r>
              <a:rPr lang="es-ES" sz="2600" b="1" dirty="0" smtClean="0"/>
              <a:t>//Y alababa a Dios </a:t>
            </a:r>
          </a:p>
          <a:p>
            <a:pPr algn="ctr">
              <a:lnSpc>
                <a:spcPct val="80000"/>
              </a:lnSpc>
              <a:buFontTx/>
              <a:buNone/>
              <a:defRPr/>
            </a:pPr>
            <a:r>
              <a:rPr lang="es-ES" sz="2600" b="1" dirty="0" smtClean="0"/>
              <a:t>Y alababa a Dios </a:t>
            </a:r>
          </a:p>
          <a:p>
            <a:pPr algn="ctr">
              <a:lnSpc>
                <a:spcPct val="80000"/>
              </a:lnSpc>
              <a:buFontTx/>
              <a:buNone/>
              <a:defRPr/>
            </a:pPr>
            <a:r>
              <a:rPr lang="es-ES" sz="2600" b="1" dirty="0" smtClean="0"/>
              <a:t>Y alababa a Dios </a:t>
            </a:r>
          </a:p>
          <a:p>
            <a:pPr algn="ctr">
              <a:lnSpc>
                <a:spcPct val="80000"/>
              </a:lnSpc>
              <a:buFontTx/>
              <a:buNone/>
              <a:defRPr/>
            </a:pPr>
            <a:r>
              <a:rPr lang="es-ES" sz="2600" b="1" dirty="0" smtClean="0"/>
              <a:t>Y alababa a Dios//</a:t>
            </a:r>
          </a:p>
          <a:p>
            <a:pPr algn="ctr">
              <a:lnSpc>
                <a:spcPct val="80000"/>
              </a:lnSpc>
              <a:buFontTx/>
              <a:buNone/>
              <a:defRPr/>
            </a:pPr>
            <a:r>
              <a:rPr lang="es-ES" sz="2600" b="1" dirty="0" smtClean="0"/>
              <a:t> </a:t>
            </a:r>
          </a:p>
          <a:p>
            <a:pPr algn="ctr">
              <a:lnSpc>
                <a:spcPct val="80000"/>
              </a:lnSpc>
              <a:buFontTx/>
              <a:buNone/>
              <a:defRPr/>
            </a:pPr>
            <a:r>
              <a:rPr lang="es-ES" sz="2600" b="1" dirty="0" smtClean="0"/>
              <a:t>//Si tú no le alabas le alabo yo</a:t>
            </a:r>
          </a:p>
          <a:p>
            <a:pPr algn="ctr">
              <a:lnSpc>
                <a:spcPct val="80000"/>
              </a:lnSpc>
              <a:buFontTx/>
              <a:buNone/>
              <a:defRPr/>
            </a:pPr>
            <a:r>
              <a:rPr lang="es-ES" sz="2600" b="1" dirty="0" smtClean="0"/>
              <a:t>Si tú no le alabas le alabo yo </a:t>
            </a:r>
          </a:p>
          <a:p>
            <a:pPr algn="ctr">
              <a:lnSpc>
                <a:spcPct val="80000"/>
              </a:lnSpc>
              <a:buFontTx/>
              <a:buNone/>
              <a:defRPr/>
            </a:pPr>
            <a:r>
              <a:rPr lang="es-ES" sz="2600" b="1" dirty="0" smtClean="0"/>
              <a:t>Si tú no le alabas le alabo yo </a:t>
            </a:r>
            <a:endParaRPr lang="es-DO" sz="2600" b="1" dirty="0" smtClean="0"/>
          </a:p>
          <a:p>
            <a:pPr algn="ctr">
              <a:lnSpc>
                <a:spcPct val="80000"/>
              </a:lnSpc>
              <a:buFontTx/>
              <a:buNone/>
              <a:defRPr/>
            </a:pPr>
            <a:r>
              <a:rPr lang="es-DO" sz="2600" b="1" dirty="0" smtClean="0"/>
              <a:t>Si tú no le alabas le alabo yo//</a:t>
            </a:r>
            <a:r>
              <a:rPr lang="es-DO" sz="2600" dirty="0" smtClean="0"/>
              <a:t> </a:t>
            </a:r>
          </a:p>
          <a:p>
            <a:pPr>
              <a:lnSpc>
                <a:spcPct val="80000"/>
              </a:lnSpc>
              <a:spcBef>
                <a:spcPct val="5000"/>
              </a:spcBef>
              <a:buFontTx/>
              <a:buNone/>
              <a:defRPr/>
            </a:pPr>
            <a:r>
              <a:rPr lang="es-ES" sz="2800" b="1" u="sng" dirty="0" smtClean="0"/>
              <a:t/>
            </a:r>
            <a:br>
              <a:rPr lang="es-ES" sz="2800" b="1" u="sng" dirty="0" smtClean="0"/>
            </a:br>
            <a:r>
              <a:rPr lang="es-DO" b="1" u="sng" dirty="0" smtClean="0"/>
              <a:t/>
            </a:r>
            <a:br>
              <a:rPr lang="es-DO" b="1" u="sng" dirty="0" smtClean="0"/>
            </a:br>
            <a:endParaRPr lang="es-DO" sz="3800" b="1" u="sng" dirty="0" smtClean="0"/>
          </a:p>
          <a:p>
            <a:pPr algn="ctr">
              <a:lnSpc>
                <a:spcPct val="95000"/>
              </a:lnSpc>
              <a:spcBef>
                <a:spcPct val="10000"/>
              </a:spcBef>
              <a:buFontTx/>
              <a:buNone/>
              <a:defRPr/>
            </a:pPr>
            <a:endParaRPr lang="es-DO" sz="3800" b="1" u="sng" dirty="0" smtClean="0"/>
          </a:p>
        </p:txBody>
      </p:sp>
    </p:spTree>
    <p:extLst>
      <p:ext uri="{BB962C8B-B14F-4D97-AF65-F5344CB8AC3E}">
        <p14:creationId xmlns:p14="http://schemas.microsoft.com/office/powerpoint/2010/main" val="87598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autor tomó en cuenta el hecho de que las naciones experimentaron sus altibajos dentro de una convicción en que, al fin y al cabo, Dios estaba en control del destino de cada nación y rey.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7628"/>
          <a:stretch/>
        </p:blipFill>
        <p:spPr>
          <a:xfrm>
            <a:off x="5552769" y="1814515"/>
            <a:ext cx="3591232" cy="5043485"/>
          </a:xfrm>
          <a:prstGeom prst="rect">
            <a:avLst/>
          </a:prstGeom>
        </p:spPr>
      </p:pic>
    </p:spTree>
    <p:extLst>
      <p:ext uri="{BB962C8B-B14F-4D97-AF65-F5344CB8AC3E}">
        <p14:creationId xmlns:p14="http://schemas.microsoft.com/office/powerpoint/2010/main" val="330528718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793037" cy="1462087"/>
          </a:xfrm>
        </p:spPr>
        <p:txBody>
          <a:bodyPr/>
          <a:lstStyle/>
          <a:p>
            <a:pPr>
              <a:spcBef>
                <a:spcPts val="0"/>
              </a:spcBef>
            </a:pPr>
            <a:r>
              <a:rPr lang="es-PR" sz="4000" dirty="0">
                <a:latin typeface="Candara" pitchFamily="34" charset="0"/>
                <a:cs typeface="Calibri" pitchFamily="34" charset="0"/>
              </a:rPr>
              <a:t>Joás </a:t>
            </a:r>
            <a:r>
              <a:rPr lang="es-PR" sz="4000" dirty="0" smtClean="0">
                <a:latin typeface="Candara" pitchFamily="34" charset="0"/>
                <a:cs typeface="Calibri" pitchFamily="34" charset="0"/>
              </a:rPr>
              <a:t>se Aleja de Jehová</a:t>
            </a:r>
            <a:br>
              <a:rPr lang="es-PR" sz="4000"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2 </a:t>
            </a:r>
            <a:r>
              <a:rPr lang="es-PR" sz="4000" dirty="0">
                <a:solidFill>
                  <a:srgbClr val="FF0000"/>
                </a:solidFill>
                <a:latin typeface="Candara" pitchFamily="34" charset="0"/>
                <a:cs typeface="Calibri" pitchFamily="34" charset="0"/>
              </a:rPr>
              <a:t>Reyes </a:t>
            </a:r>
            <a:r>
              <a:rPr lang="es-PR" sz="4000" dirty="0" smtClean="0">
                <a:solidFill>
                  <a:srgbClr val="FF0000"/>
                </a:solidFill>
                <a:latin typeface="Candara" pitchFamily="34" charset="0"/>
                <a:cs typeface="Calibri" pitchFamily="34" charset="0"/>
              </a:rPr>
              <a:t>12.17-21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2198" t="1416" r="2198" b="16191"/>
          <a:stretch/>
        </p:blipFill>
        <p:spPr>
          <a:xfrm>
            <a:off x="0" y="1600199"/>
            <a:ext cx="9144000" cy="5334001"/>
          </a:xfrm>
          <a:prstGeom prst="rect">
            <a:avLst/>
          </a:prstGeom>
        </p:spPr>
      </p:pic>
    </p:spTree>
    <p:extLst>
      <p:ext uri="{BB962C8B-B14F-4D97-AF65-F5344CB8AC3E}">
        <p14:creationId xmlns:p14="http://schemas.microsoft.com/office/powerpoint/2010/main" val="1091174153"/>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876800" cy="4719638"/>
          </a:xfrm>
        </p:spPr>
        <p:txBody>
          <a:bodyPr>
            <a:normAutofit fontScale="92500" lnSpcReduction="10000"/>
          </a:bodyPr>
          <a:lstStyle/>
          <a:p>
            <a:r>
              <a:rPr lang="es-PR" dirty="0"/>
              <a:t>Durante el reinado de Joás hubo varios acontecimientos que no se registran en </a:t>
            </a:r>
            <a:r>
              <a:rPr lang="es-PR" dirty="0">
                <a:solidFill>
                  <a:srgbClr val="FF0000"/>
                </a:solidFill>
              </a:rPr>
              <a:t>2 Reyes</a:t>
            </a:r>
            <a:r>
              <a:rPr lang="es-PR" dirty="0"/>
              <a:t>, pero que sí aparecen en </a:t>
            </a:r>
            <a:r>
              <a:rPr lang="es-PR" dirty="0">
                <a:solidFill>
                  <a:srgbClr val="FF0000"/>
                </a:solidFill>
              </a:rPr>
              <a:t>2 Crónicas</a:t>
            </a:r>
            <a:r>
              <a:rPr lang="es-PR" dirty="0"/>
              <a:t>. </a:t>
            </a:r>
            <a:endParaRPr lang="es-PR" dirty="0" smtClean="0"/>
          </a:p>
          <a:p>
            <a:r>
              <a:rPr lang="es-PR" dirty="0" smtClean="0"/>
              <a:t>El </a:t>
            </a:r>
            <a:r>
              <a:rPr lang="es-PR" dirty="0"/>
              <a:t>sumo sacerdote Joiada murió a la poco común edad de 130 años (</a:t>
            </a:r>
            <a:r>
              <a:rPr lang="es-PR" dirty="0">
                <a:solidFill>
                  <a:srgbClr val="FF0000"/>
                </a:solidFill>
              </a:rPr>
              <a:t>2 </a:t>
            </a:r>
            <a:r>
              <a:rPr lang="es-PR" dirty="0" smtClean="0">
                <a:solidFill>
                  <a:srgbClr val="FF0000"/>
                </a:solidFill>
              </a:rPr>
              <a:t>Crónicas </a:t>
            </a:r>
            <a:r>
              <a:rPr lang="es-PR" dirty="0">
                <a:solidFill>
                  <a:srgbClr val="FF0000"/>
                </a:solidFill>
              </a:rPr>
              <a:t>24:15–16</a:t>
            </a:r>
            <a:r>
              <a:rPr lang="es-PR" dirty="0"/>
              <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7306" r="37894"/>
          <a:stretch/>
        </p:blipFill>
        <p:spPr>
          <a:xfrm>
            <a:off x="5029201" y="1828801"/>
            <a:ext cx="4114800" cy="5029199"/>
          </a:xfrm>
          <a:prstGeom prst="rect">
            <a:avLst/>
          </a:prstGeom>
        </p:spPr>
      </p:pic>
    </p:spTree>
    <p:extLst>
      <p:ext uri="{BB962C8B-B14F-4D97-AF65-F5344CB8AC3E}">
        <p14:creationId xmlns:p14="http://schemas.microsoft.com/office/powerpoint/2010/main" val="1681287559"/>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PR" dirty="0" smtClean="0"/>
              <a:t>Después </a:t>
            </a:r>
            <a:r>
              <a:rPr lang="es-PR" dirty="0"/>
              <a:t>de que la voz de Joiada quedó en silencio, Joás escuchó la voz de algunos oficiales de Judá que le aconsejaron que hiciera cosas que dieron como resultado que se apartara del Señor. </a:t>
            </a:r>
            <a:endParaRPr lang="es-PR" dirty="0" smtClean="0"/>
          </a:p>
          <a:p>
            <a:r>
              <a:rPr lang="es-PR" dirty="0" smtClean="0"/>
              <a:t>Cuando </a:t>
            </a:r>
            <a:r>
              <a:rPr lang="es-PR" dirty="0"/>
              <a:t>el rey siguió esos consejos equivocados, Dios envió profetas para que advirtieran a la nación (</a:t>
            </a:r>
            <a:r>
              <a:rPr lang="es-PR" dirty="0">
                <a:solidFill>
                  <a:srgbClr val="FF0000"/>
                </a:solidFill>
              </a:rPr>
              <a:t>2 </a:t>
            </a:r>
            <a:r>
              <a:rPr lang="es-PR" dirty="0" smtClean="0">
                <a:solidFill>
                  <a:srgbClr val="FF0000"/>
                </a:solidFill>
              </a:rPr>
              <a:t>Crónicas 24:17–19</a:t>
            </a:r>
            <a:r>
              <a:rPr lang="es-PR" dirty="0" smtClean="0"/>
              <a:t>).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2549" t="3560" r="14562" b="4605"/>
          <a:stretch/>
        </p:blipFill>
        <p:spPr>
          <a:xfrm>
            <a:off x="5181600" y="1815817"/>
            <a:ext cx="3962400" cy="5050404"/>
          </a:xfrm>
          <a:prstGeom prst="rect">
            <a:avLst/>
          </a:prstGeom>
        </p:spPr>
      </p:pic>
    </p:spTree>
    <p:extLst>
      <p:ext uri="{BB962C8B-B14F-4D97-AF65-F5344CB8AC3E}">
        <p14:creationId xmlns:p14="http://schemas.microsoft.com/office/powerpoint/2010/main" val="296053078"/>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4000"/>
                    </a14:imgEffect>
                    <a14:imgEffect>
                      <a14:brightnessContrast bright="8000"/>
                    </a14:imgEffect>
                  </a14:imgLayer>
                </a14:imgProps>
              </a:ext>
            </a:extLst>
          </a:blip>
          <a:stretch>
            <a:fillRect/>
          </a:stretch>
        </p:blipFill>
        <p:spPr>
          <a:xfrm>
            <a:off x="4953000" y="1048034"/>
            <a:ext cx="4191001" cy="5804711"/>
          </a:xfrm>
          <a:prstGeom prst="rect">
            <a:avLst/>
          </a:prstGeom>
        </p:spPr>
      </p:pic>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smtClean="0"/>
              <a:t>Zacarías</a:t>
            </a:r>
            <a:r>
              <a:rPr lang="es-PR" dirty="0"/>
              <a:t>, hijo de Joiada, que había sucedido a su padre como sumo sacerdote, también proclamó algunas advertencias proféticas. </a:t>
            </a:r>
            <a:endParaRPr lang="es-PR" dirty="0" smtClean="0"/>
          </a:p>
          <a:p>
            <a:r>
              <a:rPr lang="es-PR" dirty="0" smtClean="0"/>
              <a:t>Pero </a:t>
            </a:r>
            <a:r>
              <a:rPr lang="es-PR" dirty="0"/>
              <a:t>Joás ordenó que muriera apedreado por causa de sus reprensiones (</a:t>
            </a:r>
            <a:r>
              <a:rPr lang="es-PR" dirty="0">
                <a:solidFill>
                  <a:srgbClr val="FF0000"/>
                </a:solidFill>
              </a:rPr>
              <a:t>2 </a:t>
            </a:r>
            <a:r>
              <a:rPr lang="es-PR" dirty="0" smtClean="0">
                <a:solidFill>
                  <a:srgbClr val="FF0000"/>
                </a:solidFill>
              </a:rPr>
              <a:t>Crónicas </a:t>
            </a:r>
            <a:r>
              <a:rPr lang="es-PR" dirty="0">
                <a:solidFill>
                  <a:srgbClr val="FF0000"/>
                </a:solidFill>
              </a:rPr>
              <a:t>24:20–22</a:t>
            </a:r>
            <a:r>
              <a:rPr lang="es-PR" dirty="0" smtClean="0"/>
              <a:t>).</a:t>
            </a:r>
            <a:endParaRPr lang="es-PR" dirty="0"/>
          </a:p>
        </p:txBody>
      </p:sp>
    </p:spTree>
    <p:extLst>
      <p:ext uri="{BB962C8B-B14F-4D97-AF65-F5344CB8AC3E}">
        <p14:creationId xmlns:p14="http://schemas.microsoft.com/office/powerpoint/2010/main" val="3622592328"/>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981200"/>
            <a:ext cx="4953000" cy="4719638"/>
          </a:xfrm>
        </p:spPr>
        <p:txBody>
          <a:bodyPr>
            <a:normAutofit fontScale="85000" lnSpcReduction="10000"/>
          </a:bodyPr>
          <a:lstStyle/>
          <a:p>
            <a:r>
              <a:rPr lang="es-PR" dirty="0">
                <a:solidFill>
                  <a:srgbClr val="FF0000"/>
                </a:solidFill>
              </a:rPr>
              <a:t>12:17–18. </a:t>
            </a:r>
            <a:r>
              <a:rPr lang="es-PR" dirty="0" err="1"/>
              <a:t>Hazael</a:t>
            </a:r>
            <a:r>
              <a:rPr lang="es-PR" dirty="0"/>
              <a:t> rey de Siria había derrotado a Israel durante los reinados de </a:t>
            </a:r>
            <a:r>
              <a:rPr lang="es-PR" dirty="0" err="1"/>
              <a:t>Jehú</a:t>
            </a:r>
            <a:r>
              <a:rPr lang="es-PR" dirty="0"/>
              <a:t> y </a:t>
            </a:r>
            <a:r>
              <a:rPr lang="es-PR" dirty="0" err="1"/>
              <a:t>Joacaz</a:t>
            </a:r>
            <a:r>
              <a:rPr lang="es-PR" dirty="0"/>
              <a:t> en el norte (</a:t>
            </a:r>
            <a:r>
              <a:rPr lang="es-PR" dirty="0">
                <a:solidFill>
                  <a:srgbClr val="FF0000"/>
                </a:solidFill>
              </a:rPr>
              <a:t>13:3, 22</a:t>
            </a:r>
            <a:r>
              <a:rPr lang="es-PR" dirty="0"/>
              <a:t>) y después avanzó hacia el sur a lo largo de la costa, hasta llegar a Judá. </a:t>
            </a:r>
            <a:endParaRPr lang="es-PR" dirty="0" smtClean="0"/>
          </a:p>
          <a:p>
            <a:r>
              <a:rPr lang="es-PR" dirty="0" smtClean="0"/>
              <a:t>Entonces</a:t>
            </a:r>
            <a:r>
              <a:rPr lang="es-PR" dirty="0"/>
              <a:t>, peleó contra </a:t>
            </a:r>
            <a:r>
              <a:rPr lang="es-PR" dirty="0" err="1"/>
              <a:t>Gat</a:t>
            </a:r>
            <a:r>
              <a:rPr lang="es-PR" dirty="0"/>
              <a:t>, la ciudad filistea que había sido capturada por Judá </a:t>
            </a:r>
            <a:r>
              <a:rPr lang="es-PR" dirty="0" smtClean="0"/>
              <a:t>(ver </a:t>
            </a:r>
            <a:r>
              <a:rPr lang="es-PR" dirty="0" smtClean="0">
                <a:solidFill>
                  <a:srgbClr val="FF0000"/>
                </a:solidFill>
              </a:rPr>
              <a:t>2 Crónicas </a:t>
            </a:r>
            <a:r>
              <a:rPr lang="es-PR" dirty="0">
                <a:solidFill>
                  <a:srgbClr val="FF0000"/>
                </a:solidFill>
              </a:rPr>
              <a:t>11:8</a:t>
            </a:r>
            <a:r>
              <a:rPr lang="es-PR" dirty="0"/>
              <a:t>), y la tomó.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8569" t="1426" r="34310" b="3249"/>
          <a:stretch/>
        </p:blipFill>
        <p:spPr>
          <a:xfrm>
            <a:off x="5029200" y="1817370"/>
            <a:ext cx="4114800" cy="5040630"/>
          </a:xfrm>
          <a:prstGeom prst="rect">
            <a:avLst/>
          </a:prstGeom>
        </p:spPr>
      </p:pic>
    </p:spTree>
    <p:extLst>
      <p:ext uri="{BB962C8B-B14F-4D97-AF65-F5344CB8AC3E}">
        <p14:creationId xmlns:p14="http://schemas.microsoft.com/office/powerpoint/2010/main" val="1428859973"/>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t>A </a:t>
            </a:r>
            <a:r>
              <a:rPr lang="es-PR" dirty="0"/>
              <a:t>continuación, se propuso </a:t>
            </a:r>
            <a:r>
              <a:rPr lang="es-PR" dirty="0" smtClean="0"/>
              <a:t>subir </a:t>
            </a:r>
            <a:r>
              <a:rPr lang="es-PR" dirty="0"/>
              <a:t>contra Jerusalén y envió un contingente de soldados, quienes “destruyeron en el pueblo a todos los principales de él” (</a:t>
            </a:r>
            <a:r>
              <a:rPr lang="es-PR" dirty="0">
                <a:solidFill>
                  <a:srgbClr val="FF0000"/>
                </a:solidFill>
              </a:rPr>
              <a:t>2 </a:t>
            </a:r>
            <a:r>
              <a:rPr lang="es-PR" dirty="0" smtClean="0">
                <a:solidFill>
                  <a:srgbClr val="FF0000"/>
                </a:solidFill>
              </a:rPr>
              <a:t>Crónicas </a:t>
            </a:r>
            <a:r>
              <a:rPr lang="es-PR" dirty="0">
                <a:solidFill>
                  <a:srgbClr val="FF0000"/>
                </a:solidFill>
              </a:rPr>
              <a:t>24:3</a:t>
            </a:r>
            <a:r>
              <a:rPr lang="es-PR" dirty="0"/>
              <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42907" t="2781" r="2719" b="2775"/>
          <a:stretch/>
        </p:blipFill>
        <p:spPr>
          <a:xfrm>
            <a:off x="5181600" y="1805940"/>
            <a:ext cx="3962400" cy="5052060"/>
          </a:xfrm>
          <a:prstGeom prst="rect">
            <a:avLst/>
          </a:prstGeom>
        </p:spPr>
      </p:pic>
    </p:spTree>
    <p:extLst>
      <p:ext uri="{BB962C8B-B14F-4D97-AF65-F5344CB8AC3E}">
        <p14:creationId xmlns:p14="http://schemas.microsoft.com/office/powerpoint/2010/main" val="3387200888"/>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t>Para </a:t>
            </a:r>
            <a:r>
              <a:rPr lang="es-PR" dirty="0"/>
              <a:t>ahuyentar a </a:t>
            </a:r>
            <a:r>
              <a:rPr lang="es-PR" dirty="0" err="1"/>
              <a:t>Hazael</a:t>
            </a:r>
            <a:r>
              <a:rPr lang="es-PR" dirty="0"/>
              <a:t>, tomó Joás rey de Judá todas las ofrendas que habían dedicado sus antepasados y todas las que él había dedicado, y todo el oro que se halló en los tesoros de la casa de Jehová así como los que se hallaron en la casa del rey y los dio a su atacante </a:t>
            </a:r>
            <a:r>
              <a:rPr lang="es-PR" dirty="0" smtClean="0"/>
              <a:t>(ver </a:t>
            </a:r>
            <a:r>
              <a:rPr lang="es-PR" dirty="0">
                <a:solidFill>
                  <a:srgbClr val="FF0000"/>
                </a:solidFill>
              </a:rPr>
              <a:t>2 </a:t>
            </a:r>
            <a:r>
              <a:rPr lang="es-PR" dirty="0" smtClean="0">
                <a:solidFill>
                  <a:srgbClr val="FF0000"/>
                </a:solidFill>
              </a:rPr>
              <a:t>Crónicas </a:t>
            </a:r>
            <a:r>
              <a:rPr lang="es-PR" dirty="0">
                <a:solidFill>
                  <a:srgbClr val="FF0000"/>
                </a:solidFill>
              </a:rPr>
              <a:t>24:23</a:t>
            </a:r>
            <a:r>
              <a:rPr lang="es-PR" dirty="0"/>
              <a:t>).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7539" t="3392" r="40298" b="3716"/>
          <a:stretch/>
        </p:blipFill>
        <p:spPr>
          <a:xfrm>
            <a:off x="5257800" y="1778000"/>
            <a:ext cx="3886200" cy="5080000"/>
          </a:xfrm>
          <a:prstGeom prst="rect">
            <a:avLst/>
          </a:prstGeom>
        </p:spPr>
      </p:pic>
    </p:spTree>
    <p:extLst>
      <p:ext uri="{BB962C8B-B14F-4D97-AF65-F5344CB8AC3E}">
        <p14:creationId xmlns:p14="http://schemas.microsoft.com/office/powerpoint/2010/main" val="3017902641"/>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93877" cy="4719638"/>
          </a:xfrm>
        </p:spPr>
        <p:txBody>
          <a:bodyPr>
            <a:normAutofit/>
          </a:bodyPr>
          <a:lstStyle/>
          <a:p>
            <a:r>
              <a:rPr lang="es-PR" dirty="0" smtClean="0"/>
              <a:t>Con </a:t>
            </a:r>
            <a:r>
              <a:rPr lang="es-PR" dirty="0"/>
              <a:t>ese rescate, </a:t>
            </a:r>
            <a:r>
              <a:rPr lang="es-PR" dirty="0" err="1" smtClean="0"/>
              <a:t>Hazael</a:t>
            </a:r>
            <a:r>
              <a:rPr lang="es-PR" dirty="0" smtClean="0"/>
              <a:t> se </a:t>
            </a:r>
            <a:r>
              <a:rPr lang="es-PR" dirty="0"/>
              <a:t>retiró de Jerusalén con todas sus tropas. </a:t>
            </a:r>
            <a:endParaRPr lang="es-PR" dirty="0" smtClean="0"/>
          </a:p>
          <a:p>
            <a:r>
              <a:rPr lang="es-PR" dirty="0" smtClean="0"/>
              <a:t>Todo </a:t>
            </a:r>
            <a:r>
              <a:rPr lang="es-PR" dirty="0"/>
              <a:t>ese asunto ilustra la debilidad de Judá en esa época, lo cual fue resultado de la apostasía de Joás</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6568" t="4348" r="37580" b="4348"/>
          <a:stretch/>
        </p:blipFill>
        <p:spPr>
          <a:xfrm>
            <a:off x="4946278" y="1828800"/>
            <a:ext cx="4179794" cy="5015753"/>
          </a:xfrm>
          <a:prstGeom prst="rect">
            <a:avLst/>
          </a:prstGeom>
        </p:spPr>
      </p:pic>
    </p:spTree>
    <p:extLst>
      <p:ext uri="{BB962C8B-B14F-4D97-AF65-F5344CB8AC3E}">
        <p14:creationId xmlns:p14="http://schemas.microsoft.com/office/powerpoint/2010/main" val="3698204159"/>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81200"/>
            <a:ext cx="5181599" cy="4719638"/>
          </a:xfrm>
        </p:spPr>
        <p:txBody>
          <a:bodyPr>
            <a:normAutofit fontScale="77500" lnSpcReduction="20000"/>
          </a:bodyPr>
          <a:lstStyle/>
          <a:p>
            <a:r>
              <a:rPr lang="es-PR" dirty="0">
                <a:solidFill>
                  <a:srgbClr val="FF0000"/>
                </a:solidFill>
              </a:rPr>
              <a:t>12:19–21. </a:t>
            </a:r>
            <a:r>
              <a:rPr lang="es-PR" dirty="0"/>
              <a:t>Los sirios habían herido a Joás de gravedad (</a:t>
            </a:r>
            <a:r>
              <a:rPr lang="es-PR" dirty="0">
                <a:solidFill>
                  <a:srgbClr val="FF0000"/>
                </a:solidFill>
              </a:rPr>
              <a:t>2 </a:t>
            </a:r>
            <a:r>
              <a:rPr lang="es-PR" dirty="0" smtClean="0">
                <a:solidFill>
                  <a:srgbClr val="FF0000"/>
                </a:solidFill>
              </a:rPr>
              <a:t>Crónicas </a:t>
            </a:r>
            <a:r>
              <a:rPr lang="es-PR" dirty="0">
                <a:solidFill>
                  <a:srgbClr val="FF0000"/>
                </a:solidFill>
              </a:rPr>
              <a:t>24:25</a:t>
            </a:r>
            <a:r>
              <a:rPr lang="es-PR" dirty="0"/>
              <a:t>). </a:t>
            </a:r>
            <a:endParaRPr lang="es-PR" dirty="0" smtClean="0"/>
          </a:p>
          <a:p>
            <a:r>
              <a:rPr lang="es-PR" dirty="0" smtClean="0"/>
              <a:t>Es </a:t>
            </a:r>
            <a:r>
              <a:rPr lang="es-PR" dirty="0"/>
              <a:t>obvio que para recuperarse, se fue a Milo, ciudad que estaba de camino a </a:t>
            </a:r>
            <a:r>
              <a:rPr lang="es-PR" dirty="0" err="1"/>
              <a:t>Sila</a:t>
            </a:r>
            <a:r>
              <a:rPr lang="es-PR" dirty="0"/>
              <a:t>. (En la actualidad, se desconoce la ubicación de esas dos ciudades.) </a:t>
            </a:r>
            <a:endParaRPr lang="es-PR" dirty="0" smtClean="0"/>
          </a:p>
          <a:p>
            <a:r>
              <a:rPr lang="es-PR" dirty="0" smtClean="0"/>
              <a:t>Algunos </a:t>
            </a:r>
            <a:r>
              <a:rPr lang="es-PR" dirty="0"/>
              <a:t>de sus siervos … conspiraron en conjuración contra él, debido a que había asesinado al sumo sacerdote Zacarías (</a:t>
            </a:r>
            <a:r>
              <a:rPr lang="es-PR" dirty="0">
                <a:solidFill>
                  <a:srgbClr val="FF0000"/>
                </a:solidFill>
              </a:rPr>
              <a:t>2 </a:t>
            </a:r>
            <a:r>
              <a:rPr lang="es-PR" dirty="0" smtClean="0">
                <a:solidFill>
                  <a:srgbClr val="FF0000"/>
                </a:solidFill>
              </a:rPr>
              <a:t>Crónicas </a:t>
            </a:r>
            <a:r>
              <a:rPr lang="es-PR" dirty="0">
                <a:solidFill>
                  <a:srgbClr val="FF0000"/>
                </a:solidFill>
              </a:rPr>
              <a:t>24:20–22</a:t>
            </a:r>
            <a:r>
              <a:rPr lang="es-PR" dirty="0"/>
              <a:t>), y lo mataron en su cama.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5316" t="1786" r="30563"/>
          <a:stretch/>
        </p:blipFill>
        <p:spPr>
          <a:xfrm>
            <a:off x="5029200" y="1828800"/>
            <a:ext cx="4114800" cy="5029200"/>
          </a:xfrm>
          <a:prstGeom prst="rect">
            <a:avLst/>
          </a:prstGeom>
        </p:spPr>
      </p:pic>
    </p:spTree>
    <p:extLst>
      <p:ext uri="{BB962C8B-B14F-4D97-AF65-F5344CB8AC3E}">
        <p14:creationId xmlns:p14="http://schemas.microsoft.com/office/powerpoint/2010/main" val="1242785083"/>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Joás se Aleja de Jehová</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12.17-21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77500" lnSpcReduction="20000"/>
          </a:bodyPr>
          <a:lstStyle/>
          <a:p>
            <a:r>
              <a:rPr lang="es-PR" dirty="0" smtClean="0"/>
              <a:t>Sus </a:t>
            </a:r>
            <a:r>
              <a:rPr lang="es-PR" dirty="0"/>
              <a:t>asesinos fueron </a:t>
            </a:r>
            <a:r>
              <a:rPr lang="es-PR" dirty="0" err="1"/>
              <a:t>Josacar</a:t>
            </a:r>
            <a:r>
              <a:rPr lang="es-PR" dirty="0"/>
              <a:t> </a:t>
            </a:r>
            <a:r>
              <a:rPr lang="es-PR" dirty="0" smtClean="0"/>
              <a:t>y </a:t>
            </a:r>
            <a:r>
              <a:rPr lang="es-PR" dirty="0" err="1"/>
              <a:t>Jozabad</a:t>
            </a:r>
            <a:r>
              <a:rPr lang="es-PR" dirty="0"/>
              <a:t>, cuyas madres, según</a:t>
            </a:r>
            <a:r>
              <a:rPr lang="es-PR" dirty="0">
                <a:solidFill>
                  <a:srgbClr val="FF0000"/>
                </a:solidFill>
              </a:rPr>
              <a:t> 2 Crónicas </a:t>
            </a:r>
            <a:r>
              <a:rPr lang="es-PR" dirty="0" smtClean="0">
                <a:solidFill>
                  <a:srgbClr val="FF0000"/>
                </a:solidFill>
              </a:rPr>
              <a:t>24:26</a:t>
            </a:r>
            <a:r>
              <a:rPr lang="es-PR" dirty="0" smtClean="0"/>
              <a:t> </a:t>
            </a:r>
            <a:r>
              <a:rPr lang="es-PR" dirty="0"/>
              <a:t>fueron una amonita y una moabita respectivamente. </a:t>
            </a:r>
            <a:endParaRPr lang="es-PR" dirty="0" smtClean="0"/>
          </a:p>
          <a:p>
            <a:r>
              <a:rPr lang="es-PR" dirty="0" smtClean="0"/>
              <a:t>Y </a:t>
            </a:r>
            <a:r>
              <a:rPr lang="es-PR" dirty="0"/>
              <a:t>lo sepultaron con sus padres en la ciudad de David (Jerusalén), pero no en el cementerio real </a:t>
            </a:r>
            <a:r>
              <a:rPr lang="es-PR" dirty="0" smtClean="0"/>
              <a:t>(ver </a:t>
            </a:r>
            <a:r>
              <a:rPr lang="es-PR" dirty="0">
                <a:solidFill>
                  <a:srgbClr val="FF0000"/>
                </a:solidFill>
              </a:rPr>
              <a:t>2 </a:t>
            </a:r>
            <a:r>
              <a:rPr lang="es-PR" dirty="0" smtClean="0">
                <a:solidFill>
                  <a:srgbClr val="FF0000"/>
                </a:solidFill>
              </a:rPr>
              <a:t>Crónicas </a:t>
            </a:r>
            <a:r>
              <a:rPr lang="es-PR" dirty="0">
                <a:solidFill>
                  <a:srgbClr val="FF0000"/>
                </a:solidFill>
              </a:rPr>
              <a:t>24:25</a:t>
            </a:r>
            <a:r>
              <a:rPr lang="es-PR" dirty="0"/>
              <a:t>) porque no fue tan respetado como algunos de sus ancestros. </a:t>
            </a:r>
            <a:endParaRPr lang="es-PR" dirty="0" smtClean="0"/>
          </a:p>
          <a:p>
            <a:r>
              <a:rPr lang="es-PR" dirty="0" smtClean="0"/>
              <a:t>Y </a:t>
            </a:r>
            <a:r>
              <a:rPr lang="es-PR" dirty="0"/>
              <a:t>reinó en su lugar </a:t>
            </a:r>
            <a:r>
              <a:rPr lang="es-PR" dirty="0" err="1"/>
              <a:t>Amasías</a:t>
            </a:r>
            <a:r>
              <a:rPr lang="es-PR" dirty="0"/>
              <a:t> su hijo</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15000"/>
                    </a14:imgEffect>
                  </a14:imgLayer>
                </a14:imgProps>
              </a:ext>
              <a:ext uri="{28A0092B-C50C-407E-A947-70E740481C1C}">
                <a14:useLocalDpi xmlns:a14="http://schemas.microsoft.com/office/drawing/2010/main"/>
              </a:ext>
            </a:extLst>
          </a:blip>
          <a:srcRect l="47206" r="4061"/>
          <a:stretch/>
        </p:blipFill>
        <p:spPr>
          <a:xfrm>
            <a:off x="5486400" y="1834563"/>
            <a:ext cx="3657600" cy="5012912"/>
          </a:xfrm>
          <a:prstGeom prst="rect">
            <a:avLst/>
          </a:prstGeom>
        </p:spPr>
      </p:pic>
    </p:spTree>
    <p:extLst>
      <p:ext uri="{BB962C8B-B14F-4D97-AF65-F5344CB8AC3E}">
        <p14:creationId xmlns:p14="http://schemas.microsoft.com/office/powerpoint/2010/main" val="3868828573"/>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a:bodyPr>
          <a:lstStyle/>
          <a:p>
            <a:r>
              <a:rPr lang="es-PR" dirty="0" smtClean="0">
                <a:latin typeface="Candara" panose="020E0502030303020204" pitchFamily="34" charset="0"/>
              </a:rPr>
              <a:t>El </a:t>
            </a:r>
            <a:r>
              <a:rPr lang="es-PR" dirty="0">
                <a:latin typeface="Candara" panose="020E0502030303020204" pitchFamily="34" charset="0"/>
              </a:rPr>
              <a:t>autor tuvo celo para comentar sobre los efectos de las acciones de cada rey en relación con Dios y sus mandamientos.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encontramos el resumen de las actividades de cada rey con las palabras</a:t>
            </a:r>
            <a:r>
              <a:rPr lang="es-PR" dirty="0" smtClean="0">
                <a:latin typeface="Candara" panose="020E0502030303020204" pitchFamily="34" charset="0"/>
              </a:rPr>
              <a:t>: </a:t>
            </a:r>
            <a:r>
              <a:rPr lang="es-PR" i="1" dirty="0" smtClean="0">
                <a:latin typeface="Candara" panose="020E0502030303020204" pitchFamily="34" charset="0"/>
              </a:rPr>
              <a:t>“</a:t>
            </a:r>
            <a:r>
              <a:rPr lang="es-PR" i="1" dirty="0">
                <a:latin typeface="Candara" panose="020E0502030303020204" pitchFamily="34" charset="0"/>
              </a:rPr>
              <a:t>E hizo lo malo (o lo bueno)ante los ojos de </a:t>
            </a:r>
            <a:r>
              <a:rPr lang="es-PR" i="1" dirty="0" smtClean="0">
                <a:latin typeface="Candara" panose="020E0502030303020204" pitchFamily="34" charset="0"/>
              </a:rPr>
              <a:t>Jehová”.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3146" r="9495"/>
          <a:stretch/>
        </p:blipFill>
        <p:spPr>
          <a:xfrm>
            <a:off x="5638800" y="1822398"/>
            <a:ext cx="3505200" cy="5035602"/>
          </a:xfrm>
          <a:prstGeom prst="rect">
            <a:avLst/>
          </a:prstGeom>
        </p:spPr>
      </p:pic>
    </p:spTree>
    <p:extLst>
      <p:ext uri="{BB962C8B-B14F-4D97-AF65-F5344CB8AC3E}">
        <p14:creationId xmlns:p14="http://schemas.microsoft.com/office/powerpoint/2010/main" val="1114225920"/>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Dios siempre es fiel con su pueblo.</a:t>
            </a:r>
          </a:p>
          <a:p>
            <a:pPr lvl="1"/>
            <a:r>
              <a:rPr lang="es-PR" sz="3200" dirty="0" smtClean="0">
                <a:latin typeface="Candara" pitchFamily="34" charset="0"/>
                <a:cs typeface="Calibri" pitchFamily="34" charset="0"/>
              </a:rPr>
              <a:t>Dios siempre cumple su palabra.</a:t>
            </a:r>
          </a:p>
          <a:p>
            <a:pPr lvl="1"/>
            <a:r>
              <a:rPr lang="es-PR" sz="3200" dirty="0" smtClean="0">
                <a:latin typeface="Candara" pitchFamily="34" charset="0"/>
                <a:cs typeface="Calibri" pitchFamily="34" charset="0"/>
              </a:rPr>
              <a:t>Había prometido a David que su familia siempre reinaría en el trono en Jerusalén.</a:t>
            </a:r>
          </a:p>
          <a:p>
            <a:pPr lvl="1"/>
            <a:r>
              <a:rPr lang="es-PR" sz="3200" dirty="0" smtClean="0">
                <a:latin typeface="Candara" pitchFamily="34" charset="0"/>
                <a:cs typeface="Calibri" pitchFamily="34" charset="0"/>
              </a:rPr>
              <a:t>Así sucedió cuando Joás asumió el poder.</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saturation sat="30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1650"/>
          </a:xfrm>
          <a:prstGeom prst="rect">
            <a:avLst/>
          </a:prstGeom>
        </p:spPr>
      </p:pic>
    </p:spTree>
    <p:extLst>
      <p:ext uri="{BB962C8B-B14F-4D97-AF65-F5344CB8AC3E}">
        <p14:creationId xmlns:p14="http://schemas.microsoft.com/office/powerpoint/2010/main" val="1170554281"/>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La fidelidad a Dios es una decisión personal.</a:t>
            </a:r>
          </a:p>
          <a:p>
            <a:pPr lvl="1"/>
            <a:r>
              <a:rPr lang="es-PR" sz="3200" dirty="0">
                <a:latin typeface="Candara" pitchFamily="34" charset="0"/>
                <a:cs typeface="Calibri" pitchFamily="34" charset="0"/>
              </a:rPr>
              <a:t>La fe de una persona no es transferible a otra.</a:t>
            </a:r>
          </a:p>
          <a:p>
            <a:pPr lvl="1"/>
            <a:r>
              <a:rPr lang="es-PR" sz="3200" dirty="0">
                <a:latin typeface="Candara" pitchFamily="34" charset="0"/>
                <a:cs typeface="Calibri" pitchFamily="34" charset="0"/>
              </a:rPr>
              <a:t>La fe de uno no depende de la fe de otro.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saturation sat="30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1650"/>
          </a:xfrm>
          <a:prstGeom prst="rect">
            <a:avLst/>
          </a:prstGeom>
        </p:spPr>
      </p:pic>
    </p:spTree>
    <p:extLst>
      <p:ext uri="{BB962C8B-B14F-4D97-AF65-F5344CB8AC3E}">
        <p14:creationId xmlns:p14="http://schemas.microsoft.com/office/powerpoint/2010/main" val="1064265170"/>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La fidelidad a Dios se demuestra públicamente.</a:t>
            </a:r>
          </a:p>
          <a:p>
            <a:pPr lvl="1"/>
            <a:r>
              <a:rPr lang="es-PR" sz="3200" dirty="0" smtClean="0">
                <a:latin typeface="Candara" pitchFamily="34" charset="0"/>
                <a:cs typeface="Calibri" pitchFamily="34" charset="0"/>
              </a:rPr>
              <a:t>La reparación del templo fue un acto de fe por parte de Joás y el pueblo.</a:t>
            </a:r>
            <a:endParaRPr lang="es-PR" sz="32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saturation sat="30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1650"/>
          </a:xfrm>
          <a:prstGeom prst="rect">
            <a:avLst/>
          </a:prstGeom>
        </p:spPr>
      </p:pic>
    </p:spTree>
    <p:extLst>
      <p:ext uri="{BB962C8B-B14F-4D97-AF65-F5344CB8AC3E}">
        <p14:creationId xmlns:p14="http://schemas.microsoft.com/office/powerpoint/2010/main" val="361572988"/>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Debemos siempre estar alerta ante las tentaciones.</a:t>
            </a:r>
          </a:p>
          <a:p>
            <a:pPr lvl="1"/>
            <a:r>
              <a:rPr lang="es-PR" sz="3200" dirty="0" smtClean="0">
                <a:latin typeface="Candara" pitchFamily="34" charset="0"/>
                <a:cs typeface="Calibri" pitchFamily="34" charset="0"/>
              </a:rPr>
              <a:t>La fidelidad de Joás se afectó cuando Joás hizo caso de los malos.</a:t>
            </a:r>
          </a:p>
          <a:p>
            <a:pPr lvl="1"/>
            <a:r>
              <a:rPr lang="es-PR" sz="3200" dirty="0" smtClean="0">
                <a:latin typeface="Candara" pitchFamily="34" charset="0"/>
                <a:cs typeface="Calibri" pitchFamily="34" charset="0"/>
              </a:rPr>
              <a:t>Y Dios lo abandonó.</a:t>
            </a:r>
            <a:endParaRPr lang="es-PR" sz="32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saturation sat="30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1650"/>
          </a:xfrm>
          <a:prstGeom prst="rect">
            <a:avLst/>
          </a:prstGeom>
        </p:spPr>
      </p:pic>
    </p:spTree>
    <p:extLst>
      <p:ext uri="{BB962C8B-B14F-4D97-AF65-F5344CB8AC3E}">
        <p14:creationId xmlns:p14="http://schemas.microsoft.com/office/powerpoint/2010/main" val="3641842709"/>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74</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lnSpcReduction="1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a:latin typeface="Candara" pitchFamily="34" charset="0"/>
                <a:cs typeface="Calibri" pitchFamily="34" charset="0"/>
              </a:rPr>
              <a:t> Carro, Daniel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1 Reyes, 2 Reyes, y 2 </a:t>
            </a:r>
            <a:r>
              <a:rPr lang="es-PR" sz="1400" dirty="0" err="1">
                <a:latin typeface="Candara" pitchFamily="34" charset="0"/>
                <a:cs typeface="Calibri" pitchFamily="34" charset="0"/>
              </a:rPr>
              <a:t>Crónicas</a:t>
            </a:r>
            <a:r>
              <a:rPr lang="es-PR" sz="1400" dirty="0">
                <a:latin typeface="Candara" pitchFamily="34" charset="0"/>
                <a:cs typeface="Calibri" pitchFamily="34" charset="0"/>
              </a:rPr>
              <a:t>. 1. ed. El Paso, TX: Editorial Mundo Hispano, 1993.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 Φ</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Porter</a:t>
            </a:r>
            <a:r>
              <a:rPr lang="es-PR" sz="1400" dirty="0" smtClean="0">
                <a:latin typeface="Candara" pitchFamily="34" charset="0"/>
                <a:cs typeface="Calibri" pitchFamily="34" charset="0"/>
              </a:rPr>
              <a:t>, R. (2005). Estudios </a:t>
            </a:r>
            <a:r>
              <a:rPr lang="es-PR" sz="1400" dirty="0" err="1" smtClean="0">
                <a:latin typeface="Candara" pitchFamily="34" charset="0"/>
                <a:cs typeface="Calibri" pitchFamily="34" charset="0"/>
              </a:rPr>
              <a:t>Bı́blicos</a:t>
            </a:r>
            <a:r>
              <a:rPr lang="es-PR" sz="1400" dirty="0" smtClean="0">
                <a:latin typeface="Candara" pitchFamily="34" charset="0"/>
                <a:cs typeface="Calibri" pitchFamily="34" charset="0"/>
              </a:rPr>
              <a:t> ELA:  (2 Reyes). Puebla, Pue.,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 C.</a:t>
            </a:r>
          </a:p>
          <a:p>
            <a:pPr marL="0" indent="0">
              <a:buNone/>
            </a:pPr>
            <a:endParaRPr lang="es-PR" sz="1400" dirty="0" smtClean="0">
              <a:latin typeface="Candara" pitchFamily="34" charset="0"/>
              <a:cs typeface="Calibri" pitchFamily="34" charset="0"/>
            </a:endParaRPr>
          </a:p>
          <a:p>
            <a:pPr marL="0" indent="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74</a:t>
            </a:fld>
            <a:endParaRPr lang="en-US" sz="1400">
              <a:solidFill>
                <a:srgbClr val="000000"/>
              </a:solidFill>
            </a:endParaRPr>
          </a:p>
        </p:txBody>
      </p:sp>
    </p:spTree>
    <p:extLst>
      <p:ext uri="{BB962C8B-B14F-4D97-AF65-F5344CB8AC3E}">
        <p14:creationId xmlns:p14="http://schemas.microsoft.com/office/powerpoint/2010/main" val="605770307"/>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4000"/>
                    </a14:imgEffect>
                    <a14:imgEffect>
                      <a14:colorTemperature colorTemp="4645"/>
                    </a14:imgEffect>
                  </a14:imgLayer>
                </a14:imgProps>
              </a:ext>
              <a:ext uri="{28A0092B-C50C-407E-A947-70E740481C1C}">
                <a14:useLocalDpi xmlns:a14="http://schemas.microsoft.com/office/drawing/2010/main"/>
              </a:ext>
            </a:extLst>
          </a:blip>
          <a:srcRect l="6556" t="2432" r="6556"/>
          <a:stretch/>
        </p:blipFill>
        <p:spPr>
          <a:xfrm>
            <a:off x="0" y="-19891"/>
            <a:ext cx="9144000" cy="6858008"/>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75</a:t>
            </a:fld>
            <a:endParaRPr lang="en-US"/>
          </a:p>
        </p:txBody>
      </p:sp>
      <p:sp>
        <p:nvSpPr>
          <p:cNvPr id="238596" name="Rectangle 4"/>
          <p:cNvSpPr>
            <a:spLocks noGrp="1" noChangeArrowheads="1"/>
          </p:cNvSpPr>
          <p:nvPr>
            <p:ph type="body" sz="half" idx="4294967295"/>
          </p:nvPr>
        </p:nvSpPr>
        <p:spPr>
          <a:xfrm>
            <a:off x="381000" y="304800"/>
            <a:ext cx="8402990" cy="5791200"/>
          </a:xfrm>
          <a:solidFill>
            <a:schemeClr val="tx1">
              <a:alpha val="44000"/>
            </a:schemeClr>
          </a:solidFill>
          <a:ln/>
          <a:effectLst>
            <a:softEdge rad="127000"/>
          </a:effectLst>
        </p:spPr>
        <p:txBody>
          <a:bodyPr anchor="ctr"/>
          <a:lstStyle/>
          <a:p>
            <a:pPr marL="0" indent="0" algn="ctr">
              <a:spcAft>
                <a:spcPts val="600"/>
              </a:spcAft>
              <a:buFontTx/>
              <a:buNone/>
            </a:pPr>
            <a:endPar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3600" dirty="0">
                <a:solidFill>
                  <a:schemeClr val="bg1"/>
                </a:solidFill>
                <a:effectLst>
                  <a:outerShdw blurRad="38100" dist="38100" dir="2700000" algn="tl">
                    <a:srgbClr val="000000">
                      <a:alpha val="43137"/>
                    </a:srgbClr>
                  </a:outerShdw>
                </a:effectLst>
                <a:latin typeface="Candara" panose="020E0502030303020204" pitchFamily="34" charset="0"/>
              </a:rPr>
              <a:t>Unidad </a:t>
            </a: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14</a:t>
            </a:r>
            <a:r>
              <a:rPr lang="es-PR" sz="3600" dirty="0">
                <a:solidFill>
                  <a:schemeClr val="bg1"/>
                </a:solidFill>
                <a:effectLst>
                  <a:outerShdw blurRad="38100" dist="38100" dir="2700000" algn="tl">
                    <a:srgbClr val="000000">
                      <a:alpha val="43137"/>
                    </a:srgbClr>
                  </a:outerShdw>
                </a:effectLst>
                <a:latin typeface="Candara" panose="020E0502030303020204" pitchFamily="34" charset="0"/>
              </a:rPr>
              <a:t>: Los Reinos de Israel y Judá</a:t>
            </a: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Estudio 45: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Vivir en Paz</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tabLst>
                <a:tab pos="457200" algn="l"/>
              </a:tabLst>
            </a:pP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(2 Reyes 13.1 a  14.22)</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26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noviembre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8731" y="304800"/>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smtClean="0">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76</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lnSpcReduction="10000"/>
          </a:bodyPr>
          <a:lstStyle/>
          <a:p>
            <a:r>
              <a:rPr lang="es-PR" dirty="0" smtClean="0">
                <a:latin typeface="Candara" panose="020E0502030303020204" pitchFamily="34" charset="0"/>
              </a:rPr>
              <a:t>Los </a:t>
            </a:r>
            <a:r>
              <a:rPr lang="es-PR" dirty="0">
                <a:latin typeface="Candara" panose="020E0502030303020204" pitchFamily="34" charset="0"/>
              </a:rPr>
              <a:t>reyes se evaluaron, no por sus capacidades civiles ni seculares, ni por sus relaciones con los ciudadanos, sino desde la perspectiva del Rey supremo y las leyes establecidas en forma sobrenatural por medio de Moisés.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280904" y="1814515"/>
            <a:ext cx="3863095" cy="5043485"/>
          </a:xfrm>
          <a:prstGeom prst="rect">
            <a:avLst/>
          </a:prstGeom>
        </p:spPr>
      </p:pic>
    </p:spTree>
    <p:extLst>
      <p:ext uri="{BB962C8B-B14F-4D97-AF65-F5344CB8AC3E}">
        <p14:creationId xmlns:p14="http://schemas.microsoft.com/office/powerpoint/2010/main" val="285711060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autor quería demostrar cómo en la historia la prosperidad o la caída de naciones, tanto el fervor espiritual o el menoscabo moral y espiritual, se debía al grado de la fidelidad del rey en obedecer las leyes de Dios y de reconocer a Dios como el Autor de la prosperidad o de la caída.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5556" r="5556" b="2916"/>
          <a:stretch/>
        </p:blipFill>
        <p:spPr>
          <a:xfrm>
            <a:off x="5486400" y="1835003"/>
            <a:ext cx="3657600" cy="5022997"/>
          </a:xfrm>
          <a:prstGeom prst="rect">
            <a:avLst/>
          </a:prstGeom>
        </p:spPr>
      </p:pic>
    </p:spTree>
    <p:extLst>
      <p:ext uri="{BB962C8B-B14F-4D97-AF65-F5344CB8AC3E}">
        <p14:creationId xmlns:p14="http://schemas.microsoft.com/office/powerpoint/2010/main" val="347559166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90728</TotalTime>
  <Words>4550</Words>
  <Application>Microsoft Office PowerPoint</Application>
  <PresentationFormat>On-screen Show (4:3)</PresentationFormat>
  <Paragraphs>557</Paragraphs>
  <Slides>76</Slides>
  <Notes>74</Notes>
  <HiddenSlides>16</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76</vt:i4>
      </vt:variant>
    </vt:vector>
  </HeadingPairs>
  <TitlesOfParts>
    <vt:vector size="87" baseType="lpstr">
      <vt:lpstr>Arial</vt:lpstr>
      <vt:lpstr>Calibri</vt:lpstr>
      <vt:lpstr>Candara</vt:lpstr>
      <vt:lpstr>Tahoma</vt:lpstr>
      <vt:lpstr>Wingdings</vt:lpstr>
      <vt:lpstr>Blends</vt:lpstr>
      <vt:lpstr>2_Blends</vt:lpstr>
      <vt:lpstr>3_Blends</vt:lpstr>
      <vt:lpstr>8_Blends</vt:lpstr>
      <vt:lpstr>64_Blends</vt:lpstr>
      <vt:lpstr>Default Design</vt:lpstr>
      <vt:lpstr>PowerPoint Presentation</vt:lpstr>
      <vt:lpstr>Contexto</vt:lpstr>
      <vt:lpstr>Versículo Clave:</vt:lpstr>
      <vt:lpstr>Bosquejo de Estudio</vt:lpstr>
      <vt:lpstr>El propósito de 2 de Reyes</vt:lpstr>
      <vt:lpstr>El propósito de 2 de Reyes</vt:lpstr>
      <vt:lpstr>El propósito de 2 de Reyes</vt:lpstr>
      <vt:lpstr>El propósito de 2 de Reyes</vt:lpstr>
      <vt:lpstr>El propósito de 2 de Reyes</vt:lpstr>
      <vt:lpstr>El propósito de 2 de Reyes</vt:lpstr>
      <vt:lpstr>Los Énfasis de 2 Reyes</vt:lpstr>
      <vt:lpstr>Los Énfasis de 2 Reyes</vt:lpstr>
      <vt:lpstr>Los Énfasis de 2 Reyes</vt:lpstr>
      <vt:lpstr>Los Énfasis de 2 Reyes</vt:lpstr>
      <vt:lpstr>¿Qué nos dice 2 Reyes hoy día?</vt:lpstr>
      <vt:lpstr>Verdades proclamadas en 2 Reyes</vt:lpstr>
      <vt:lpstr>El período de los Reyes</vt:lpstr>
      <vt:lpstr>El período de los Reyes</vt:lpstr>
      <vt:lpstr>Elías y Eliseo</vt:lpstr>
      <vt:lpstr>Elías y Eliseo</vt:lpstr>
      <vt:lpstr>Elías y Eliseo</vt:lpstr>
      <vt:lpstr>Joás escondido en la casa de Jehová  2 Reyes 11.1-3</vt:lpstr>
      <vt:lpstr>Joás escondido en la casa de Jehová  2 Reyes 11.1-3</vt:lpstr>
      <vt:lpstr>Joás escondido en la casa de Jehová  2 Reyes 11.1-3</vt:lpstr>
      <vt:lpstr>Joás escondido en la casa de Jehová  2 Reyes 11.1-3</vt:lpstr>
      <vt:lpstr>Joás escondido en la casa de Jehová  2 Reyes 11.1-3</vt:lpstr>
      <vt:lpstr>Joás escondido en la casa de Jehová  2 Reyes 11.1-3</vt:lpstr>
      <vt:lpstr>Joás escondido en la casa de Jehová  2 Reyes 11.1-3</vt:lpstr>
      <vt:lpstr>Joás escondido en la casa de Jehová  2 Reyes 11.1-3</vt:lpstr>
      <vt:lpstr>PowerPoint Presentation</vt:lpstr>
      <vt:lpstr>Joás es Coronado Rey  2 Reyes 11.4-16</vt:lpstr>
      <vt:lpstr>Joás es Coronado Rey  2 Reyes 11.4-16</vt:lpstr>
      <vt:lpstr>Joás es Coronado Rey  2 Reyes 11.4-16</vt:lpstr>
      <vt:lpstr>Joás es Coronado Rey  2 Reyes 11.4-16</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Joás reina asesorado por Joiada 2 Reyes 11.17 – 12.1</vt:lpstr>
      <vt:lpstr>PowerPoint Presentation</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Joás restaura la casa de Jehová 2 Reyes 12.2-7, 15</vt:lpstr>
      <vt:lpstr>PowerPoint Presentation</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Joás se Aleja de Jehová 2 Reyes 12.17-21</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Reyes</dc:title>
  <dc:creator>Tito Ortega</dc:creator>
  <cp:lastModifiedBy>Tito Ortega</cp:lastModifiedBy>
  <cp:revision>8217</cp:revision>
  <cp:lastPrinted>2013-10-08T19:34:48Z</cp:lastPrinted>
  <dcterms:created xsi:type="dcterms:W3CDTF">2007-01-24T21:53:34Z</dcterms:created>
  <dcterms:modified xsi:type="dcterms:W3CDTF">2013-11-20T12:14:44Z</dcterms:modified>
</cp:coreProperties>
</file>