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bookmarkIdSeed="2">
  <p:sldMasterIdLst>
    <p:sldMasterId id="2147483649" r:id="rId1"/>
    <p:sldMasterId id="2147483691" r:id="rId2"/>
    <p:sldMasterId id="2147483693" r:id="rId3"/>
    <p:sldMasterId id="2147483703" r:id="rId4"/>
    <p:sldMasterId id="2147483815" r:id="rId5"/>
  </p:sldMasterIdLst>
  <p:notesMasterIdLst>
    <p:notesMasterId r:id="rId73"/>
  </p:notesMasterIdLst>
  <p:handoutMasterIdLst>
    <p:handoutMasterId r:id="rId74"/>
  </p:handoutMasterIdLst>
  <p:sldIdLst>
    <p:sldId id="3379" r:id="rId6"/>
    <p:sldId id="565" r:id="rId7"/>
    <p:sldId id="566" r:id="rId8"/>
    <p:sldId id="571" r:id="rId9"/>
    <p:sldId id="3343" r:id="rId10"/>
    <p:sldId id="3626" r:id="rId11"/>
    <p:sldId id="3625" r:id="rId12"/>
    <p:sldId id="3627" r:id="rId13"/>
    <p:sldId id="3629" r:id="rId14"/>
    <p:sldId id="3630" r:id="rId15"/>
    <p:sldId id="3631" r:id="rId16"/>
    <p:sldId id="3633" r:id="rId17"/>
    <p:sldId id="3634" r:id="rId18"/>
    <p:sldId id="3635" r:id="rId19"/>
    <p:sldId id="3636" r:id="rId20"/>
    <p:sldId id="3632" r:id="rId21"/>
    <p:sldId id="3624" r:id="rId22"/>
    <p:sldId id="3650" r:id="rId23"/>
    <p:sldId id="3621" r:id="rId24"/>
    <p:sldId id="3622" r:id="rId25"/>
    <p:sldId id="3623" r:id="rId26"/>
    <p:sldId id="2182" r:id="rId27"/>
    <p:sldId id="3572" r:id="rId28"/>
    <p:sldId id="3680" r:id="rId29"/>
    <p:sldId id="3681" r:id="rId30"/>
    <p:sldId id="3687" r:id="rId31"/>
    <p:sldId id="3699" r:id="rId32"/>
    <p:sldId id="3700" r:id="rId33"/>
    <p:sldId id="3697" r:id="rId34"/>
    <p:sldId id="3698" r:id="rId35"/>
    <p:sldId id="3701" r:id="rId36"/>
    <p:sldId id="3703" r:id="rId37"/>
    <p:sldId id="3705" r:id="rId38"/>
    <p:sldId id="3688" r:id="rId39"/>
    <p:sldId id="3696" r:id="rId40"/>
    <p:sldId id="3706" r:id="rId41"/>
    <p:sldId id="3571" r:id="rId42"/>
    <p:sldId id="3457" r:id="rId43"/>
    <p:sldId id="3682" r:id="rId44"/>
    <p:sldId id="3689" r:id="rId45"/>
    <p:sldId id="3707" r:id="rId46"/>
    <p:sldId id="3708" r:id="rId47"/>
    <p:sldId id="3690" r:id="rId48"/>
    <p:sldId id="3709" r:id="rId49"/>
    <p:sldId id="3710" r:id="rId50"/>
    <p:sldId id="3691" r:id="rId51"/>
    <p:sldId id="3711" r:id="rId52"/>
    <p:sldId id="3456" r:id="rId53"/>
    <p:sldId id="3041" r:id="rId54"/>
    <p:sldId id="3715" r:id="rId55"/>
    <p:sldId id="3712" r:id="rId56"/>
    <p:sldId id="3716" r:id="rId57"/>
    <p:sldId id="3692" r:id="rId58"/>
    <p:sldId id="3717" r:id="rId59"/>
    <p:sldId id="3693" r:id="rId60"/>
    <p:sldId id="3718" r:id="rId61"/>
    <p:sldId id="3694" r:id="rId62"/>
    <p:sldId id="3719" r:id="rId63"/>
    <p:sldId id="3695" r:id="rId64"/>
    <p:sldId id="3720" r:id="rId65"/>
    <p:sldId id="3684" r:id="rId66"/>
    <p:sldId id="3683" r:id="rId67"/>
    <p:sldId id="3685" r:id="rId68"/>
    <p:sldId id="3686" r:id="rId69"/>
    <p:sldId id="3568" r:id="rId70"/>
    <p:sldId id="1843" r:id="rId71"/>
    <p:sldId id="627" r:id="rId72"/>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2602"/>
    <a:srgbClr val="848484"/>
    <a:srgbClr val="FF66FF"/>
    <a:srgbClr val="FFFF00"/>
    <a:srgbClr val="CC9900"/>
    <a:srgbClr val="996633"/>
    <a:srgbClr val="D5DDA3"/>
    <a:srgbClr val="663300"/>
    <a:srgbClr val="285633"/>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4178" autoAdjust="0"/>
    <p:restoredTop sz="94533" autoAdjust="0"/>
  </p:normalViewPr>
  <p:slideViewPr>
    <p:cSldViewPr>
      <p:cViewPr>
        <p:scale>
          <a:sx n="50" d="100"/>
          <a:sy n="50" d="100"/>
        </p:scale>
        <p:origin x="1795" y="10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17813"/>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viewProps" Target="viewProps.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handoutMaster" Target="handoutMasters/handoutMaster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61" Type="http://schemas.openxmlformats.org/officeDocument/2006/relationships/slide" Target="slides/slide56.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53BB57-2EB2-4576-83AF-3CE883E7F04B}" type="doc">
      <dgm:prSet loTypeId="urn:microsoft.com/office/officeart/2005/8/layout/process5" loCatId="process" qsTypeId="urn:microsoft.com/office/officeart/2005/8/quickstyle/3d7" qsCatId="3D" csTypeId="urn:microsoft.com/office/officeart/2005/8/colors/colorful5" csCatId="colorful" phldr="1"/>
      <dgm:spPr/>
    </dgm:pt>
    <dgm:pt modelId="{7C60293A-2509-4800-A26D-D90BE3333CD5}">
      <dgm:prSet phldrT="[Text]" custT="1"/>
      <dgm:spPr/>
      <dgm:t>
        <a:bodyPr/>
        <a:lstStyle/>
        <a:p>
          <a:r>
            <a:rPr lang="es-PR" sz="2400" dirty="0" smtClean="0">
              <a:effectLst/>
            </a:rPr>
            <a:t>Génesis hasta Abraham</a:t>
          </a:r>
          <a:endParaRPr lang="es-PR" sz="2400" dirty="0">
            <a:effectLst/>
          </a:endParaRPr>
        </a:p>
      </dgm:t>
    </dgm:pt>
    <dgm:pt modelId="{A7C92FA7-F85C-46FF-8F43-EA5095D22412}" type="parTrans" cxnId="{41C4A960-7379-467E-9AEF-5ACD6CC30EA6}">
      <dgm:prSet/>
      <dgm:spPr/>
      <dgm:t>
        <a:bodyPr/>
        <a:lstStyle/>
        <a:p>
          <a:endParaRPr lang="es-PR" sz="6000">
            <a:solidFill>
              <a:schemeClr val="tx1"/>
            </a:solidFill>
            <a:effectLst/>
          </a:endParaRPr>
        </a:p>
      </dgm:t>
    </dgm:pt>
    <dgm:pt modelId="{00B0C366-086E-4C1F-94A7-B038D95F4703}" type="sibTrans" cxnId="{41C4A960-7379-467E-9AEF-5ACD6CC30EA6}">
      <dgm:prSet custT="1"/>
      <dgm:spPr/>
      <dgm:t>
        <a:bodyPr/>
        <a:lstStyle/>
        <a:p>
          <a:endParaRPr lang="es-PR" sz="6000">
            <a:solidFill>
              <a:schemeClr val="tx1"/>
            </a:solidFill>
            <a:effectLst/>
          </a:endParaRPr>
        </a:p>
      </dgm:t>
    </dgm:pt>
    <dgm:pt modelId="{A170484F-C7BC-4660-B0E3-A10E0741AE7F}">
      <dgm:prSet phldrT="[Text]" custT="1"/>
      <dgm:spPr/>
      <dgm:t>
        <a:bodyPr/>
        <a:lstStyle/>
        <a:p>
          <a:r>
            <a:rPr lang="es-PR" sz="2400" smtClean="0">
              <a:effectLst/>
            </a:rPr>
            <a:t>Abraham hasta Josué</a:t>
          </a:r>
          <a:endParaRPr lang="es-PR" sz="2400" dirty="0">
            <a:effectLst/>
          </a:endParaRPr>
        </a:p>
      </dgm:t>
    </dgm:pt>
    <dgm:pt modelId="{0735566C-3895-451B-A28D-95C815961361}" type="parTrans" cxnId="{7795E03E-68FC-4171-9781-42DC26F2D424}">
      <dgm:prSet/>
      <dgm:spPr/>
      <dgm:t>
        <a:bodyPr/>
        <a:lstStyle/>
        <a:p>
          <a:endParaRPr lang="es-PR" sz="6000">
            <a:solidFill>
              <a:schemeClr val="tx1"/>
            </a:solidFill>
            <a:effectLst/>
          </a:endParaRPr>
        </a:p>
      </dgm:t>
    </dgm:pt>
    <dgm:pt modelId="{40FA9D52-C1E2-4B73-89CC-34507B65DC23}" type="sibTrans" cxnId="{7795E03E-68FC-4171-9781-42DC26F2D424}">
      <dgm:prSet custT="1"/>
      <dgm:spPr/>
      <dgm:t>
        <a:bodyPr/>
        <a:lstStyle/>
        <a:p>
          <a:endParaRPr lang="es-PR" sz="6000">
            <a:solidFill>
              <a:schemeClr val="tx1"/>
            </a:solidFill>
            <a:effectLst/>
          </a:endParaRPr>
        </a:p>
      </dgm:t>
    </dgm:pt>
    <dgm:pt modelId="{4D174DB5-7A97-4688-8719-F96C5C9EFDFD}">
      <dgm:prSet phldrT="[Text]" custT="1"/>
      <dgm:spPr/>
      <dgm:t>
        <a:bodyPr/>
        <a:lstStyle/>
        <a:p>
          <a:r>
            <a:rPr lang="es-PR" sz="2400" smtClean="0">
              <a:effectLst/>
            </a:rPr>
            <a:t>Los Jueces (hasta Samuel)</a:t>
          </a:r>
          <a:endParaRPr lang="es-PR" sz="2400" dirty="0">
            <a:effectLst/>
          </a:endParaRPr>
        </a:p>
      </dgm:t>
    </dgm:pt>
    <dgm:pt modelId="{70F83F94-71B6-464D-A248-460D213943C3}" type="parTrans" cxnId="{F61A3FFE-7564-4C4B-B9F0-EF9CA7F8BA1A}">
      <dgm:prSet/>
      <dgm:spPr/>
      <dgm:t>
        <a:bodyPr/>
        <a:lstStyle/>
        <a:p>
          <a:endParaRPr lang="es-PR" sz="6000">
            <a:solidFill>
              <a:schemeClr val="tx1"/>
            </a:solidFill>
            <a:effectLst/>
          </a:endParaRPr>
        </a:p>
      </dgm:t>
    </dgm:pt>
    <dgm:pt modelId="{B4371E84-2B63-4521-A191-DDB53376EB58}" type="sibTrans" cxnId="{F61A3FFE-7564-4C4B-B9F0-EF9CA7F8BA1A}">
      <dgm:prSet custT="1"/>
      <dgm:spPr/>
      <dgm:t>
        <a:bodyPr/>
        <a:lstStyle/>
        <a:p>
          <a:endParaRPr lang="es-PR" sz="6000">
            <a:solidFill>
              <a:schemeClr val="tx1"/>
            </a:solidFill>
            <a:effectLst/>
          </a:endParaRPr>
        </a:p>
      </dgm:t>
    </dgm:pt>
    <dgm:pt modelId="{F75D2629-3996-4C78-906A-BA8682C13F10}">
      <dgm:prSet phldrT="[Text]" custT="1"/>
      <dgm:spPr>
        <a:effectLst>
          <a:glow rad="228600">
            <a:schemeClr val="accent6">
              <a:satMod val="175000"/>
              <a:alpha val="40000"/>
            </a:schemeClr>
          </a:glow>
        </a:effectLst>
      </dgm:spPr>
      <dgm:t>
        <a:bodyPr/>
        <a:lstStyle/>
        <a:p>
          <a:r>
            <a:rPr lang="es-PR" sz="2400" smtClean="0">
              <a:effectLst/>
            </a:rPr>
            <a:t>Los Reyes (Saúl hasta Joaquín)</a:t>
          </a:r>
          <a:endParaRPr lang="es-PR" sz="2400" dirty="0">
            <a:effectLst/>
          </a:endParaRPr>
        </a:p>
      </dgm:t>
    </dgm:pt>
    <dgm:pt modelId="{6FCF3E58-382A-488E-9980-CF7E18D8E920}" type="parTrans" cxnId="{85E58216-0D4D-45D4-A123-EFE77ECB3A43}">
      <dgm:prSet/>
      <dgm:spPr/>
      <dgm:t>
        <a:bodyPr/>
        <a:lstStyle/>
        <a:p>
          <a:endParaRPr lang="es-PR" sz="6000">
            <a:solidFill>
              <a:schemeClr val="tx1"/>
            </a:solidFill>
            <a:effectLst/>
          </a:endParaRPr>
        </a:p>
      </dgm:t>
    </dgm:pt>
    <dgm:pt modelId="{523C6A75-35D8-495F-9382-106246BB01A0}" type="sibTrans" cxnId="{85E58216-0D4D-45D4-A123-EFE77ECB3A43}">
      <dgm:prSet custT="1"/>
      <dgm:spPr/>
      <dgm:t>
        <a:bodyPr/>
        <a:lstStyle/>
        <a:p>
          <a:endParaRPr lang="es-PR" sz="6000">
            <a:solidFill>
              <a:schemeClr val="tx1"/>
            </a:solidFill>
            <a:effectLst/>
          </a:endParaRPr>
        </a:p>
      </dgm:t>
    </dgm:pt>
    <dgm:pt modelId="{0FC11C98-D28D-4564-9648-9003232AB363}">
      <dgm:prSet phldrT="[Text]" custT="1"/>
      <dgm:spPr/>
      <dgm:t>
        <a:bodyPr/>
        <a:lstStyle/>
        <a:p>
          <a:r>
            <a:rPr lang="es-PR" sz="2400" smtClean="0">
              <a:effectLst/>
            </a:rPr>
            <a:t>Cautividad en Babilonia</a:t>
          </a:r>
          <a:endParaRPr lang="es-PR" sz="2400" dirty="0">
            <a:effectLst/>
          </a:endParaRPr>
        </a:p>
      </dgm:t>
    </dgm:pt>
    <dgm:pt modelId="{C77BADD6-2957-4ED6-94DA-CDCB67B48C03}" type="parTrans" cxnId="{CA016975-1DBC-4B12-8845-27E198CC0F9F}">
      <dgm:prSet/>
      <dgm:spPr/>
      <dgm:t>
        <a:bodyPr/>
        <a:lstStyle/>
        <a:p>
          <a:endParaRPr lang="es-PR" sz="6000">
            <a:solidFill>
              <a:schemeClr val="tx1"/>
            </a:solidFill>
            <a:effectLst/>
          </a:endParaRPr>
        </a:p>
      </dgm:t>
    </dgm:pt>
    <dgm:pt modelId="{61EB830A-5252-4B7B-9C2C-AB6920E4899E}" type="sibTrans" cxnId="{CA016975-1DBC-4B12-8845-27E198CC0F9F}">
      <dgm:prSet custT="1"/>
      <dgm:spPr/>
      <dgm:t>
        <a:bodyPr/>
        <a:lstStyle/>
        <a:p>
          <a:endParaRPr lang="es-PR" sz="6000">
            <a:solidFill>
              <a:schemeClr val="tx1"/>
            </a:solidFill>
            <a:effectLst/>
          </a:endParaRPr>
        </a:p>
      </dgm:t>
    </dgm:pt>
    <dgm:pt modelId="{487F3966-95FA-47D4-BBF2-7A53A737DFF1}">
      <dgm:prSet phldrT="[Text]" custT="1"/>
      <dgm:spPr/>
      <dgm:t>
        <a:bodyPr/>
        <a:lstStyle/>
        <a:p>
          <a:r>
            <a:rPr lang="es-PR" sz="2400" smtClean="0">
              <a:effectLst/>
            </a:rPr>
            <a:t>Período Post-Exilio</a:t>
          </a:r>
          <a:endParaRPr lang="es-PR" sz="2400" dirty="0">
            <a:effectLst/>
          </a:endParaRPr>
        </a:p>
      </dgm:t>
    </dgm:pt>
    <dgm:pt modelId="{54E82FBD-CD5B-4E93-AE69-1977BB538892}" type="parTrans" cxnId="{0D625782-4694-43A1-92F1-1455C4173824}">
      <dgm:prSet/>
      <dgm:spPr/>
      <dgm:t>
        <a:bodyPr/>
        <a:lstStyle/>
        <a:p>
          <a:endParaRPr lang="es-PR" sz="6000">
            <a:solidFill>
              <a:schemeClr val="tx1"/>
            </a:solidFill>
            <a:effectLst/>
          </a:endParaRPr>
        </a:p>
      </dgm:t>
    </dgm:pt>
    <dgm:pt modelId="{2F796A3A-765F-48B0-94D8-89CC15D640DB}" type="sibTrans" cxnId="{0D625782-4694-43A1-92F1-1455C4173824}">
      <dgm:prSet custT="1"/>
      <dgm:spPr/>
      <dgm:t>
        <a:bodyPr/>
        <a:lstStyle/>
        <a:p>
          <a:endParaRPr lang="es-PR" sz="6000">
            <a:solidFill>
              <a:schemeClr val="tx1"/>
            </a:solidFill>
            <a:effectLst/>
          </a:endParaRPr>
        </a:p>
      </dgm:t>
    </dgm:pt>
    <dgm:pt modelId="{FC9859FD-5D47-4DA3-818B-FB5704A1EC1A}">
      <dgm:prSet phldrT="[Text]" custT="1"/>
      <dgm:spPr/>
      <dgm:t>
        <a:bodyPr/>
        <a:lstStyle/>
        <a:p>
          <a:r>
            <a:rPr lang="es-PR" sz="2200" dirty="0" smtClean="0">
              <a:effectLst/>
            </a:rPr>
            <a:t>Período Inter-testamentario</a:t>
          </a:r>
          <a:endParaRPr lang="es-PR" sz="2200" dirty="0">
            <a:effectLst/>
          </a:endParaRPr>
        </a:p>
      </dgm:t>
    </dgm:pt>
    <dgm:pt modelId="{4748BF13-E478-4A1C-B81B-D886C6A8B612}" type="parTrans" cxnId="{3B852B17-73C9-49BA-AC6B-4A435322083A}">
      <dgm:prSet/>
      <dgm:spPr/>
      <dgm:t>
        <a:bodyPr/>
        <a:lstStyle/>
        <a:p>
          <a:endParaRPr lang="es-PR" sz="6000">
            <a:solidFill>
              <a:schemeClr val="tx1"/>
            </a:solidFill>
            <a:effectLst/>
          </a:endParaRPr>
        </a:p>
      </dgm:t>
    </dgm:pt>
    <dgm:pt modelId="{5F7F100E-C485-4E86-A9B4-3E81A06CDB07}" type="sibTrans" cxnId="{3B852B17-73C9-49BA-AC6B-4A435322083A}">
      <dgm:prSet custT="1"/>
      <dgm:spPr/>
      <dgm:t>
        <a:bodyPr/>
        <a:lstStyle/>
        <a:p>
          <a:endParaRPr lang="es-PR" sz="6000">
            <a:solidFill>
              <a:schemeClr val="tx1"/>
            </a:solidFill>
            <a:effectLst/>
          </a:endParaRPr>
        </a:p>
      </dgm:t>
    </dgm:pt>
    <dgm:pt modelId="{5C4392BD-A177-418A-A367-1D703B26823E}">
      <dgm:prSet phldrT="[Text]" custT="1"/>
      <dgm:spPr/>
      <dgm:t>
        <a:bodyPr/>
        <a:lstStyle/>
        <a:p>
          <a:r>
            <a:rPr lang="es-PR" sz="2400" smtClean="0">
              <a:effectLst/>
            </a:rPr>
            <a:t>Nuevo Testamento</a:t>
          </a:r>
          <a:endParaRPr lang="es-PR" sz="2400" dirty="0">
            <a:effectLst/>
          </a:endParaRPr>
        </a:p>
      </dgm:t>
    </dgm:pt>
    <dgm:pt modelId="{5FE03CFE-48EF-4D6A-A121-9AEF03EB9027}" type="parTrans" cxnId="{3E8141D8-86D7-4ADA-B543-9539C6CA0252}">
      <dgm:prSet/>
      <dgm:spPr/>
      <dgm:t>
        <a:bodyPr/>
        <a:lstStyle/>
        <a:p>
          <a:endParaRPr lang="es-PR" sz="6000">
            <a:solidFill>
              <a:schemeClr val="tx1"/>
            </a:solidFill>
            <a:effectLst/>
          </a:endParaRPr>
        </a:p>
      </dgm:t>
    </dgm:pt>
    <dgm:pt modelId="{6CF97263-8FD2-45E0-81C3-5EEB6F9B58AE}" type="sibTrans" cxnId="{3E8141D8-86D7-4ADA-B543-9539C6CA0252}">
      <dgm:prSet/>
      <dgm:spPr/>
      <dgm:t>
        <a:bodyPr/>
        <a:lstStyle/>
        <a:p>
          <a:endParaRPr lang="es-PR" sz="6000">
            <a:solidFill>
              <a:schemeClr val="tx1"/>
            </a:solidFill>
            <a:effectLst/>
          </a:endParaRPr>
        </a:p>
      </dgm:t>
    </dgm:pt>
    <dgm:pt modelId="{C66E1293-F1F8-446C-9C4C-95630F3A2310}" type="pres">
      <dgm:prSet presAssocID="{C053BB57-2EB2-4576-83AF-3CE883E7F04B}" presName="diagram" presStyleCnt="0">
        <dgm:presLayoutVars>
          <dgm:dir/>
          <dgm:resizeHandles val="exact"/>
        </dgm:presLayoutVars>
      </dgm:prSet>
      <dgm:spPr/>
    </dgm:pt>
    <dgm:pt modelId="{B63D6AEB-7D2B-4D60-917D-76DBEF7A865B}" type="pres">
      <dgm:prSet presAssocID="{7C60293A-2509-4800-A26D-D90BE3333CD5}" presName="node" presStyleLbl="node1" presStyleIdx="0" presStyleCnt="8">
        <dgm:presLayoutVars>
          <dgm:bulletEnabled val="1"/>
        </dgm:presLayoutVars>
      </dgm:prSet>
      <dgm:spPr/>
      <dgm:t>
        <a:bodyPr/>
        <a:lstStyle/>
        <a:p>
          <a:endParaRPr lang="en-US"/>
        </a:p>
      </dgm:t>
    </dgm:pt>
    <dgm:pt modelId="{2B765863-DCB3-408C-BE43-6E00FDB847BD}" type="pres">
      <dgm:prSet presAssocID="{00B0C366-086E-4C1F-94A7-B038D95F4703}" presName="sibTrans" presStyleLbl="sibTrans2D1" presStyleIdx="0" presStyleCnt="7"/>
      <dgm:spPr/>
      <dgm:t>
        <a:bodyPr/>
        <a:lstStyle/>
        <a:p>
          <a:endParaRPr lang="en-US"/>
        </a:p>
      </dgm:t>
    </dgm:pt>
    <dgm:pt modelId="{F4614993-081B-495B-8260-A95C8E130D03}" type="pres">
      <dgm:prSet presAssocID="{00B0C366-086E-4C1F-94A7-B038D95F4703}" presName="connectorText" presStyleLbl="sibTrans2D1" presStyleIdx="0" presStyleCnt="7"/>
      <dgm:spPr/>
      <dgm:t>
        <a:bodyPr/>
        <a:lstStyle/>
        <a:p>
          <a:endParaRPr lang="en-US"/>
        </a:p>
      </dgm:t>
    </dgm:pt>
    <dgm:pt modelId="{F9D63F4A-E328-4748-97BF-96C5EFD967B3}" type="pres">
      <dgm:prSet presAssocID="{A170484F-C7BC-4660-B0E3-A10E0741AE7F}" presName="node" presStyleLbl="node1" presStyleIdx="1" presStyleCnt="8">
        <dgm:presLayoutVars>
          <dgm:bulletEnabled val="1"/>
        </dgm:presLayoutVars>
      </dgm:prSet>
      <dgm:spPr/>
      <dgm:t>
        <a:bodyPr/>
        <a:lstStyle/>
        <a:p>
          <a:endParaRPr lang="en-US"/>
        </a:p>
      </dgm:t>
    </dgm:pt>
    <dgm:pt modelId="{44B7060C-8F71-4FCD-86A5-F6DF612E5028}" type="pres">
      <dgm:prSet presAssocID="{40FA9D52-C1E2-4B73-89CC-34507B65DC23}" presName="sibTrans" presStyleLbl="sibTrans2D1" presStyleIdx="1" presStyleCnt="7"/>
      <dgm:spPr/>
      <dgm:t>
        <a:bodyPr/>
        <a:lstStyle/>
        <a:p>
          <a:endParaRPr lang="en-US"/>
        </a:p>
      </dgm:t>
    </dgm:pt>
    <dgm:pt modelId="{A243CC6F-9945-4C07-A749-03F10B5F17C9}" type="pres">
      <dgm:prSet presAssocID="{40FA9D52-C1E2-4B73-89CC-34507B65DC23}" presName="connectorText" presStyleLbl="sibTrans2D1" presStyleIdx="1" presStyleCnt="7"/>
      <dgm:spPr/>
      <dgm:t>
        <a:bodyPr/>
        <a:lstStyle/>
        <a:p>
          <a:endParaRPr lang="en-US"/>
        </a:p>
      </dgm:t>
    </dgm:pt>
    <dgm:pt modelId="{C718B91A-3AAF-4C88-9F92-76A8CE367879}" type="pres">
      <dgm:prSet presAssocID="{4D174DB5-7A97-4688-8719-F96C5C9EFDFD}" presName="node" presStyleLbl="node1" presStyleIdx="2" presStyleCnt="8">
        <dgm:presLayoutVars>
          <dgm:bulletEnabled val="1"/>
        </dgm:presLayoutVars>
      </dgm:prSet>
      <dgm:spPr/>
      <dgm:t>
        <a:bodyPr/>
        <a:lstStyle/>
        <a:p>
          <a:endParaRPr lang="en-US"/>
        </a:p>
      </dgm:t>
    </dgm:pt>
    <dgm:pt modelId="{736EDDDB-DFF5-4C10-9252-7FBB5AA2CBF3}" type="pres">
      <dgm:prSet presAssocID="{B4371E84-2B63-4521-A191-DDB53376EB58}" presName="sibTrans" presStyleLbl="sibTrans2D1" presStyleIdx="2" presStyleCnt="7"/>
      <dgm:spPr/>
      <dgm:t>
        <a:bodyPr/>
        <a:lstStyle/>
        <a:p>
          <a:endParaRPr lang="en-US"/>
        </a:p>
      </dgm:t>
    </dgm:pt>
    <dgm:pt modelId="{680AEC16-8CCC-4FCD-B556-465A4CFAC6B6}" type="pres">
      <dgm:prSet presAssocID="{B4371E84-2B63-4521-A191-DDB53376EB58}" presName="connectorText" presStyleLbl="sibTrans2D1" presStyleIdx="2" presStyleCnt="7"/>
      <dgm:spPr/>
      <dgm:t>
        <a:bodyPr/>
        <a:lstStyle/>
        <a:p>
          <a:endParaRPr lang="en-US"/>
        </a:p>
      </dgm:t>
    </dgm:pt>
    <dgm:pt modelId="{FA000966-CFD9-4A71-AFAE-27C0CBFA3852}" type="pres">
      <dgm:prSet presAssocID="{F75D2629-3996-4C78-906A-BA8682C13F10}" presName="node" presStyleLbl="node1" presStyleIdx="3" presStyleCnt="8" custLinFactNeighborX="100" custLinFactNeighborY="2233">
        <dgm:presLayoutVars>
          <dgm:bulletEnabled val="1"/>
        </dgm:presLayoutVars>
      </dgm:prSet>
      <dgm:spPr/>
      <dgm:t>
        <a:bodyPr/>
        <a:lstStyle/>
        <a:p>
          <a:endParaRPr lang="en-US"/>
        </a:p>
      </dgm:t>
    </dgm:pt>
    <dgm:pt modelId="{47604774-1A63-468B-B79A-7AA6BB9FCC1E}" type="pres">
      <dgm:prSet presAssocID="{523C6A75-35D8-495F-9382-106246BB01A0}" presName="sibTrans" presStyleLbl="sibTrans2D1" presStyleIdx="3" presStyleCnt="7"/>
      <dgm:spPr/>
      <dgm:t>
        <a:bodyPr/>
        <a:lstStyle/>
        <a:p>
          <a:endParaRPr lang="en-US"/>
        </a:p>
      </dgm:t>
    </dgm:pt>
    <dgm:pt modelId="{7646891A-7D5E-4DC2-8A6B-9E7D025C5B5A}" type="pres">
      <dgm:prSet presAssocID="{523C6A75-35D8-495F-9382-106246BB01A0}" presName="connectorText" presStyleLbl="sibTrans2D1" presStyleIdx="3" presStyleCnt="7"/>
      <dgm:spPr/>
      <dgm:t>
        <a:bodyPr/>
        <a:lstStyle/>
        <a:p>
          <a:endParaRPr lang="en-US"/>
        </a:p>
      </dgm:t>
    </dgm:pt>
    <dgm:pt modelId="{E5CDDACF-1181-47CA-BDC4-E9F0E887F4C6}" type="pres">
      <dgm:prSet presAssocID="{0FC11C98-D28D-4564-9648-9003232AB363}" presName="node" presStyleLbl="node1" presStyleIdx="4" presStyleCnt="8">
        <dgm:presLayoutVars>
          <dgm:bulletEnabled val="1"/>
        </dgm:presLayoutVars>
      </dgm:prSet>
      <dgm:spPr/>
      <dgm:t>
        <a:bodyPr/>
        <a:lstStyle/>
        <a:p>
          <a:endParaRPr lang="en-US"/>
        </a:p>
      </dgm:t>
    </dgm:pt>
    <dgm:pt modelId="{5260F6C0-F2BB-4E92-977C-F71790CAACFA}" type="pres">
      <dgm:prSet presAssocID="{61EB830A-5252-4B7B-9C2C-AB6920E4899E}" presName="sibTrans" presStyleLbl="sibTrans2D1" presStyleIdx="4" presStyleCnt="7"/>
      <dgm:spPr/>
      <dgm:t>
        <a:bodyPr/>
        <a:lstStyle/>
        <a:p>
          <a:endParaRPr lang="en-US"/>
        </a:p>
      </dgm:t>
    </dgm:pt>
    <dgm:pt modelId="{D958D1FB-FA98-4D89-B025-8A26999634F6}" type="pres">
      <dgm:prSet presAssocID="{61EB830A-5252-4B7B-9C2C-AB6920E4899E}" presName="connectorText" presStyleLbl="sibTrans2D1" presStyleIdx="4" presStyleCnt="7"/>
      <dgm:spPr/>
      <dgm:t>
        <a:bodyPr/>
        <a:lstStyle/>
        <a:p>
          <a:endParaRPr lang="en-US"/>
        </a:p>
      </dgm:t>
    </dgm:pt>
    <dgm:pt modelId="{9D7DFCCA-EB35-434D-B030-FD0F6C8CA5AE}" type="pres">
      <dgm:prSet presAssocID="{487F3966-95FA-47D4-BBF2-7A53A737DFF1}" presName="node" presStyleLbl="node1" presStyleIdx="5" presStyleCnt="8">
        <dgm:presLayoutVars>
          <dgm:bulletEnabled val="1"/>
        </dgm:presLayoutVars>
      </dgm:prSet>
      <dgm:spPr/>
      <dgm:t>
        <a:bodyPr/>
        <a:lstStyle/>
        <a:p>
          <a:endParaRPr lang="en-US"/>
        </a:p>
      </dgm:t>
    </dgm:pt>
    <dgm:pt modelId="{51F54DD1-0160-4760-845C-A8FD3B9DDA27}" type="pres">
      <dgm:prSet presAssocID="{2F796A3A-765F-48B0-94D8-89CC15D640DB}" presName="sibTrans" presStyleLbl="sibTrans2D1" presStyleIdx="5" presStyleCnt="7"/>
      <dgm:spPr/>
      <dgm:t>
        <a:bodyPr/>
        <a:lstStyle/>
        <a:p>
          <a:endParaRPr lang="en-US"/>
        </a:p>
      </dgm:t>
    </dgm:pt>
    <dgm:pt modelId="{6AB4F294-3E09-4F04-A1AB-E17D1A0B0033}" type="pres">
      <dgm:prSet presAssocID="{2F796A3A-765F-48B0-94D8-89CC15D640DB}" presName="connectorText" presStyleLbl="sibTrans2D1" presStyleIdx="5" presStyleCnt="7"/>
      <dgm:spPr/>
      <dgm:t>
        <a:bodyPr/>
        <a:lstStyle/>
        <a:p>
          <a:endParaRPr lang="en-US"/>
        </a:p>
      </dgm:t>
    </dgm:pt>
    <dgm:pt modelId="{A64EFB3D-286D-44E0-8C17-02FD1C5B056B}" type="pres">
      <dgm:prSet presAssocID="{FC9859FD-5D47-4DA3-818B-FB5704A1EC1A}" presName="node" presStyleLbl="node1" presStyleIdx="6" presStyleCnt="8">
        <dgm:presLayoutVars>
          <dgm:bulletEnabled val="1"/>
        </dgm:presLayoutVars>
      </dgm:prSet>
      <dgm:spPr/>
      <dgm:t>
        <a:bodyPr/>
        <a:lstStyle/>
        <a:p>
          <a:endParaRPr lang="en-US"/>
        </a:p>
      </dgm:t>
    </dgm:pt>
    <dgm:pt modelId="{A624F9E1-0A12-4DCF-B955-B742C295EB77}" type="pres">
      <dgm:prSet presAssocID="{5F7F100E-C485-4E86-A9B4-3E81A06CDB07}" presName="sibTrans" presStyleLbl="sibTrans2D1" presStyleIdx="6" presStyleCnt="7"/>
      <dgm:spPr/>
      <dgm:t>
        <a:bodyPr/>
        <a:lstStyle/>
        <a:p>
          <a:endParaRPr lang="en-US"/>
        </a:p>
      </dgm:t>
    </dgm:pt>
    <dgm:pt modelId="{8CDA0520-8D86-4A62-8D95-173ED5383CAE}" type="pres">
      <dgm:prSet presAssocID="{5F7F100E-C485-4E86-A9B4-3E81A06CDB07}" presName="connectorText" presStyleLbl="sibTrans2D1" presStyleIdx="6" presStyleCnt="7"/>
      <dgm:spPr/>
      <dgm:t>
        <a:bodyPr/>
        <a:lstStyle/>
        <a:p>
          <a:endParaRPr lang="en-US"/>
        </a:p>
      </dgm:t>
    </dgm:pt>
    <dgm:pt modelId="{7FB84138-9A99-4973-9021-CD2753D2BD7F}" type="pres">
      <dgm:prSet presAssocID="{5C4392BD-A177-418A-A367-1D703B26823E}" presName="node" presStyleLbl="node1" presStyleIdx="7" presStyleCnt="8">
        <dgm:presLayoutVars>
          <dgm:bulletEnabled val="1"/>
        </dgm:presLayoutVars>
      </dgm:prSet>
      <dgm:spPr/>
      <dgm:t>
        <a:bodyPr/>
        <a:lstStyle/>
        <a:p>
          <a:endParaRPr lang="en-US"/>
        </a:p>
      </dgm:t>
    </dgm:pt>
  </dgm:ptLst>
  <dgm:cxnLst>
    <dgm:cxn modelId="{7795E03E-68FC-4171-9781-42DC26F2D424}" srcId="{C053BB57-2EB2-4576-83AF-3CE883E7F04B}" destId="{A170484F-C7BC-4660-B0E3-A10E0741AE7F}" srcOrd="1" destOrd="0" parTransId="{0735566C-3895-451B-A28D-95C815961361}" sibTransId="{40FA9D52-C1E2-4B73-89CC-34507B65DC23}"/>
    <dgm:cxn modelId="{4C3D4F28-F86D-4185-9805-11171473FC6C}" type="presOf" srcId="{4D174DB5-7A97-4688-8719-F96C5C9EFDFD}" destId="{C718B91A-3AAF-4C88-9F92-76A8CE367879}" srcOrd="0" destOrd="0" presId="urn:microsoft.com/office/officeart/2005/8/layout/process5"/>
    <dgm:cxn modelId="{41C4A960-7379-467E-9AEF-5ACD6CC30EA6}" srcId="{C053BB57-2EB2-4576-83AF-3CE883E7F04B}" destId="{7C60293A-2509-4800-A26D-D90BE3333CD5}" srcOrd="0" destOrd="0" parTransId="{A7C92FA7-F85C-46FF-8F43-EA5095D22412}" sibTransId="{00B0C366-086E-4C1F-94A7-B038D95F4703}"/>
    <dgm:cxn modelId="{445E45C6-FA88-4A93-8A81-5EBC58ACCE8A}" type="presOf" srcId="{523C6A75-35D8-495F-9382-106246BB01A0}" destId="{7646891A-7D5E-4DC2-8A6B-9E7D025C5B5A}" srcOrd="1" destOrd="0" presId="urn:microsoft.com/office/officeart/2005/8/layout/process5"/>
    <dgm:cxn modelId="{9ECA92DD-465C-4130-B748-2BF5173FBFE0}" type="presOf" srcId="{61EB830A-5252-4B7B-9C2C-AB6920E4899E}" destId="{5260F6C0-F2BB-4E92-977C-F71790CAACFA}" srcOrd="0" destOrd="0" presId="urn:microsoft.com/office/officeart/2005/8/layout/process5"/>
    <dgm:cxn modelId="{0BB3A4A4-FB36-42A2-A200-E9B03FC79B55}" type="presOf" srcId="{5F7F100E-C485-4E86-A9B4-3E81A06CDB07}" destId="{A624F9E1-0A12-4DCF-B955-B742C295EB77}" srcOrd="0" destOrd="0" presId="urn:microsoft.com/office/officeart/2005/8/layout/process5"/>
    <dgm:cxn modelId="{3B852B17-73C9-49BA-AC6B-4A435322083A}" srcId="{C053BB57-2EB2-4576-83AF-3CE883E7F04B}" destId="{FC9859FD-5D47-4DA3-818B-FB5704A1EC1A}" srcOrd="6" destOrd="0" parTransId="{4748BF13-E478-4A1C-B81B-D886C6A8B612}" sibTransId="{5F7F100E-C485-4E86-A9B4-3E81A06CDB07}"/>
    <dgm:cxn modelId="{5EFEE239-217A-47A2-B3BE-C0BD8B07E06F}" type="presOf" srcId="{487F3966-95FA-47D4-BBF2-7A53A737DFF1}" destId="{9D7DFCCA-EB35-434D-B030-FD0F6C8CA5AE}" srcOrd="0" destOrd="0" presId="urn:microsoft.com/office/officeart/2005/8/layout/process5"/>
    <dgm:cxn modelId="{0D625782-4694-43A1-92F1-1455C4173824}" srcId="{C053BB57-2EB2-4576-83AF-3CE883E7F04B}" destId="{487F3966-95FA-47D4-BBF2-7A53A737DFF1}" srcOrd="5" destOrd="0" parTransId="{54E82FBD-CD5B-4E93-AE69-1977BB538892}" sibTransId="{2F796A3A-765F-48B0-94D8-89CC15D640DB}"/>
    <dgm:cxn modelId="{CA016975-1DBC-4B12-8845-27E198CC0F9F}" srcId="{C053BB57-2EB2-4576-83AF-3CE883E7F04B}" destId="{0FC11C98-D28D-4564-9648-9003232AB363}" srcOrd="4" destOrd="0" parTransId="{C77BADD6-2957-4ED6-94DA-CDCB67B48C03}" sibTransId="{61EB830A-5252-4B7B-9C2C-AB6920E4899E}"/>
    <dgm:cxn modelId="{847F0E2E-86D5-45C0-B697-3E9AA6761BA4}" type="presOf" srcId="{40FA9D52-C1E2-4B73-89CC-34507B65DC23}" destId="{44B7060C-8F71-4FCD-86A5-F6DF612E5028}" srcOrd="0" destOrd="0" presId="urn:microsoft.com/office/officeart/2005/8/layout/process5"/>
    <dgm:cxn modelId="{7ED1C5E8-6BC7-4704-ADC7-0D804CD0003B}" type="presOf" srcId="{0FC11C98-D28D-4564-9648-9003232AB363}" destId="{E5CDDACF-1181-47CA-BDC4-E9F0E887F4C6}" srcOrd="0" destOrd="0" presId="urn:microsoft.com/office/officeart/2005/8/layout/process5"/>
    <dgm:cxn modelId="{51F61AD7-F69B-4455-8E0E-C65F850DAECF}" type="presOf" srcId="{61EB830A-5252-4B7B-9C2C-AB6920E4899E}" destId="{D958D1FB-FA98-4D89-B025-8A26999634F6}" srcOrd="1" destOrd="0" presId="urn:microsoft.com/office/officeart/2005/8/layout/process5"/>
    <dgm:cxn modelId="{12FECB8C-49C5-4881-9397-754E33A1A0CB}" type="presOf" srcId="{5C4392BD-A177-418A-A367-1D703B26823E}" destId="{7FB84138-9A99-4973-9021-CD2753D2BD7F}" srcOrd="0" destOrd="0" presId="urn:microsoft.com/office/officeart/2005/8/layout/process5"/>
    <dgm:cxn modelId="{9FAB8C20-BBC1-40CA-A450-8B73E25C874B}" type="presOf" srcId="{7C60293A-2509-4800-A26D-D90BE3333CD5}" destId="{B63D6AEB-7D2B-4D60-917D-76DBEF7A865B}" srcOrd="0" destOrd="0" presId="urn:microsoft.com/office/officeart/2005/8/layout/process5"/>
    <dgm:cxn modelId="{85E58216-0D4D-45D4-A123-EFE77ECB3A43}" srcId="{C053BB57-2EB2-4576-83AF-3CE883E7F04B}" destId="{F75D2629-3996-4C78-906A-BA8682C13F10}" srcOrd="3" destOrd="0" parTransId="{6FCF3E58-382A-488E-9980-CF7E18D8E920}" sibTransId="{523C6A75-35D8-495F-9382-106246BB01A0}"/>
    <dgm:cxn modelId="{2FAEAEE6-2E0C-4539-B0E8-3328A1555AAD}" type="presOf" srcId="{FC9859FD-5D47-4DA3-818B-FB5704A1EC1A}" destId="{A64EFB3D-286D-44E0-8C17-02FD1C5B056B}" srcOrd="0" destOrd="0" presId="urn:microsoft.com/office/officeart/2005/8/layout/process5"/>
    <dgm:cxn modelId="{E9410B75-AA4D-40F3-A053-29907A5A8C4F}" type="presOf" srcId="{5F7F100E-C485-4E86-A9B4-3E81A06CDB07}" destId="{8CDA0520-8D86-4A62-8D95-173ED5383CAE}" srcOrd="1" destOrd="0" presId="urn:microsoft.com/office/officeart/2005/8/layout/process5"/>
    <dgm:cxn modelId="{2ACFCCC8-042E-4CFB-866A-D164CCDFD47B}" type="presOf" srcId="{A170484F-C7BC-4660-B0E3-A10E0741AE7F}" destId="{F9D63F4A-E328-4748-97BF-96C5EFD967B3}" srcOrd="0" destOrd="0" presId="urn:microsoft.com/office/officeart/2005/8/layout/process5"/>
    <dgm:cxn modelId="{3E8141D8-86D7-4ADA-B543-9539C6CA0252}" srcId="{C053BB57-2EB2-4576-83AF-3CE883E7F04B}" destId="{5C4392BD-A177-418A-A367-1D703B26823E}" srcOrd="7" destOrd="0" parTransId="{5FE03CFE-48EF-4D6A-A121-9AEF03EB9027}" sibTransId="{6CF97263-8FD2-45E0-81C3-5EEB6F9B58AE}"/>
    <dgm:cxn modelId="{9AB61023-495F-47DF-B041-E35BBF736128}" type="presOf" srcId="{2F796A3A-765F-48B0-94D8-89CC15D640DB}" destId="{6AB4F294-3E09-4F04-A1AB-E17D1A0B0033}" srcOrd="1" destOrd="0" presId="urn:microsoft.com/office/officeart/2005/8/layout/process5"/>
    <dgm:cxn modelId="{156962C2-15CF-48B9-B5A3-058CB6DC1041}" type="presOf" srcId="{00B0C366-086E-4C1F-94A7-B038D95F4703}" destId="{2B765863-DCB3-408C-BE43-6E00FDB847BD}" srcOrd="0" destOrd="0" presId="urn:microsoft.com/office/officeart/2005/8/layout/process5"/>
    <dgm:cxn modelId="{A45E3D38-3756-40E2-8A56-9B671A933893}" type="presOf" srcId="{2F796A3A-765F-48B0-94D8-89CC15D640DB}" destId="{51F54DD1-0160-4760-845C-A8FD3B9DDA27}" srcOrd="0" destOrd="0" presId="urn:microsoft.com/office/officeart/2005/8/layout/process5"/>
    <dgm:cxn modelId="{DC404D78-BC96-4C60-A538-05906100935D}" type="presOf" srcId="{B4371E84-2B63-4521-A191-DDB53376EB58}" destId="{680AEC16-8CCC-4FCD-B556-465A4CFAC6B6}" srcOrd="1" destOrd="0" presId="urn:microsoft.com/office/officeart/2005/8/layout/process5"/>
    <dgm:cxn modelId="{86C4B8B6-C07E-415D-8BD5-8CBC61057135}" type="presOf" srcId="{523C6A75-35D8-495F-9382-106246BB01A0}" destId="{47604774-1A63-468B-B79A-7AA6BB9FCC1E}" srcOrd="0" destOrd="0" presId="urn:microsoft.com/office/officeart/2005/8/layout/process5"/>
    <dgm:cxn modelId="{F61A3FFE-7564-4C4B-B9F0-EF9CA7F8BA1A}" srcId="{C053BB57-2EB2-4576-83AF-3CE883E7F04B}" destId="{4D174DB5-7A97-4688-8719-F96C5C9EFDFD}" srcOrd="2" destOrd="0" parTransId="{70F83F94-71B6-464D-A248-460D213943C3}" sibTransId="{B4371E84-2B63-4521-A191-DDB53376EB58}"/>
    <dgm:cxn modelId="{70BE2EF5-F68F-42C9-A9C6-6711E7BEBF0E}" type="presOf" srcId="{C053BB57-2EB2-4576-83AF-3CE883E7F04B}" destId="{C66E1293-F1F8-446C-9C4C-95630F3A2310}" srcOrd="0" destOrd="0" presId="urn:microsoft.com/office/officeart/2005/8/layout/process5"/>
    <dgm:cxn modelId="{A88A3FBA-C536-464B-B0D7-8B05CF94C2B4}" type="presOf" srcId="{F75D2629-3996-4C78-906A-BA8682C13F10}" destId="{FA000966-CFD9-4A71-AFAE-27C0CBFA3852}" srcOrd="0" destOrd="0" presId="urn:microsoft.com/office/officeart/2005/8/layout/process5"/>
    <dgm:cxn modelId="{5D87B338-B65A-40AE-A53D-34DAE1871886}" type="presOf" srcId="{B4371E84-2B63-4521-A191-DDB53376EB58}" destId="{736EDDDB-DFF5-4C10-9252-7FBB5AA2CBF3}" srcOrd="0" destOrd="0" presId="urn:microsoft.com/office/officeart/2005/8/layout/process5"/>
    <dgm:cxn modelId="{5655ED6F-B18A-4821-9460-BBEC73596EE6}" type="presOf" srcId="{00B0C366-086E-4C1F-94A7-B038D95F4703}" destId="{F4614993-081B-495B-8260-A95C8E130D03}" srcOrd="1" destOrd="0" presId="urn:microsoft.com/office/officeart/2005/8/layout/process5"/>
    <dgm:cxn modelId="{A3C2A8CD-5757-4DAD-8903-E39B29387A50}" type="presOf" srcId="{40FA9D52-C1E2-4B73-89CC-34507B65DC23}" destId="{A243CC6F-9945-4C07-A749-03F10B5F17C9}" srcOrd="1" destOrd="0" presId="urn:microsoft.com/office/officeart/2005/8/layout/process5"/>
    <dgm:cxn modelId="{41964CCA-2C41-4C1F-BFA3-7A9B224798A8}" type="presParOf" srcId="{C66E1293-F1F8-446C-9C4C-95630F3A2310}" destId="{B63D6AEB-7D2B-4D60-917D-76DBEF7A865B}" srcOrd="0" destOrd="0" presId="urn:microsoft.com/office/officeart/2005/8/layout/process5"/>
    <dgm:cxn modelId="{F4894C3D-519C-4168-BAF7-256954B7F05C}" type="presParOf" srcId="{C66E1293-F1F8-446C-9C4C-95630F3A2310}" destId="{2B765863-DCB3-408C-BE43-6E00FDB847BD}" srcOrd="1" destOrd="0" presId="urn:microsoft.com/office/officeart/2005/8/layout/process5"/>
    <dgm:cxn modelId="{E618FD9B-5817-4109-8A20-4CA3A999851B}" type="presParOf" srcId="{2B765863-DCB3-408C-BE43-6E00FDB847BD}" destId="{F4614993-081B-495B-8260-A95C8E130D03}" srcOrd="0" destOrd="0" presId="urn:microsoft.com/office/officeart/2005/8/layout/process5"/>
    <dgm:cxn modelId="{ACC1468A-377C-4866-8F2F-AAC7D3F296FD}" type="presParOf" srcId="{C66E1293-F1F8-446C-9C4C-95630F3A2310}" destId="{F9D63F4A-E328-4748-97BF-96C5EFD967B3}" srcOrd="2" destOrd="0" presId="urn:microsoft.com/office/officeart/2005/8/layout/process5"/>
    <dgm:cxn modelId="{63AED2BF-3F05-4A54-B7F5-6079260545FE}" type="presParOf" srcId="{C66E1293-F1F8-446C-9C4C-95630F3A2310}" destId="{44B7060C-8F71-4FCD-86A5-F6DF612E5028}" srcOrd="3" destOrd="0" presId="urn:microsoft.com/office/officeart/2005/8/layout/process5"/>
    <dgm:cxn modelId="{2CD138C0-F6C8-48CF-A385-48C5715CED6F}" type="presParOf" srcId="{44B7060C-8F71-4FCD-86A5-F6DF612E5028}" destId="{A243CC6F-9945-4C07-A749-03F10B5F17C9}" srcOrd="0" destOrd="0" presId="urn:microsoft.com/office/officeart/2005/8/layout/process5"/>
    <dgm:cxn modelId="{248E0A9E-1151-488F-BE4E-E0F046EE2294}" type="presParOf" srcId="{C66E1293-F1F8-446C-9C4C-95630F3A2310}" destId="{C718B91A-3AAF-4C88-9F92-76A8CE367879}" srcOrd="4" destOrd="0" presId="urn:microsoft.com/office/officeart/2005/8/layout/process5"/>
    <dgm:cxn modelId="{FBE44B7E-2054-4ABF-B5DB-187BD5C9C784}" type="presParOf" srcId="{C66E1293-F1F8-446C-9C4C-95630F3A2310}" destId="{736EDDDB-DFF5-4C10-9252-7FBB5AA2CBF3}" srcOrd="5" destOrd="0" presId="urn:microsoft.com/office/officeart/2005/8/layout/process5"/>
    <dgm:cxn modelId="{128E8337-91DA-4D03-9478-2B6B808C37B2}" type="presParOf" srcId="{736EDDDB-DFF5-4C10-9252-7FBB5AA2CBF3}" destId="{680AEC16-8CCC-4FCD-B556-465A4CFAC6B6}" srcOrd="0" destOrd="0" presId="urn:microsoft.com/office/officeart/2005/8/layout/process5"/>
    <dgm:cxn modelId="{A62E38A7-0818-4558-B455-5EAC0F40A1A9}" type="presParOf" srcId="{C66E1293-F1F8-446C-9C4C-95630F3A2310}" destId="{FA000966-CFD9-4A71-AFAE-27C0CBFA3852}" srcOrd="6" destOrd="0" presId="urn:microsoft.com/office/officeart/2005/8/layout/process5"/>
    <dgm:cxn modelId="{8DAD06A9-0742-4271-9F0F-15E50AA8E628}" type="presParOf" srcId="{C66E1293-F1F8-446C-9C4C-95630F3A2310}" destId="{47604774-1A63-468B-B79A-7AA6BB9FCC1E}" srcOrd="7" destOrd="0" presId="urn:microsoft.com/office/officeart/2005/8/layout/process5"/>
    <dgm:cxn modelId="{07BD8EEA-BF02-480E-8ADC-93E53B281BED}" type="presParOf" srcId="{47604774-1A63-468B-B79A-7AA6BB9FCC1E}" destId="{7646891A-7D5E-4DC2-8A6B-9E7D025C5B5A}" srcOrd="0" destOrd="0" presId="urn:microsoft.com/office/officeart/2005/8/layout/process5"/>
    <dgm:cxn modelId="{21F722DB-DE2C-434F-A92B-9195D50E78F6}" type="presParOf" srcId="{C66E1293-F1F8-446C-9C4C-95630F3A2310}" destId="{E5CDDACF-1181-47CA-BDC4-E9F0E887F4C6}" srcOrd="8" destOrd="0" presId="urn:microsoft.com/office/officeart/2005/8/layout/process5"/>
    <dgm:cxn modelId="{49AEEA9D-1634-4F99-98B8-BDA037B3F993}" type="presParOf" srcId="{C66E1293-F1F8-446C-9C4C-95630F3A2310}" destId="{5260F6C0-F2BB-4E92-977C-F71790CAACFA}" srcOrd="9" destOrd="0" presId="urn:microsoft.com/office/officeart/2005/8/layout/process5"/>
    <dgm:cxn modelId="{3E172105-EC8C-459C-8259-AB43E66A920D}" type="presParOf" srcId="{5260F6C0-F2BB-4E92-977C-F71790CAACFA}" destId="{D958D1FB-FA98-4D89-B025-8A26999634F6}" srcOrd="0" destOrd="0" presId="urn:microsoft.com/office/officeart/2005/8/layout/process5"/>
    <dgm:cxn modelId="{43FA00FD-B1C0-4EE7-A868-934718181198}" type="presParOf" srcId="{C66E1293-F1F8-446C-9C4C-95630F3A2310}" destId="{9D7DFCCA-EB35-434D-B030-FD0F6C8CA5AE}" srcOrd="10" destOrd="0" presId="urn:microsoft.com/office/officeart/2005/8/layout/process5"/>
    <dgm:cxn modelId="{7F276191-FA9F-459D-8E95-02695BFAE08E}" type="presParOf" srcId="{C66E1293-F1F8-446C-9C4C-95630F3A2310}" destId="{51F54DD1-0160-4760-845C-A8FD3B9DDA27}" srcOrd="11" destOrd="0" presId="urn:microsoft.com/office/officeart/2005/8/layout/process5"/>
    <dgm:cxn modelId="{65EF6014-90D2-4EE6-980B-A66D29C6EDC1}" type="presParOf" srcId="{51F54DD1-0160-4760-845C-A8FD3B9DDA27}" destId="{6AB4F294-3E09-4F04-A1AB-E17D1A0B0033}" srcOrd="0" destOrd="0" presId="urn:microsoft.com/office/officeart/2005/8/layout/process5"/>
    <dgm:cxn modelId="{FB073314-3238-441F-AACA-A856E655DC21}" type="presParOf" srcId="{C66E1293-F1F8-446C-9C4C-95630F3A2310}" destId="{A64EFB3D-286D-44E0-8C17-02FD1C5B056B}" srcOrd="12" destOrd="0" presId="urn:microsoft.com/office/officeart/2005/8/layout/process5"/>
    <dgm:cxn modelId="{9CD33E45-0B79-4247-A55C-DDAA9324B7E1}" type="presParOf" srcId="{C66E1293-F1F8-446C-9C4C-95630F3A2310}" destId="{A624F9E1-0A12-4DCF-B955-B742C295EB77}" srcOrd="13" destOrd="0" presId="urn:microsoft.com/office/officeart/2005/8/layout/process5"/>
    <dgm:cxn modelId="{947FF46F-871F-40CA-91A6-E3AF027BF4CE}" type="presParOf" srcId="{A624F9E1-0A12-4DCF-B955-B742C295EB77}" destId="{8CDA0520-8D86-4A62-8D95-173ED5383CAE}" srcOrd="0" destOrd="0" presId="urn:microsoft.com/office/officeart/2005/8/layout/process5"/>
    <dgm:cxn modelId="{3077F6B8-2C32-43B3-B393-DDFF912F7A9F}" type="presParOf" srcId="{C66E1293-F1F8-446C-9C4C-95630F3A2310}" destId="{7FB84138-9A99-4973-9021-CD2753D2BD7F}" srcOrd="14" destOrd="0" presId="urn:microsoft.com/office/officeart/2005/8/layout/process5"/>
  </dgm:cxnLst>
  <dgm:bg>
    <a:solidFill>
      <a:schemeClr val="bg1"/>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s-PR"/>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A8DE024-E918-4E64-9A15-A46A6E4885D2}" type="datetimeFigureOut">
              <a:rPr lang="en-US" smtClean="0"/>
              <a:pPr/>
              <a:t>11/5/2013</a:t>
            </a:fld>
            <a:endParaRPr lang="es-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s-P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443DB4A4-8A09-43B9-B8E9-F59D4F18FB14}" type="slidenum">
              <a:rPr lang="es-PR" smtClean="0"/>
              <a:pPr/>
              <a:t>‹#›</a:t>
            </a:fld>
            <a:endParaRPr lang="es-PR"/>
          </a:p>
        </p:txBody>
      </p:sp>
    </p:spTree>
    <p:extLst>
      <p:ext uri="{BB962C8B-B14F-4D97-AF65-F5344CB8AC3E}">
        <p14:creationId xmlns:p14="http://schemas.microsoft.com/office/powerpoint/2010/main" val="34780483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10436861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srgbClr val="000000"/>
                </a:solidFill>
              </a:rPr>
              <a:pPr/>
              <a:t>1</a:t>
            </a:fld>
            <a:endParaRPr lang="en-US" smtClean="0">
              <a:solidFill>
                <a:srgbClr val="000000"/>
              </a:solidFill>
            </a:endParaRPr>
          </a:p>
        </p:txBody>
      </p:sp>
    </p:spTree>
    <p:extLst>
      <p:ext uri="{BB962C8B-B14F-4D97-AF65-F5344CB8AC3E}">
        <p14:creationId xmlns:p14="http://schemas.microsoft.com/office/powerpoint/2010/main" val="3262043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10</a:t>
            </a:fld>
            <a:endParaRPr lang="en-US">
              <a:solidFill>
                <a:srgbClr val="000000"/>
              </a:solidFill>
            </a:endParaRPr>
          </a:p>
        </p:txBody>
      </p:sp>
    </p:spTree>
    <p:extLst>
      <p:ext uri="{BB962C8B-B14F-4D97-AF65-F5344CB8AC3E}">
        <p14:creationId xmlns:p14="http://schemas.microsoft.com/office/powerpoint/2010/main" val="28089377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11</a:t>
            </a:fld>
            <a:endParaRPr lang="en-US">
              <a:solidFill>
                <a:srgbClr val="000000"/>
              </a:solidFill>
            </a:endParaRPr>
          </a:p>
        </p:txBody>
      </p:sp>
    </p:spTree>
    <p:extLst>
      <p:ext uri="{BB962C8B-B14F-4D97-AF65-F5344CB8AC3E}">
        <p14:creationId xmlns:p14="http://schemas.microsoft.com/office/powerpoint/2010/main" val="11122708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12</a:t>
            </a:fld>
            <a:endParaRPr lang="en-US">
              <a:solidFill>
                <a:srgbClr val="000000"/>
              </a:solidFill>
            </a:endParaRPr>
          </a:p>
        </p:txBody>
      </p:sp>
    </p:spTree>
    <p:extLst>
      <p:ext uri="{BB962C8B-B14F-4D97-AF65-F5344CB8AC3E}">
        <p14:creationId xmlns:p14="http://schemas.microsoft.com/office/powerpoint/2010/main" val="7657606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13</a:t>
            </a:fld>
            <a:endParaRPr lang="en-US">
              <a:solidFill>
                <a:srgbClr val="000000"/>
              </a:solidFill>
            </a:endParaRPr>
          </a:p>
        </p:txBody>
      </p:sp>
    </p:spTree>
    <p:extLst>
      <p:ext uri="{BB962C8B-B14F-4D97-AF65-F5344CB8AC3E}">
        <p14:creationId xmlns:p14="http://schemas.microsoft.com/office/powerpoint/2010/main" val="27114539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14</a:t>
            </a:fld>
            <a:endParaRPr lang="en-US">
              <a:solidFill>
                <a:srgbClr val="000000"/>
              </a:solidFill>
            </a:endParaRPr>
          </a:p>
        </p:txBody>
      </p:sp>
    </p:spTree>
    <p:extLst>
      <p:ext uri="{BB962C8B-B14F-4D97-AF65-F5344CB8AC3E}">
        <p14:creationId xmlns:p14="http://schemas.microsoft.com/office/powerpoint/2010/main" val="7428323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15</a:t>
            </a:fld>
            <a:endParaRPr lang="en-US">
              <a:solidFill>
                <a:srgbClr val="000000"/>
              </a:solidFill>
            </a:endParaRPr>
          </a:p>
        </p:txBody>
      </p:sp>
    </p:spTree>
    <p:extLst>
      <p:ext uri="{BB962C8B-B14F-4D97-AF65-F5344CB8AC3E}">
        <p14:creationId xmlns:p14="http://schemas.microsoft.com/office/powerpoint/2010/main" val="40364933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16</a:t>
            </a:fld>
            <a:endParaRPr lang="en-US">
              <a:solidFill>
                <a:srgbClr val="000000"/>
              </a:solidFill>
            </a:endParaRPr>
          </a:p>
        </p:txBody>
      </p:sp>
    </p:spTree>
    <p:extLst>
      <p:ext uri="{BB962C8B-B14F-4D97-AF65-F5344CB8AC3E}">
        <p14:creationId xmlns:p14="http://schemas.microsoft.com/office/powerpoint/2010/main" val="12412611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2790467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18</a:t>
            </a:fld>
            <a:endParaRPr lang="en-US">
              <a:solidFill>
                <a:srgbClr val="000000"/>
              </a:solidFill>
            </a:endParaRPr>
          </a:p>
        </p:txBody>
      </p:sp>
    </p:spTree>
    <p:extLst>
      <p:ext uri="{BB962C8B-B14F-4D97-AF65-F5344CB8AC3E}">
        <p14:creationId xmlns:p14="http://schemas.microsoft.com/office/powerpoint/2010/main" val="5057862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19</a:t>
            </a:fld>
            <a:endParaRPr lang="en-US">
              <a:solidFill>
                <a:srgbClr val="000000"/>
              </a:solidFill>
            </a:endParaRPr>
          </a:p>
        </p:txBody>
      </p:sp>
    </p:spTree>
    <p:extLst>
      <p:ext uri="{BB962C8B-B14F-4D97-AF65-F5344CB8AC3E}">
        <p14:creationId xmlns:p14="http://schemas.microsoft.com/office/powerpoint/2010/main" val="16983134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2</a:t>
            </a:fld>
            <a:endParaRPr lang="en-US"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34792333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20</a:t>
            </a:fld>
            <a:endParaRPr lang="en-US">
              <a:solidFill>
                <a:srgbClr val="000000"/>
              </a:solidFill>
            </a:endParaRPr>
          </a:p>
        </p:txBody>
      </p:sp>
    </p:spTree>
    <p:extLst>
      <p:ext uri="{BB962C8B-B14F-4D97-AF65-F5344CB8AC3E}">
        <p14:creationId xmlns:p14="http://schemas.microsoft.com/office/powerpoint/2010/main" val="29294628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21</a:t>
            </a:fld>
            <a:endParaRPr lang="en-US">
              <a:solidFill>
                <a:srgbClr val="000000"/>
              </a:solidFill>
            </a:endParaRPr>
          </a:p>
        </p:txBody>
      </p:sp>
    </p:spTree>
    <p:extLst>
      <p:ext uri="{BB962C8B-B14F-4D97-AF65-F5344CB8AC3E}">
        <p14:creationId xmlns:p14="http://schemas.microsoft.com/office/powerpoint/2010/main" val="34432334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22</a:t>
            </a:fld>
            <a:endParaRPr lang="en-US">
              <a:solidFill>
                <a:srgbClr val="000000"/>
              </a:solidFill>
            </a:endParaRPr>
          </a:p>
        </p:txBody>
      </p:sp>
    </p:spTree>
    <p:extLst>
      <p:ext uri="{BB962C8B-B14F-4D97-AF65-F5344CB8AC3E}">
        <p14:creationId xmlns:p14="http://schemas.microsoft.com/office/powerpoint/2010/main" val="20228524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23</a:t>
            </a:fld>
            <a:endParaRPr lang="en-US">
              <a:solidFill>
                <a:srgbClr val="000000"/>
              </a:solidFill>
            </a:endParaRPr>
          </a:p>
        </p:txBody>
      </p:sp>
    </p:spTree>
    <p:extLst>
      <p:ext uri="{BB962C8B-B14F-4D97-AF65-F5344CB8AC3E}">
        <p14:creationId xmlns:p14="http://schemas.microsoft.com/office/powerpoint/2010/main" val="17937866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24</a:t>
            </a:fld>
            <a:endParaRPr lang="en-US">
              <a:solidFill>
                <a:srgbClr val="000000"/>
              </a:solidFill>
            </a:endParaRPr>
          </a:p>
        </p:txBody>
      </p:sp>
    </p:spTree>
    <p:extLst>
      <p:ext uri="{BB962C8B-B14F-4D97-AF65-F5344CB8AC3E}">
        <p14:creationId xmlns:p14="http://schemas.microsoft.com/office/powerpoint/2010/main" val="35100463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25</a:t>
            </a:fld>
            <a:endParaRPr lang="en-US">
              <a:solidFill>
                <a:srgbClr val="000000"/>
              </a:solidFill>
            </a:endParaRPr>
          </a:p>
        </p:txBody>
      </p:sp>
    </p:spTree>
    <p:extLst>
      <p:ext uri="{BB962C8B-B14F-4D97-AF65-F5344CB8AC3E}">
        <p14:creationId xmlns:p14="http://schemas.microsoft.com/office/powerpoint/2010/main" val="21067291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26</a:t>
            </a:fld>
            <a:endParaRPr lang="en-US">
              <a:solidFill>
                <a:srgbClr val="000000"/>
              </a:solidFill>
            </a:endParaRPr>
          </a:p>
        </p:txBody>
      </p:sp>
    </p:spTree>
    <p:extLst>
      <p:ext uri="{BB962C8B-B14F-4D97-AF65-F5344CB8AC3E}">
        <p14:creationId xmlns:p14="http://schemas.microsoft.com/office/powerpoint/2010/main" val="22474221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27</a:t>
            </a:fld>
            <a:endParaRPr lang="en-US">
              <a:solidFill>
                <a:srgbClr val="000000"/>
              </a:solidFill>
            </a:endParaRPr>
          </a:p>
        </p:txBody>
      </p:sp>
    </p:spTree>
    <p:extLst>
      <p:ext uri="{BB962C8B-B14F-4D97-AF65-F5344CB8AC3E}">
        <p14:creationId xmlns:p14="http://schemas.microsoft.com/office/powerpoint/2010/main" val="37564562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28</a:t>
            </a:fld>
            <a:endParaRPr lang="en-US">
              <a:solidFill>
                <a:srgbClr val="000000"/>
              </a:solidFill>
            </a:endParaRPr>
          </a:p>
        </p:txBody>
      </p:sp>
    </p:spTree>
    <p:extLst>
      <p:ext uri="{BB962C8B-B14F-4D97-AF65-F5344CB8AC3E}">
        <p14:creationId xmlns:p14="http://schemas.microsoft.com/office/powerpoint/2010/main" val="39496103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29</a:t>
            </a:fld>
            <a:endParaRPr lang="en-US">
              <a:solidFill>
                <a:srgbClr val="000000"/>
              </a:solidFill>
            </a:endParaRPr>
          </a:p>
        </p:txBody>
      </p:sp>
    </p:spTree>
    <p:extLst>
      <p:ext uri="{BB962C8B-B14F-4D97-AF65-F5344CB8AC3E}">
        <p14:creationId xmlns:p14="http://schemas.microsoft.com/office/powerpoint/2010/main" val="19468932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5AEF668E-9D52-45FD-A50E-B390863C58B5}" type="slidenum">
              <a:rPr lang="en-US" smtClean="0">
                <a:solidFill>
                  <a:srgbClr val="000000"/>
                </a:solidFill>
              </a:rPr>
              <a:pPr/>
              <a:t>3</a:t>
            </a:fld>
            <a:endParaRPr lang="en-US" smtClean="0">
              <a:solidFill>
                <a:srgbClr val="000000"/>
              </a:solidFill>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16397827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30</a:t>
            </a:fld>
            <a:endParaRPr lang="en-US">
              <a:solidFill>
                <a:srgbClr val="000000"/>
              </a:solidFill>
            </a:endParaRPr>
          </a:p>
        </p:txBody>
      </p:sp>
    </p:spTree>
    <p:extLst>
      <p:ext uri="{BB962C8B-B14F-4D97-AF65-F5344CB8AC3E}">
        <p14:creationId xmlns:p14="http://schemas.microsoft.com/office/powerpoint/2010/main" val="27208319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31</a:t>
            </a:fld>
            <a:endParaRPr lang="en-US">
              <a:solidFill>
                <a:srgbClr val="000000"/>
              </a:solidFill>
            </a:endParaRPr>
          </a:p>
        </p:txBody>
      </p:sp>
    </p:spTree>
    <p:extLst>
      <p:ext uri="{BB962C8B-B14F-4D97-AF65-F5344CB8AC3E}">
        <p14:creationId xmlns:p14="http://schemas.microsoft.com/office/powerpoint/2010/main" val="39379339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32</a:t>
            </a:fld>
            <a:endParaRPr lang="en-US">
              <a:solidFill>
                <a:srgbClr val="000000"/>
              </a:solidFill>
            </a:endParaRPr>
          </a:p>
        </p:txBody>
      </p:sp>
    </p:spTree>
    <p:extLst>
      <p:ext uri="{BB962C8B-B14F-4D97-AF65-F5344CB8AC3E}">
        <p14:creationId xmlns:p14="http://schemas.microsoft.com/office/powerpoint/2010/main" val="22263250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33</a:t>
            </a:fld>
            <a:endParaRPr lang="en-US">
              <a:solidFill>
                <a:srgbClr val="000000"/>
              </a:solidFill>
            </a:endParaRPr>
          </a:p>
        </p:txBody>
      </p:sp>
    </p:spTree>
    <p:extLst>
      <p:ext uri="{BB962C8B-B14F-4D97-AF65-F5344CB8AC3E}">
        <p14:creationId xmlns:p14="http://schemas.microsoft.com/office/powerpoint/2010/main" val="9992658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34</a:t>
            </a:fld>
            <a:endParaRPr lang="en-US">
              <a:solidFill>
                <a:srgbClr val="000000"/>
              </a:solidFill>
            </a:endParaRPr>
          </a:p>
        </p:txBody>
      </p:sp>
    </p:spTree>
    <p:extLst>
      <p:ext uri="{BB962C8B-B14F-4D97-AF65-F5344CB8AC3E}">
        <p14:creationId xmlns:p14="http://schemas.microsoft.com/office/powerpoint/2010/main" val="231240053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35</a:t>
            </a:fld>
            <a:endParaRPr lang="en-US">
              <a:solidFill>
                <a:srgbClr val="000000"/>
              </a:solidFill>
            </a:endParaRPr>
          </a:p>
        </p:txBody>
      </p:sp>
    </p:spTree>
    <p:extLst>
      <p:ext uri="{BB962C8B-B14F-4D97-AF65-F5344CB8AC3E}">
        <p14:creationId xmlns:p14="http://schemas.microsoft.com/office/powerpoint/2010/main" val="4756544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36</a:t>
            </a:fld>
            <a:endParaRPr lang="en-US">
              <a:solidFill>
                <a:srgbClr val="000000"/>
              </a:solidFill>
            </a:endParaRPr>
          </a:p>
        </p:txBody>
      </p:sp>
    </p:spTree>
    <p:extLst>
      <p:ext uri="{BB962C8B-B14F-4D97-AF65-F5344CB8AC3E}">
        <p14:creationId xmlns:p14="http://schemas.microsoft.com/office/powerpoint/2010/main" val="161445870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37</a:t>
            </a:fld>
            <a:endParaRPr lang="en-US">
              <a:solidFill>
                <a:srgbClr val="000000"/>
              </a:solidFill>
            </a:endParaRPr>
          </a:p>
        </p:txBody>
      </p:sp>
    </p:spTree>
    <p:extLst>
      <p:ext uri="{BB962C8B-B14F-4D97-AF65-F5344CB8AC3E}">
        <p14:creationId xmlns:p14="http://schemas.microsoft.com/office/powerpoint/2010/main" val="35378667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38</a:t>
            </a:fld>
            <a:endParaRPr lang="en-US">
              <a:solidFill>
                <a:srgbClr val="000000"/>
              </a:solidFill>
            </a:endParaRPr>
          </a:p>
        </p:txBody>
      </p:sp>
    </p:spTree>
    <p:extLst>
      <p:ext uri="{BB962C8B-B14F-4D97-AF65-F5344CB8AC3E}">
        <p14:creationId xmlns:p14="http://schemas.microsoft.com/office/powerpoint/2010/main" val="49914188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39</a:t>
            </a:fld>
            <a:endParaRPr lang="en-US">
              <a:solidFill>
                <a:srgbClr val="000000"/>
              </a:solidFill>
            </a:endParaRPr>
          </a:p>
        </p:txBody>
      </p:sp>
    </p:spTree>
    <p:extLst>
      <p:ext uri="{BB962C8B-B14F-4D97-AF65-F5344CB8AC3E}">
        <p14:creationId xmlns:p14="http://schemas.microsoft.com/office/powerpoint/2010/main" val="39337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4</a:t>
            </a:fld>
            <a:endParaRPr lang="en-US">
              <a:solidFill>
                <a:srgbClr val="000000"/>
              </a:solidFill>
            </a:endParaRPr>
          </a:p>
        </p:txBody>
      </p:sp>
    </p:spTree>
    <p:extLst>
      <p:ext uri="{BB962C8B-B14F-4D97-AF65-F5344CB8AC3E}">
        <p14:creationId xmlns:p14="http://schemas.microsoft.com/office/powerpoint/2010/main" val="38591135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40</a:t>
            </a:fld>
            <a:endParaRPr lang="en-US">
              <a:solidFill>
                <a:srgbClr val="000000"/>
              </a:solidFill>
            </a:endParaRPr>
          </a:p>
        </p:txBody>
      </p:sp>
    </p:spTree>
    <p:extLst>
      <p:ext uri="{BB962C8B-B14F-4D97-AF65-F5344CB8AC3E}">
        <p14:creationId xmlns:p14="http://schemas.microsoft.com/office/powerpoint/2010/main" val="71080017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41</a:t>
            </a:fld>
            <a:endParaRPr lang="en-US">
              <a:solidFill>
                <a:srgbClr val="000000"/>
              </a:solidFill>
            </a:endParaRPr>
          </a:p>
        </p:txBody>
      </p:sp>
    </p:spTree>
    <p:extLst>
      <p:ext uri="{BB962C8B-B14F-4D97-AF65-F5344CB8AC3E}">
        <p14:creationId xmlns:p14="http://schemas.microsoft.com/office/powerpoint/2010/main" val="414662041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42</a:t>
            </a:fld>
            <a:endParaRPr lang="en-US">
              <a:solidFill>
                <a:srgbClr val="000000"/>
              </a:solidFill>
            </a:endParaRPr>
          </a:p>
        </p:txBody>
      </p:sp>
    </p:spTree>
    <p:extLst>
      <p:ext uri="{BB962C8B-B14F-4D97-AF65-F5344CB8AC3E}">
        <p14:creationId xmlns:p14="http://schemas.microsoft.com/office/powerpoint/2010/main" val="214361331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43</a:t>
            </a:fld>
            <a:endParaRPr lang="en-US">
              <a:solidFill>
                <a:srgbClr val="000000"/>
              </a:solidFill>
            </a:endParaRPr>
          </a:p>
        </p:txBody>
      </p:sp>
    </p:spTree>
    <p:extLst>
      <p:ext uri="{BB962C8B-B14F-4D97-AF65-F5344CB8AC3E}">
        <p14:creationId xmlns:p14="http://schemas.microsoft.com/office/powerpoint/2010/main" val="289684665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44</a:t>
            </a:fld>
            <a:endParaRPr lang="en-US">
              <a:solidFill>
                <a:srgbClr val="000000"/>
              </a:solidFill>
            </a:endParaRPr>
          </a:p>
        </p:txBody>
      </p:sp>
    </p:spTree>
    <p:extLst>
      <p:ext uri="{BB962C8B-B14F-4D97-AF65-F5344CB8AC3E}">
        <p14:creationId xmlns:p14="http://schemas.microsoft.com/office/powerpoint/2010/main" val="227104799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45</a:t>
            </a:fld>
            <a:endParaRPr lang="en-US">
              <a:solidFill>
                <a:srgbClr val="000000"/>
              </a:solidFill>
            </a:endParaRPr>
          </a:p>
        </p:txBody>
      </p:sp>
    </p:spTree>
    <p:extLst>
      <p:ext uri="{BB962C8B-B14F-4D97-AF65-F5344CB8AC3E}">
        <p14:creationId xmlns:p14="http://schemas.microsoft.com/office/powerpoint/2010/main" val="276874663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46</a:t>
            </a:fld>
            <a:endParaRPr lang="en-US">
              <a:solidFill>
                <a:srgbClr val="000000"/>
              </a:solidFill>
            </a:endParaRPr>
          </a:p>
        </p:txBody>
      </p:sp>
    </p:spTree>
    <p:extLst>
      <p:ext uri="{BB962C8B-B14F-4D97-AF65-F5344CB8AC3E}">
        <p14:creationId xmlns:p14="http://schemas.microsoft.com/office/powerpoint/2010/main" val="357761931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47</a:t>
            </a:fld>
            <a:endParaRPr lang="en-US">
              <a:solidFill>
                <a:srgbClr val="000000"/>
              </a:solidFill>
            </a:endParaRPr>
          </a:p>
        </p:txBody>
      </p:sp>
    </p:spTree>
    <p:extLst>
      <p:ext uri="{BB962C8B-B14F-4D97-AF65-F5344CB8AC3E}">
        <p14:creationId xmlns:p14="http://schemas.microsoft.com/office/powerpoint/2010/main" val="285304496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48</a:t>
            </a:fld>
            <a:endParaRPr lang="en-US">
              <a:solidFill>
                <a:srgbClr val="000000"/>
              </a:solidFill>
            </a:endParaRPr>
          </a:p>
        </p:txBody>
      </p:sp>
    </p:spTree>
    <p:extLst>
      <p:ext uri="{BB962C8B-B14F-4D97-AF65-F5344CB8AC3E}">
        <p14:creationId xmlns:p14="http://schemas.microsoft.com/office/powerpoint/2010/main" val="32897989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49</a:t>
            </a:fld>
            <a:endParaRPr lang="en-US">
              <a:solidFill>
                <a:srgbClr val="000000"/>
              </a:solidFill>
            </a:endParaRPr>
          </a:p>
        </p:txBody>
      </p:sp>
    </p:spTree>
    <p:extLst>
      <p:ext uri="{BB962C8B-B14F-4D97-AF65-F5344CB8AC3E}">
        <p14:creationId xmlns:p14="http://schemas.microsoft.com/office/powerpoint/2010/main" val="3719322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a:t>
            </a:fld>
            <a:endParaRPr lang="en-US">
              <a:solidFill>
                <a:srgbClr val="000000"/>
              </a:solidFill>
            </a:endParaRPr>
          </a:p>
        </p:txBody>
      </p:sp>
    </p:spTree>
    <p:extLst>
      <p:ext uri="{BB962C8B-B14F-4D97-AF65-F5344CB8AC3E}">
        <p14:creationId xmlns:p14="http://schemas.microsoft.com/office/powerpoint/2010/main" val="165410432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50</a:t>
            </a:fld>
            <a:endParaRPr lang="en-US">
              <a:solidFill>
                <a:srgbClr val="000000"/>
              </a:solidFill>
            </a:endParaRPr>
          </a:p>
        </p:txBody>
      </p:sp>
    </p:spTree>
    <p:extLst>
      <p:ext uri="{BB962C8B-B14F-4D97-AF65-F5344CB8AC3E}">
        <p14:creationId xmlns:p14="http://schemas.microsoft.com/office/powerpoint/2010/main" val="158108460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51</a:t>
            </a:fld>
            <a:endParaRPr lang="en-US">
              <a:solidFill>
                <a:srgbClr val="000000"/>
              </a:solidFill>
            </a:endParaRPr>
          </a:p>
        </p:txBody>
      </p:sp>
    </p:spTree>
    <p:extLst>
      <p:ext uri="{BB962C8B-B14F-4D97-AF65-F5344CB8AC3E}">
        <p14:creationId xmlns:p14="http://schemas.microsoft.com/office/powerpoint/2010/main" val="219682846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52</a:t>
            </a:fld>
            <a:endParaRPr lang="en-US">
              <a:solidFill>
                <a:srgbClr val="000000"/>
              </a:solidFill>
            </a:endParaRPr>
          </a:p>
        </p:txBody>
      </p:sp>
    </p:spTree>
    <p:extLst>
      <p:ext uri="{BB962C8B-B14F-4D97-AF65-F5344CB8AC3E}">
        <p14:creationId xmlns:p14="http://schemas.microsoft.com/office/powerpoint/2010/main" val="85096106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53</a:t>
            </a:fld>
            <a:endParaRPr lang="en-US">
              <a:solidFill>
                <a:srgbClr val="000000"/>
              </a:solidFill>
            </a:endParaRPr>
          </a:p>
        </p:txBody>
      </p:sp>
    </p:spTree>
    <p:extLst>
      <p:ext uri="{BB962C8B-B14F-4D97-AF65-F5344CB8AC3E}">
        <p14:creationId xmlns:p14="http://schemas.microsoft.com/office/powerpoint/2010/main" val="178502952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54</a:t>
            </a:fld>
            <a:endParaRPr lang="en-US">
              <a:solidFill>
                <a:srgbClr val="000000"/>
              </a:solidFill>
            </a:endParaRPr>
          </a:p>
        </p:txBody>
      </p:sp>
    </p:spTree>
    <p:extLst>
      <p:ext uri="{BB962C8B-B14F-4D97-AF65-F5344CB8AC3E}">
        <p14:creationId xmlns:p14="http://schemas.microsoft.com/office/powerpoint/2010/main" val="290216949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55</a:t>
            </a:fld>
            <a:endParaRPr lang="en-US">
              <a:solidFill>
                <a:srgbClr val="000000"/>
              </a:solidFill>
            </a:endParaRPr>
          </a:p>
        </p:txBody>
      </p:sp>
    </p:spTree>
    <p:extLst>
      <p:ext uri="{BB962C8B-B14F-4D97-AF65-F5344CB8AC3E}">
        <p14:creationId xmlns:p14="http://schemas.microsoft.com/office/powerpoint/2010/main" val="115875620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56</a:t>
            </a:fld>
            <a:endParaRPr lang="en-US">
              <a:solidFill>
                <a:srgbClr val="000000"/>
              </a:solidFill>
            </a:endParaRPr>
          </a:p>
        </p:txBody>
      </p:sp>
    </p:spTree>
    <p:extLst>
      <p:ext uri="{BB962C8B-B14F-4D97-AF65-F5344CB8AC3E}">
        <p14:creationId xmlns:p14="http://schemas.microsoft.com/office/powerpoint/2010/main" val="69814158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57</a:t>
            </a:fld>
            <a:endParaRPr lang="en-US">
              <a:solidFill>
                <a:srgbClr val="000000"/>
              </a:solidFill>
            </a:endParaRPr>
          </a:p>
        </p:txBody>
      </p:sp>
    </p:spTree>
    <p:extLst>
      <p:ext uri="{BB962C8B-B14F-4D97-AF65-F5344CB8AC3E}">
        <p14:creationId xmlns:p14="http://schemas.microsoft.com/office/powerpoint/2010/main" val="86951870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58</a:t>
            </a:fld>
            <a:endParaRPr lang="en-US">
              <a:solidFill>
                <a:srgbClr val="000000"/>
              </a:solidFill>
            </a:endParaRPr>
          </a:p>
        </p:txBody>
      </p:sp>
    </p:spTree>
    <p:extLst>
      <p:ext uri="{BB962C8B-B14F-4D97-AF65-F5344CB8AC3E}">
        <p14:creationId xmlns:p14="http://schemas.microsoft.com/office/powerpoint/2010/main" val="278911769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59</a:t>
            </a:fld>
            <a:endParaRPr lang="en-US">
              <a:solidFill>
                <a:srgbClr val="000000"/>
              </a:solidFill>
            </a:endParaRPr>
          </a:p>
        </p:txBody>
      </p:sp>
    </p:spTree>
    <p:extLst>
      <p:ext uri="{BB962C8B-B14F-4D97-AF65-F5344CB8AC3E}">
        <p14:creationId xmlns:p14="http://schemas.microsoft.com/office/powerpoint/2010/main" val="10433044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a:t>
            </a:fld>
            <a:endParaRPr lang="en-US">
              <a:solidFill>
                <a:srgbClr val="000000"/>
              </a:solidFill>
            </a:endParaRPr>
          </a:p>
        </p:txBody>
      </p:sp>
    </p:spTree>
    <p:extLst>
      <p:ext uri="{BB962C8B-B14F-4D97-AF65-F5344CB8AC3E}">
        <p14:creationId xmlns:p14="http://schemas.microsoft.com/office/powerpoint/2010/main" val="314605325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60</a:t>
            </a:fld>
            <a:endParaRPr lang="en-US">
              <a:solidFill>
                <a:srgbClr val="000000"/>
              </a:solidFill>
            </a:endParaRPr>
          </a:p>
        </p:txBody>
      </p:sp>
    </p:spTree>
    <p:extLst>
      <p:ext uri="{BB962C8B-B14F-4D97-AF65-F5344CB8AC3E}">
        <p14:creationId xmlns:p14="http://schemas.microsoft.com/office/powerpoint/2010/main" val="169033151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61</a:t>
            </a:fld>
            <a:endParaRPr lang="en-US">
              <a:solidFill>
                <a:srgbClr val="000000"/>
              </a:solidFill>
            </a:endParaRPr>
          </a:p>
        </p:txBody>
      </p:sp>
    </p:spTree>
    <p:extLst>
      <p:ext uri="{BB962C8B-B14F-4D97-AF65-F5344CB8AC3E}">
        <p14:creationId xmlns:p14="http://schemas.microsoft.com/office/powerpoint/2010/main" val="50297276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62</a:t>
            </a:fld>
            <a:endParaRPr lang="en-US">
              <a:solidFill>
                <a:srgbClr val="000000"/>
              </a:solidFill>
            </a:endParaRPr>
          </a:p>
        </p:txBody>
      </p:sp>
    </p:spTree>
    <p:extLst>
      <p:ext uri="{BB962C8B-B14F-4D97-AF65-F5344CB8AC3E}">
        <p14:creationId xmlns:p14="http://schemas.microsoft.com/office/powerpoint/2010/main" val="392039879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63</a:t>
            </a:fld>
            <a:endParaRPr lang="en-US">
              <a:solidFill>
                <a:srgbClr val="000000"/>
              </a:solidFill>
            </a:endParaRPr>
          </a:p>
        </p:txBody>
      </p:sp>
    </p:spTree>
    <p:extLst>
      <p:ext uri="{BB962C8B-B14F-4D97-AF65-F5344CB8AC3E}">
        <p14:creationId xmlns:p14="http://schemas.microsoft.com/office/powerpoint/2010/main" val="316753065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64</a:t>
            </a:fld>
            <a:endParaRPr lang="en-US">
              <a:solidFill>
                <a:srgbClr val="000000"/>
              </a:solidFill>
            </a:endParaRPr>
          </a:p>
        </p:txBody>
      </p:sp>
    </p:spTree>
    <p:extLst>
      <p:ext uri="{BB962C8B-B14F-4D97-AF65-F5344CB8AC3E}">
        <p14:creationId xmlns:p14="http://schemas.microsoft.com/office/powerpoint/2010/main" val="189024351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3970939" y="8829824"/>
            <a:ext cx="3037840" cy="464981"/>
          </a:xfrm>
          <a:prstGeom prst="rect">
            <a:avLst/>
          </a:prstGeom>
          <a:noFill/>
          <a:ln w="9525">
            <a:noFill/>
            <a:miter lim="800000"/>
            <a:headEnd/>
            <a:tailEnd/>
          </a:ln>
        </p:spPr>
        <p:txBody>
          <a:bodyPr lIns="93170" tIns="46585" rIns="93170" bIns="46585" anchor="b"/>
          <a:lstStyle/>
          <a:p>
            <a:pPr algn="r"/>
            <a:fld id="{A81C3BFB-BBE1-4283-851A-447CDD52158C}" type="slidenum">
              <a:rPr lang="en-US" sz="1200">
                <a:solidFill>
                  <a:srgbClr val="000000"/>
                </a:solidFill>
                <a:latin typeface="Arial" charset="0"/>
              </a:rPr>
              <a:pPr algn="r"/>
              <a:t>65</a:t>
            </a:fld>
            <a:endParaRPr lang="en-US" sz="1200">
              <a:solidFill>
                <a:srgbClr val="000000"/>
              </a:solidFill>
              <a:latin typeface="Arial"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69952926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pPr/>
              <a:t>66</a:t>
            </a:fld>
            <a:endParaRPr lang="en-US" smtClean="0"/>
          </a:p>
        </p:txBody>
      </p:sp>
    </p:spTree>
    <p:extLst>
      <p:ext uri="{BB962C8B-B14F-4D97-AF65-F5344CB8AC3E}">
        <p14:creationId xmlns:p14="http://schemas.microsoft.com/office/powerpoint/2010/main" val="235411814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solidFill>
                  <a:srgbClr val="000000"/>
                </a:solidFill>
              </a:rPr>
              <a:pPr/>
              <a:t>67</a:t>
            </a:fld>
            <a:endParaRPr lang="en-US">
              <a:solidFill>
                <a:srgbClr val="000000"/>
              </a:solidFill>
            </a:endParaRPr>
          </a:p>
        </p:txBody>
      </p:sp>
      <p:sp>
        <p:nvSpPr>
          <p:cNvPr id="18434" name="Rectangle 2"/>
          <p:cNvSpPr>
            <a:spLocks noGrp="1" noRot="1" noChangeAspect="1" noChangeArrowheads="1" noTextEdit="1"/>
          </p:cNvSpPr>
          <p:nvPr>
            <p:ph type="sldImg"/>
          </p:nvPr>
        </p:nvSpPr>
        <p:spPr>
          <a:xfrm>
            <a:off x="1181100" y="696913"/>
            <a:ext cx="4648200" cy="348615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2042391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a:t>
            </a:fld>
            <a:endParaRPr lang="en-US">
              <a:solidFill>
                <a:srgbClr val="000000"/>
              </a:solidFill>
            </a:endParaRPr>
          </a:p>
        </p:txBody>
      </p:sp>
    </p:spTree>
    <p:extLst>
      <p:ext uri="{BB962C8B-B14F-4D97-AF65-F5344CB8AC3E}">
        <p14:creationId xmlns:p14="http://schemas.microsoft.com/office/powerpoint/2010/main" val="19271541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a:t>
            </a:fld>
            <a:endParaRPr lang="en-US">
              <a:solidFill>
                <a:srgbClr val="000000"/>
              </a:solidFill>
            </a:endParaRPr>
          </a:p>
        </p:txBody>
      </p:sp>
    </p:spTree>
    <p:extLst>
      <p:ext uri="{BB962C8B-B14F-4D97-AF65-F5344CB8AC3E}">
        <p14:creationId xmlns:p14="http://schemas.microsoft.com/office/powerpoint/2010/main" val="18209990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9</a:t>
            </a:fld>
            <a:endParaRPr lang="en-US">
              <a:solidFill>
                <a:srgbClr val="000000"/>
              </a:solidFill>
            </a:endParaRPr>
          </a:p>
        </p:txBody>
      </p:sp>
    </p:spTree>
    <p:extLst>
      <p:ext uri="{BB962C8B-B14F-4D97-AF65-F5344CB8AC3E}">
        <p14:creationId xmlns:p14="http://schemas.microsoft.com/office/powerpoint/2010/main" val="26414581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pic>
        <p:nvPicPr>
          <p:cNvPr id="17" name="Picture 16" descr="IBB2.jpg"/>
          <p:cNvPicPr>
            <a:picLocks noChangeAspect="1"/>
          </p:cNvPicPr>
          <p:nvPr userDrawn="1"/>
        </p:nvPicPr>
        <p:blipFill>
          <a:blip r:embed="rId2" cstate="email"/>
          <a:srcRect/>
          <a:stretch>
            <a:fillRect/>
          </a:stretch>
        </p:blipFill>
        <p:spPr>
          <a:xfrm>
            <a:off x="0" y="2819400"/>
            <a:ext cx="1122680" cy="990600"/>
          </a:xfrm>
          <a:prstGeom prst="rect">
            <a:avLst/>
          </a:prstGeom>
        </p:spPr>
      </p:pic>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fld id="{51321620-7B8A-449A-98FB-69EC33E1586B}" type="datetime1">
              <a:rPr lang="en-US">
                <a:solidFill>
                  <a:srgbClr val="000000"/>
                </a:solidFill>
              </a:rPr>
              <a:pPr/>
              <a:t>11/5/2013</a:t>
            </a:fld>
            <a:endParaRPr lang="en-US">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endParaRPr lang="en-US">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01426BC6-9C44-4822-8B07-F963A8030F45}" type="slidenum">
              <a:rPr lang="en-US">
                <a:solidFill>
                  <a:srgbClr val="000000"/>
                </a:solidFill>
              </a:rPr>
              <a:pPr>
                <a:defRPr/>
              </a:pPr>
              <a:t>‹#›</a:t>
            </a:fld>
            <a:endParaRPr lang="en-US">
              <a:solidFill>
                <a:srgbClr val="000000"/>
              </a:solidFill>
            </a:endParaRPr>
          </a:p>
        </p:txBody>
      </p:sp>
    </p:spTree>
  </p:cSld>
  <p:clrMapOvr>
    <a:masterClrMapping/>
  </p:clrMapOvr>
  <p:transition>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pic>
        <p:nvPicPr>
          <p:cNvPr id="14" name="Picture 13" descr="IBB2.jpg"/>
          <p:cNvPicPr>
            <a:picLocks noChangeAspect="1"/>
          </p:cNvPicPr>
          <p:nvPr userDrawn="1"/>
        </p:nvPicPr>
        <p:blipFill>
          <a:blip r:embed="rId14"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2"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5" name="Picture 14"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0"/>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70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816"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microsoft.com/office/2007/relationships/hdphoto" Target="../media/hdphoto7.wdp"/></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microsoft.com/office/2007/relationships/hdphoto" Target="../media/hdphoto8.wdp"/></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microsoft.com/office/2007/relationships/hdphoto" Target="../media/hdphoto9.wdp"/></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microsoft.com/office/2007/relationships/hdphoto" Target="../media/hdphoto9.wdp"/></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microsoft.com/office/2007/relationships/hdphoto" Target="../media/hdphoto9.wdp"/></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microsoft.com/office/2007/relationships/hdphoto" Target="../media/hdphoto10.wdp"/></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microsoft.com/office/2007/relationships/hdphoto" Target="../media/hdphoto11.wdp"/></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microsoft.com/office/2007/relationships/hdphoto" Target="../media/hdphoto12.wdp"/></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microsoft.com/office/2007/relationships/hdphoto" Target="../media/hdphoto12.wdp"/></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microsoft.com/office/2007/relationships/hdphoto" Target="../media/hdphoto13.wdp"/></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microsoft.com/office/2007/relationships/hdphoto" Target="../media/hdphoto14.wdp"/></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microsoft.com/office/2007/relationships/hdphoto" Target="../media/hdphoto15.wdp"/></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microsoft.com/office/2007/relationships/hdphoto" Target="../media/hdphoto16.wdp"/></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microsoft.com/office/2007/relationships/hdphoto" Target="../media/hdphoto17.wdp"/></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microsoft.com/office/2007/relationships/hdphoto" Target="../media/hdphoto18.wdp"/></Relationships>
</file>

<file path=ppt/slides/_rels/slide4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microsoft.com/office/2007/relationships/hdphoto" Target="../media/hdphoto19.wdp"/></Relationships>
</file>

<file path=ppt/slides/_rels/slide4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microsoft.com/office/2007/relationships/hdphoto" Target="../media/hdphoto20.wdp"/></Relationships>
</file>

<file path=ppt/slides/_rels/slide4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microsoft.com/office/2007/relationships/hdphoto" Target="../media/hdphoto21.wdp"/></Relationships>
</file>

<file path=ppt/slides/_rels/slide4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microsoft.com/office/2007/relationships/hdphoto" Target="../media/hdphoto21.wdp"/></Relationships>
</file>

<file path=ppt/slides/_rels/slide4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microsoft.com/office/2007/relationships/hdphoto" Target="../media/hdphoto22.wdp"/></Relationships>
</file>

<file path=ppt/slides/_rels/slide4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microsoft.com/office/2007/relationships/hdphoto" Target="../media/hdphoto24.wdp"/><Relationship Id="rId5" Type="http://schemas.openxmlformats.org/officeDocument/2006/relationships/image" Target="../media/image28.png"/><Relationship Id="rId4" Type="http://schemas.microsoft.com/office/2007/relationships/hdphoto" Target="../media/hdphoto23.wdp"/></Relationships>
</file>

<file path=ppt/slides/_rels/slide4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microsoft.com/office/2007/relationships/hdphoto" Target="../media/hdphoto22.wdp"/></Relationships>
</file>

<file path=ppt/slides/_rels/slide4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microsoft.com/office/2007/relationships/hdphoto" Target="../media/hdphoto25.wdp"/></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microsoft.com/office/2007/relationships/hdphoto" Target="../media/hdphoto25.wdp"/></Relationships>
</file>

<file path=ppt/slides/_rels/slide5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microsoft.com/office/2007/relationships/hdphoto" Target="../media/hdphoto26.wdp"/></Relationships>
</file>

<file path=ppt/slides/_rels/slide5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microsoft.com/office/2007/relationships/hdphoto" Target="../media/hdphoto27.wdp"/></Relationships>
</file>

<file path=ppt/slides/_rels/slide5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microsoft.com/office/2007/relationships/hdphoto" Target="../media/hdphoto28.wdp"/></Relationships>
</file>

<file path=ppt/slides/_rels/slide5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microsoft.com/office/2007/relationships/hdphoto" Target="../media/hdphoto29.wdp"/></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3.wdp"/></Relationships>
</file>

<file path=ppt/slides/_rels/slide6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microsoft.com/office/2007/relationships/hdphoto" Target="../media/hdphoto30.wdp"/></Relationships>
</file>

<file path=ppt/slides/_rels/slide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microsoft.com/office/2007/relationships/hdphoto" Target="../media/hdphoto1.wdp"/></Relationships>
</file>

<file path=ppt/slides/_rels/slide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microsoft.com/office/2007/relationships/hdphoto" Target="../media/hdphoto1.wdp"/></Relationships>
</file>

<file path=ppt/slides/_rels/slide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microsoft.com/office/2007/relationships/hdphoto" Target="../media/hdphoto1.wdp"/></Relationships>
</file>

<file path=ppt/slides/_rels/slide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microsoft.com/office/2007/relationships/hdphoto" Target="../media/hdphoto1.wdp"/></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6.xml"/><Relationship Id="rId1" Type="http://schemas.openxmlformats.org/officeDocument/2006/relationships/slideLayout" Target="../slideLayouts/slideLayout7.xml"/><Relationship Id="rId5" Type="http://schemas.openxmlformats.org/officeDocument/2006/relationships/image" Target="../media/image37.png"/><Relationship Id="rId4" Type="http://schemas.microsoft.com/office/2007/relationships/hdphoto" Target="../media/hdphoto31.wdp"/></Relationships>
</file>

<file path=ppt/slides/_rels/slide6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67.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microsoft.com/office/2007/relationships/hdphoto" Target="../media/hdphoto4.wdp"/></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microsoft.com/office/2007/relationships/hdphoto" Target="../media/hdphoto5.wdp"/></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microsoft.com/office/2007/relationships/hdphoto" Target="../media/hdphoto6.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4478" t="4066" r="2985" b="4436"/>
          <a:stretch/>
        </p:blipFill>
        <p:spPr>
          <a:xfrm>
            <a:off x="0" y="0"/>
            <a:ext cx="9144000" cy="6858000"/>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solidFill>
                  <a:prstClr val="white">
                    <a:tint val="75000"/>
                  </a:prstClr>
                </a:solidFill>
              </a:rPr>
              <a:pPr/>
              <a:t>1</a:t>
            </a:fld>
            <a:endParaRPr lang="en-US">
              <a:solidFill>
                <a:prstClr val="white">
                  <a:tint val="75000"/>
                </a:prstClr>
              </a:solidFill>
            </a:endParaRPr>
          </a:p>
        </p:txBody>
      </p:sp>
      <p:sp>
        <p:nvSpPr>
          <p:cNvPr id="238596" name="Rectangle 4"/>
          <p:cNvSpPr>
            <a:spLocks noGrp="1" noChangeArrowheads="1"/>
          </p:cNvSpPr>
          <p:nvPr>
            <p:ph type="body" sz="half" idx="4294967295"/>
          </p:nvPr>
        </p:nvSpPr>
        <p:spPr>
          <a:xfrm>
            <a:off x="685800" y="914400"/>
            <a:ext cx="7772400" cy="5029200"/>
          </a:xfrm>
          <a:solidFill>
            <a:srgbClr val="002060">
              <a:alpha val="65000"/>
            </a:srgbClr>
          </a:solidFill>
          <a:ln/>
          <a:effectLst>
            <a:softEdge rad="127000"/>
          </a:effectLst>
        </p:spPr>
        <p:txBody>
          <a:bodyPr anchor="ctr">
            <a:noAutofit/>
          </a:bodyPr>
          <a:lstStyle/>
          <a:p>
            <a:pPr marL="0" indent="0" algn="ctr">
              <a:spcAft>
                <a:spcPts val="600"/>
              </a:spcAft>
              <a:buFontTx/>
              <a:buNone/>
            </a:pPr>
            <a:r>
              <a:rPr lang="es-PR" sz="4000" dirty="0">
                <a:solidFill>
                  <a:schemeClr val="bg1"/>
                </a:solidFill>
                <a:effectLst>
                  <a:outerShdw blurRad="38100" dist="38100" dir="2700000" algn="tl">
                    <a:srgbClr val="000000">
                      <a:alpha val="43137"/>
                    </a:srgbClr>
                  </a:outerShdw>
                </a:effectLst>
                <a:latin typeface="Candara" panose="020E0502030303020204" pitchFamily="34" charset="0"/>
              </a:rPr>
              <a:t>2 Reyes</a:t>
            </a:r>
          </a:p>
          <a:p>
            <a:pPr marL="0" indent="0" algn="ctr">
              <a:spcAft>
                <a:spcPts val="600"/>
              </a:spcAft>
              <a:buFontTx/>
              <a:buNone/>
            </a:pPr>
            <a:r>
              <a:rPr lang="es-PR" sz="4000" dirty="0">
                <a:solidFill>
                  <a:schemeClr val="bg1"/>
                </a:solidFill>
                <a:effectLst>
                  <a:outerShdw blurRad="38100" dist="38100" dir="2700000" algn="tl">
                    <a:srgbClr val="000000">
                      <a:alpha val="43137"/>
                    </a:srgbClr>
                  </a:outerShdw>
                </a:effectLst>
                <a:latin typeface="Candara" panose="020E0502030303020204" pitchFamily="34" charset="0"/>
              </a:rPr>
              <a:t>Unidad 13: El profeta Eliseo</a:t>
            </a:r>
          </a:p>
          <a:p>
            <a:pPr marL="0" indent="0" algn="ctr">
              <a:spcAft>
                <a:spcPts val="600"/>
              </a:spcAft>
              <a:buFontTx/>
              <a:buNone/>
            </a:pPr>
            <a:r>
              <a:rPr lang="es-PR" sz="4000" dirty="0">
                <a:solidFill>
                  <a:schemeClr val="bg1"/>
                </a:solidFill>
                <a:effectLst>
                  <a:outerShdw blurRad="38100" dist="38100" dir="2700000" algn="tl">
                    <a:srgbClr val="000000">
                      <a:alpha val="43137"/>
                    </a:srgbClr>
                  </a:outerShdw>
                </a:effectLst>
                <a:latin typeface="Candara" panose="020E0502030303020204" pitchFamily="34" charset="0"/>
              </a:rPr>
              <a:t>Estudio 42:</a:t>
            </a:r>
          </a:p>
          <a:p>
            <a:pPr marL="0" indent="0" algn="ctr">
              <a:spcAft>
                <a:spcPts val="600"/>
              </a:spcAft>
              <a:buFontTx/>
              <a:buNone/>
            </a:pPr>
            <a:r>
              <a:rPr lang="es-PR" sz="4000" dirty="0">
                <a:solidFill>
                  <a:schemeClr val="bg1"/>
                </a:solidFill>
                <a:effectLst>
                  <a:outerShdw blurRad="38100" dist="38100" dir="2700000" algn="tl">
                    <a:srgbClr val="000000">
                      <a:alpha val="43137"/>
                    </a:srgbClr>
                  </a:outerShdw>
                </a:effectLst>
                <a:latin typeface="Candara" panose="020E0502030303020204" pitchFamily="34" charset="0"/>
              </a:rPr>
              <a:t>La liberación de Samaria</a:t>
            </a:r>
          </a:p>
          <a:p>
            <a:pPr marL="0" indent="0" algn="ctr">
              <a:spcAft>
                <a:spcPts val="600"/>
              </a:spcAft>
              <a:buFontTx/>
              <a:buNone/>
            </a:pPr>
            <a:r>
              <a:rPr lang="es-PR" sz="4000" dirty="0">
                <a:solidFill>
                  <a:schemeClr val="bg1"/>
                </a:solidFill>
                <a:effectLst>
                  <a:outerShdw blurRad="38100" dist="38100" dir="2700000" algn="tl">
                    <a:srgbClr val="000000">
                      <a:alpha val="43137"/>
                    </a:srgbClr>
                  </a:outerShdw>
                </a:effectLst>
                <a:latin typeface="Candara" panose="020E0502030303020204" pitchFamily="34" charset="0"/>
              </a:rPr>
              <a:t>(2 Reyes 6:8-8:29) </a:t>
            </a:r>
          </a:p>
          <a:p>
            <a:pPr marL="0" indent="0" algn="ctr">
              <a:spcAft>
                <a:spcPts val="600"/>
              </a:spcAft>
              <a:buFontTx/>
              <a:buNone/>
            </a:pPr>
            <a:r>
              <a:rPr lang="es-PR" sz="4000" dirty="0">
                <a:solidFill>
                  <a:schemeClr val="bg1"/>
                </a:solidFill>
                <a:effectLst>
                  <a:outerShdw blurRad="38100" dist="38100" dir="2700000" algn="tl">
                    <a:srgbClr val="000000">
                      <a:alpha val="43137"/>
                    </a:srgbClr>
                  </a:outerShdw>
                </a:effectLst>
                <a:latin typeface="Candara" panose="020E0502030303020204" pitchFamily="34" charset="0"/>
              </a:rPr>
              <a:t>5 de noviembre de 2013</a:t>
            </a:r>
          </a:p>
        </p:txBody>
      </p:sp>
    </p:spTree>
    <p:extLst>
      <p:ext uri="{BB962C8B-B14F-4D97-AF65-F5344CB8AC3E}">
        <p14:creationId xmlns:p14="http://schemas.microsoft.com/office/powerpoint/2010/main" val="95821996"/>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38596">
                                            <p:bg/>
                                          </p:spTgt>
                                        </p:tgtEl>
                                        <p:attrNameLst>
                                          <p:attrName>style.visibility</p:attrName>
                                        </p:attrNameLst>
                                      </p:cBhvr>
                                      <p:to>
                                        <p:strVal val="visible"/>
                                      </p:to>
                                    </p:set>
                                    <p:animEffect transition="in" filter="fade">
                                      <p:cBhvr>
                                        <p:cTn id="7" dur="2000"/>
                                        <p:tgtEl>
                                          <p:spTgt spid="238596">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8596">
                                            <p:txEl>
                                              <p:pRg st="0" end="0"/>
                                            </p:txEl>
                                          </p:spTgt>
                                        </p:tgtEl>
                                        <p:attrNameLst>
                                          <p:attrName>style.visibility</p:attrName>
                                        </p:attrNameLst>
                                      </p:cBhvr>
                                      <p:to>
                                        <p:strVal val="visible"/>
                                      </p:to>
                                    </p:set>
                                    <p:animEffect transition="in" filter="fade">
                                      <p:cBhvr>
                                        <p:cTn id="10" dur="2000"/>
                                        <p:tgtEl>
                                          <p:spTgt spid="23859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8596">
                                            <p:txEl>
                                              <p:pRg st="1" end="1"/>
                                            </p:txEl>
                                          </p:spTgt>
                                        </p:tgtEl>
                                        <p:attrNameLst>
                                          <p:attrName>style.visibility</p:attrName>
                                        </p:attrNameLst>
                                      </p:cBhvr>
                                      <p:to>
                                        <p:strVal val="visible"/>
                                      </p:to>
                                    </p:set>
                                    <p:animEffect transition="in" filter="fade">
                                      <p:cBhvr>
                                        <p:cTn id="13" dur="2000"/>
                                        <p:tgtEl>
                                          <p:spTgt spid="238596">
                                            <p:txEl>
                                              <p:pRg st="1" end="1"/>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8596">
                                            <p:txEl>
                                              <p:pRg st="2" end="2"/>
                                            </p:txEl>
                                          </p:spTgt>
                                        </p:tgtEl>
                                        <p:attrNameLst>
                                          <p:attrName>style.visibility</p:attrName>
                                        </p:attrNameLst>
                                      </p:cBhvr>
                                      <p:to>
                                        <p:strVal val="visible"/>
                                      </p:to>
                                    </p:set>
                                    <p:animEffect transition="in" filter="fade">
                                      <p:cBhvr>
                                        <p:cTn id="16" dur="2000"/>
                                        <p:tgtEl>
                                          <p:spTgt spid="238596">
                                            <p:txEl>
                                              <p:pRg st="2" end="2"/>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38596">
                                            <p:txEl>
                                              <p:pRg st="3" end="3"/>
                                            </p:txEl>
                                          </p:spTgt>
                                        </p:tgtEl>
                                        <p:attrNameLst>
                                          <p:attrName>style.visibility</p:attrName>
                                        </p:attrNameLst>
                                      </p:cBhvr>
                                      <p:to>
                                        <p:strVal val="visible"/>
                                      </p:to>
                                    </p:set>
                                    <p:animEffect transition="in" filter="fade">
                                      <p:cBhvr>
                                        <p:cTn id="19" dur="2000"/>
                                        <p:tgtEl>
                                          <p:spTgt spid="238596">
                                            <p:txEl>
                                              <p:pRg st="3" end="3"/>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38596">
                                            <p:txEl>
                                              <p:pRg st="4" end="4"/>
                                            </p:txEl>
                                          </p:spTgt>
                                        </p:tgtEl>
                                        <p:attrNameLst>
                                          <p:attrName>style.visibility</p:attrName>
                                        </p:attrNameLst>
                                      </p:cBhvr>
                                      <p:to>
                                        <p:strVal val="visible"/>
                                      </p:to>
                                    </p:set>
                                    <p:animEffect transition="in" filter="fade">
                                      <p:cBhvr>
                                        <p:cTn id="22" dur="2000"/>
                                        <p:tgtEl>
                                          <p:spTgt spid="238596">
                                            <p:txEl>
                                              <p:pRg st="4" end="4"/>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38596">
                                            <p:txEl>
                                              <p:pRg st="5" end="5"/>
                                            </p:txEl>
                                          </p:spTgt>
                                        </p:tgtEl>
                                        <p:attrNameLst>
                                          <p:attrName>style.visibility</p:attrName>
                                        </p:attrNameLst>
                                      </p:cBhvr>
                                      <p:to>
                                        <p:strVal val="visible"/>
                                      </p:to>
                                    </p:set>
                                    <p:animEffect transition="in" filter="fade">
                                      <p:cBhvr>
                                        <p:cTn id="25" dur="2000"/>
                                        <p:tgtEl>
                                          <p:spTgt spid="23859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build="p" animBg="1"/>
    </p:bld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5333999" cy="4823901"/>
          </a:xfrm>
        </p:spPr>
        <p:txBody>
          <a:bodyPr>
            <a:normAutofit/>
          </a:bodyPr>
          <a:lstStyle/>
          <a:p>
            <a:r>
              <a:rPr lang="es-PR" dirty="0" smtClean="0">
                <a:latin typeface="Candara" panose="020E0502030303020204" pitchFamily="34" charset="0"/>
              </a:rPr>
              <a:t>Relató </a:t>
            </a:r>
            <a:r>
              <a:rPr lang="es-PR" dirty="0">
                <a:latin typeface="Candara" panose="020E0502030303020204" pitchFamily="34" charset="0"/>
              </a:rPr>
              <a:t>el hecho de que los sufrimientos del pueblo se atribuían al juicio de Dios por la desobediencia de los líderes y de los ciudadanos. </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a:latin typeface="Candara" panose="020E0502030303020204" pitchFamily="34" charset="0"/>
              </a:rPr>
              <a:t>El propósito de 2 de Reyes</a:t>
            </a:r>
          </a:p>
        </p:txBody>
      </p:sp>
      <p:sp>
        <p:nvSpPr>
          <p:cNvPr id="7" name="TextBox 6"/>
          <p:cNvSpPr txBox="1"/>
          <p:nvPr/>
        </p:nvSpPr>
        <p:spPr>
          <a:xfrm>
            <a:off x="7042151" y="76200"/>
            <a:ext cx="1999265" cy="646331"/>
          </a:xfrm>
          <a:prstGeom prst="rect">
            <a:avLst/>
          </a:prstGeom>
          <a:noFill/>
        </p:spPr>
        <p:txBody>
          <a:bodyPr wrap="none" rtlCol="0">
            <a:spAutoFit/>
          </a:bodyPr>
          <a:lstStyle/>
          <a:p>
            <a:r>
              <a:rPr lang="es-PR" sz="3600" b="1" dirty="0" smtClean="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rPr>
              <a:t>2 Reyes</a:t>
            </a:r>
            <a:endParaRPr lang="es-PR" sz="3600" b="1" dirty="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endParaRPr>
          </a:p>
        </p:txBody>
      </p:sp>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5602278" y="1814515"/>
            <a:ext cx="3535153" cy="5043485"/>
          </a:xfrm>
          <a:prstGeom prst="rect">
            <a:avLst/>
          </a:prstGeom>
        </p:spPr>
      </p:pic>
    </p:spTree>
    <p:extLst>
      <p:ext uri="{BB962C8B-B14F-4D97-AF65-F5344CB8AC3E}">
        <p14:creationId xmlns:p14="http://schemas.microsoft.com/office/powerpoint/2010/main" val="1506728122"/>
      </p:ext>
    </p:extLst>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8153399" cy="4823901"/>
          </a:xfrm>
        </p:spPr>
        <p:txBody>
          <a:bodyPr>
            <a:normAutofit/>
          </a:bodyPr>
          <a:lstStyle/>
          <a:p>
            <a:r>
              <a:rPr lang="es-PR" dirty="0" smtClean="0">
                <a:latin typeface="Candara" panose="020E0502030303020204" pitchFamily="34" charset="0"/>
              </a:rPr>
              <a:t>Énfasis profético</a:t>
            </a:r>
          </a:p>
          <a:p>
            <a:pPr lvl="1"/>
            <a:r>
              <a:rPr lang="es-PR" i="1" dirty="0"/>
              <a:t>“Jehovah advertía a Israel y a Judá por medio de todos los profetas y de todos los videntes, diciendo: ‘Volveos de vuestros malos caminos y guardad mis mandamientos y mis estatutos, conforme a toda la ley que mandé a vuestros padres y que os envié por medio de mis siervos los profetas</a:t>
            </a:r>
            <a:r>
              <a:rPr lang="es-PR" i="1" dirty="0" smtClean="0"/>
              <a:t>.” </a:t>
            </a:r>
            <a:r>
              <a:rPr lang="es-PR" dirty="0" smtClean="0"/>
              <a:t>– </a:t>
            </a:r>
            <a:r>
              <a:rPr lang="es-PR" dirty="0" smtClean="0">
                <a:solidFill>
                  <a:srgbClr val="FF0000"/>
                </a:solidFill>
              </a:rPr>
              <a:t>2 Reyes 17.13</a:t>
            </a:r>
            <a:endParaRPr lang="es-PR" dirty="0">
              <a:solidFill>
                <a:srgbClr val="FF0000"/>
              </a:solidFill>
            </a:endParaRPr>
          </a:p>
          <a:p>
            <a:pPr lvl="1"/>
            <a:endParaRPr lang="es-PR" dirty="0" smtClean="0">
              <a:latin typeface="Candara" panose="020E0502030303020204"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smtClean="0">
                <a:latin typeface="Candara" panose="020E0502030303020204" pitchFamily="34" charset="0"/>
              </a:rPr>
              <a:t>Los Énfasis de 2 Reyes</a:t>
            </a:r>
            <a:endParaRPr lang="es-PR" sz="4000" dirty="0">
              <a:latin typeface="Candara" panose="020E0502030303020204" pitchFamily="34" charset="0"/>
            </a:endParaRPr>
          </a:p>
        </p:txBody>
      </p:sp>
      <p:sp>
        <p:nvSpPr>
          <p:cNvPr id="7" name="TextBox 6"/>
          <p:cNvSpPr txBox="1"/>
          <p:nvPr/>
        </p:nvSpPr>
        <p:spPr>
          <a:xfrm>
            <a:off x="7042151" y="76200"/>
            <a:ext cx="1999265" cy="646331"/>
          </a:xfrm>
          <a:prstGeom prst="rect">
            <a:avLst/>
          </a:prstGeom>
          <a:noFill/>
        </p:spPr>
        <p:txBody>
          <a:bodyPr wrap="none" rtlCol="0">
            <a:spAutoFit/>
          </a:bodyPr>
          <a:lstStyle/>
          <a:p>
            <a:r>
              <a:rPr lang="es-PR" sz="3600" b="1" dirty="0" smtClean="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rPr>
              <a:t>2 Reyes</a:t>
            </a:r>
            <a:endParaRPr lang="es-PR" sz="3600" b="1" dirty="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90374910"/>
      </p:ext>
    </p:extLst>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8153399" cy="4823901"/>
          </a:xfrm>
        </p:spPr>
        <p:txBody>
          <a:bodyPr>
            <a:normAutofit/>
          </a:bodyPr>
          <a:lstStyle/>
          <a:p>
            <a:r>
              <a:rPr lang="es-PR" dirty="0" smtClean="0">
                <a:latin typeface="Candara" panose="020E0502030303020204" pitchFamily="34" charset="0"/>
              </a:rPr>
              <a:t>La condenación de las religiones falsas</a:t>
            </a:r>
          </a:p>
          <a:p>
            <a:pPr lvl="1"/>
            <a:r>
              <a:rPr lang="es-PR" i="1" dirty="0"/>
              <a:t>La condenación de la idolatría es otro tema prominente en Reyes. Hay varias referencias a los reyes que no acabaron con los lugares altos para la adoración pagana. Varios de los reyes montaron batallas en contra de la idolatría, pero otros aceptaron la coexistencia de estos altares paganos. </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smtClean="0">
                <a:latin typeface="Candara" panose="020E0502030303020204" pitchFamily="34" charset="0"/>
              </a:rPr>
              <a:t>Los Énfasis de 2 Reyes</a:t>
            </a:r>
            <a:endParaRPr lang="es-PR" sz="4000" dirty="0">
              <a:latin typeface="Candara" panose="020E0502030303020204" pitchFamily="34" charset="0"/>
            </a:endParaRPr>
          </a:p>
        </p:txBody>
      </p:sp>
      <p:sp>
        <p:nvSpPr>
          <p:cNvPr id="7" name="TextBox 6"/>
          <p:cNvSpPr txBox="1"/>
          <p:nvPr/>
        </p:nvSpPr>
        <p:spPr>
          <a:xfrm>
            <a:off x="7042151" y="76200"/>
            <a:ext cx="1999265" cy="646331"/>
          </a:xfrm>
          <a:prstGeom prst="rect">
            <a:avLst/>
          </a:prstGeom>
          <a:noFill/>
        </p:spPr>
        <p:txBody>
          <a:bodyPr wrap="none" rtlCol="0">
            <a:spAutoFit/>
          </a:bodyPr>
          <a:lstStyle/>
          <a:p>
            <a:r>
              <a:rPr lang="es-PR" sz="3600" b="1" dirty="0" smtClean="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rPr>
              <a:t>2 Reyes</a:t>
            </a:r>
            <a:endParaRPr lang="es-PR" sz="3600" b="1" dirty="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539612449"/>
      </p:ext>
    </p:extLst>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8153399" cy="4823901"/>
          </a:xfrm>
        </p:spPr>
        <p:txBody>
          <a:bodyPr>
            <a:normAutofit/>
          </a:bodyPr>
          <a:lstStyle/>
          <a:p>
            <a:r>
              <a:rPr lang="es-PR" dirty="0" smtClean="0">
                <a:latin typeface="Candara" panose="020E0502030303020204" pitchFamily="34" charset="0"/>
              </a:rPr>
              <a:t>El interés de Dios por su pueblo</a:t>
            </a:r>
          </a:p>
          <a:p>
            <a:pPr lvl="1"/>
            <a:r>
              <a:rPr lang="es-PR" i="1" dirty="0"/>
              <a:t>El autor de este libro relata el interés de Dios en que las naciones de Israel y Judá mantuviera su fidelidad espiritual hacia el Ser Supremo. Para el autor, todo lo que hicieron los varios reyes se podría filtrar en el prisma de la soberanía de Dios y su providencia, que obraba por encima de las decisiones humanas. </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smtClean="0">
                <a:latin typeface="Candara" panose="020E0502030303020204" pitchFamily="34" charset="0"/>
              </a:rPr>
              <a:t>Los Énfasis de 2 Reyes</a:t>
            </a:r>
            <a:endParaRPr lang="es-PR" sz="4000" dirty="0">
              <a:latin typeface="Candara" panose="020E0502030303020204" pitchFamily="34" charset="0"/>
            </a:endParaRPr>
          </a:p>
        </p:txBody>
      </p:sp>
      <p:sp>
        <p:nvSpPr>
          <p:cNvPr id="7" name="TextBox 6"/>
          <p:cNvSpPr txBox="1"/>
          <p:nvPr/>
        </p:nvSpPr>
        <p:spPr>
          <a:xfrm>
            <a:off x="7042151" y="76200"/>
            <a:ext cx="1999265" cy="646331"/>
          </a:xfrm>
          <a:prstGeom prst="rect">
            <a:avLst/>
          </a:prstGeom>
          <a:noFill/>
        </p:spPr>
        <p:txBody>
          <a:bodyPr wrap="none" rtlCol="0">
            <a:spAutoFit/>
          </a:bodyPr>
          <a:lstStyle/>
          <a:p>
            <a:r>
              <a:rPr lang="es-PR" sz="3600" b="1" dirty="0" smtClean="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rPr>
              <a:t>2 Reyes</a:t>
            </a:r>
            <a:endParaRPr lang="es-PR" sz="3600" b="1" dirty="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375655470"/>
      </p:ext>
    </p:extLst>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8153399" cy="4823901"/>
          </a:xfrm>
        </p:spPr>
        <p:txBody>
          <a:bodyPr>
            <a:normAutofit/>
          </a:bodyPr>
          <a:lstStyle/>
          <a:p>
            <a:r>
              <a:rPr lang="es-PR" dirty="0" smtClean="0">
                <a:latin typeface="Candara" panose="020E0502030303020204" pitchFamily="34" charset="0"/>
              </a:rPr>
              <a:t>La reforma religiosa de la nación</a:t>
            </a:r>
          </a:p>
          <a:p>
            <a:pPr lvl="1"/>
            <a:r>
              <a:rPr lang="es-PR" i="1" dirty="0"/>
              <a:t>El autor hace hincapié en el concepto de la retribución divina por los pecados que el pueblo había cometido y las recompensas de prosperidad, paz y longevidad para los que fueron fieles a las enseñanzas de </a:t>
            </a:r>
            <a:r>
              <a:rPr lang="es-PR" i="1" dirty="0" smtClean="0"/>
              <a:t>Jehová. </a:t>
            </a:r>
            <a:endParaRPr lang="es-PR" i="1"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smtClean="0">
                <a:latin typeface="Candara" panose="020E0502030303020204" pitchFamily="34" charset="0"/>
              </a:rPr>
              <a:t>Los Énfasis de 2 Reyes</a:t>
            </a:r>
            <a:endParaRPr lang="es-PR" sz="4000" dirty="0">
              <a:latin typeface="Candara" panose="020E0502030303020204" pitchFamily="34" charset="0"/>
            </a:endParaRPr>
          </a:p>
        </p:txBody>
      </p:sp>
      <p:sp>
        <p:nvSpPr>
          <p:cNvPr id="7" name="TextBox 6"/>
          <p:cNvSpPr txBox="1"/>
          <p:nvPr/>
        </p:nvSpPr>
        <p:spPr>
          <a:xfrm>
            <a:off x="7042151" y="76200"/>
            <a:ext cx="1999265" cy="646331"/>
          </a:xfrm>
          <a:prstGeom prst="rect">
            <a:avLst/>
          </a:prstGeom>
          <a:noFill/>
        </p:spPr>
        <p:txBody>
          <a:bodyPr wrap="none" rtlCol="0">
            <a:spAutoFit/>
          </a:bodyPr>
          <a:lstStyle/>
          <a:p>
            <a:r>
              <a:rPr lang="es-PR" sz="3600" b="1" dirty="0" smtClean="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rPr>
              <a:t>2 Reyes</a:t>
            </a:r>
            <a:endParaRPr lang="es-PR" sz="3600" b="1" dirty="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049044975"/>
      </p:ext>
    </p:extLst>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8153399" cy="4823901"/>
          </a:xfrm>
        </p:spPr>
        <p:txBody>
          <a:bodyPr>
            <a:normAutofit/>
          </a:bodyPr>
          <a:lstStyle/>
          <a:p>
            <a:r>
              <a:rPr lang="es-PR" dirty="0" smtClean="0">
                <a:latin typeface="Candara" panose="020E0502030303020204" pitchFamily="34" charset="0"/>
              </a:rPr>
              <a:t>Sólo hay un Dios verdadero: Jehová</a:t>
            </a:r>
          </a:p>
          <a:p>
            <a:r>
              <a:rPr lang="es-PR" dirty="0" smtClean="0">
                <a:latin typeface="Candara" panose="020E0502030303020204" pitchFamily="34" charset="0"/>
              </a:rPr>
              <a:t>La condenación del pecado y la necesidad de un avivamiento moral y espiritual</a:t>
            </a:r>
          </a:p>
          <a:p>
            <a:r>
              <a:rPr lang="es-PR" dirty="0" smtClean="0">
                <a:latin typeface="Candara" panose="020E0502030303020204" pitchFamily="34" charset="0"/>
              </a:rPr>
              <a:t>Dios está listo </a:t>
            </a:r>
            <a:r>
              <a:rPr lang="es-PR" dirty="0">
                <a:latin typeface="Candara" panose="020E0502030303020204" pitchFamily="34" charset="0"/>
              </a:rPr>
              <a:t>para perdonar a los que se arrepienten y regresan a </a:t>
            </a:r>
            <a:r>
              <a:rPr lang="es-PR" dirty="0" smtClean="0">
                <a:latin typeface="Candara" panose="020E0502030303020204" pitchFamily="34" charset="0"/>
              </a:rPr>
              <a:t>Él</a:t>
            </a:r>
            <a:endParaRPr lang="es-PR" dirty="0">
              <a:latin typeface="Candara" panose="020E0502030303020204"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smtClean="0">
                <a:latin typeface="Candara" panose="020E0502030303020204" pitchFamily="34" charset="0"/>
              </a:rPr>
              <a:t>¿Qué nos dice 2 Reyes hoy día?</a:t>
            </a:r>
            <a:endParaRPr lang="es-PR" sz="4000" dirty="0">
              <a:latin typeface="Candara" panose="020E0502030303020204" pitchFamily="34" charset="0"/>
            </a:endParaRPr>
          </a:p>
        </p:txBody>
      </p:sp>
      <p:sp>
        <p:nvSpPr>
          <p:cNvPr id="7" name="TextBox 6"/>
          <p:cNvSpPr txBox="1"/>
          <p:nvPr/>
        </p:nvSpPr>
        <p:spPr>
          <a:xfrm>
            <a:off x="7042151" y="76200"/>
            <a:ext cx="1999265" cy="646331"/>
          </a:xfrm>
          <a:prstGeom prst="rect">
            <a:avLst/>
          </a:prstGeom>
          <a:noFill/>
        </p:spPr>
        <p:txBody>
          <a:bodyPr wrap="none" rtlCol="0">
            <a:spAutoFit/>
          </a:bodyPr>
          <a:lstStyle/>
          <a:p>
            <a:r>
              <a:rPr lang="es-PR" sz="3600" b="1" dirty="0" smtClean="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rPr>
              <a:t>2 Reyes</a:t>
            </a:r>
            <a:endParaRPr lang="es-PR" sz="3600" b="1" dirty="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289491339"/>
      </p:ext>
    </p:extLst>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8153399" cy="4823901"/>
          </a:xfrm>
        </p:spPr>
        <p:txBody>
          <a:bodyPr>
            <a:normAutofit/>
          </a:bodyPr>
          <a:lstStyle/>
          <a:p>
            <a:r>
              <a:rPr lang="es-PR" dirty="0" smtClean="0">
                <a:latin typeface="Candara" panose="020E0502030303020204" pitchFamily="34" charset="0"/>
              </a:rPr>
              <a:t>Énfasis profético</a:t>
            </a:r>
          </a:p>
          <a:p>
            <a:r>
              <a:rPr lang="es-PR" dirty="0" smtClean="0">
                <a:latin typeface="Candara" panose="020E0502030303020204" pitchFamily="34" charset="0"/>
              </a:rPr>
              <a:t>La condenación de las religiones falsas</a:t>
            </a:r>
          </a:p>
          <a:p>
            <a:r>
              <a:rPr lang="es-PR" dirty="0" smtClean="0">
                <a:latin typeface="Candara" panose="020E0502030303020204" pitchFamily="34" charset="0"/>
              </a:rPr>
              <a:t>El interés de Dios por su pueblo</a:t>
            </a:r>
          </a:p>
          <a:p>
            <a:r>
              <a:rPr lang="es-PR" dirty="0" smtClean="0">
                <a:latin typeface="Candara" panose="020E0502030303020204" pitchFamily="34" charset="0"/>
              </a:rPr>
              <a:t>La reforma religiosa de la nación</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smtClean="0">
                <a:latin typeface="Candara" panose="020E0502030303020204" pitchFamily="34" charset="0"/>
              </a:rPr>
              <a:t>Verdades proclamadas en 2 Reyes</a:t>
            </a:r>
            <a:endParaRPr lang="es-PR" sz="4000" dirty="0">
              <a:latin typeface="Candara" panose="020E0502030303020204" pitchFamily="34" charset="0"/>
            </a:endParaRPr>
          </a:p>
        </p:txBody>
      </p:sp>
      <p:sp>
        <p:nvSpPr>
          <p:cNvPr id="7" name="TextBox 6"/>
          <p:cNvSpPr txBox="1"/>
          <p:nvPr/>
        </p:nvSpPr>
        <p:spPr>
          <a:xfrm>
            <a:off x="7042151" y="76200"/>
            <a:ext cx="1999265" cy="646331"/>
          </a:xfrm>
          <a:prstGeom prst="rect">
            <a:avLst/>
          </a:prstGeom>
          <a:noFill/>
        </p:spPr>
        <p:txBody>
          <a:bodyPr wrap="none" rtlCol="0">
            <a:spAutoFit/>
          </a:bodyPr>
          <a:lstStyle/>
          <a:p>
            <a:r>
              <a:rPr lang="es-PR" sz="3600" b="1" dirty="0" smtClean="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rPr>
              <a:t>2 Reyes</a:t>
            </a:r>
            <a:endParaRPr lang="es-PR" sz="3600" b="1" dirty="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777528475"/>
      </p:ext>
    </p:extLst>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219200" y="1"/>
            <a:ext cx="7727951" cy="990600"/>
          </a:xfrm>
        </p:spPr>
        <p:txBody>
          <a:bodyPr/>
          <a:lstStyle/>
          <a:p>
            <a:r>
              <a:rPr lang="es-PR" sz="4000" dirty="0" smtClean="0">
                <a:latin typeface="Candara" panose="020E0502030303020204" pitchFamily="34" charset="0"/>
              </a:rPr>
              <a:t>El período de los Reyes</a:t>
            </a:r>
            <a:endParaRPr lang="es-PR" sz="4000" dirty="0">
              <a:latin typeface="Candara" panose="020E0502030303020204" pitchFamily="34" charset="0"/>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709213970"/>
              </p:ext>
            </p:extLst>
          </p:nvPr>
        </p:nvGraphicFramePr>
        <p:xfrm>
          <a:off x="-19878" y="1219200"/>
          <a:ext cx="91440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9165831"/>
      </p:ext>
    </p:extLst>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282625" y="513557"/>
            <a:ext cx="3200400" cy="990600"/>
          </a:xfrm>
        </p:spPr>
        <p:txBody>
          <a:bodyPr/>
          <a:lstStyle/>
          <a:p>
            <a:r>
              <a:rPr lang="es-PR" sz="4000" dirty="0" smtClean="0">
                <a:latin typeface="Candara" panose="020E0502030303020204" pitchFamily="34" charset="0"/>
              </a:rPr>
              <a:t>El período de los Reyes</a:t>
            </a:r>
            <a:endParaRPr lang="es-PR" sz="4000" dirty="0">
              <a:latin typeface="Candara" panose="020E0502030303020204" pitchFamily="34" charset="0"/>
            </a:endParaRPr>
          </a:p>
        </p:txBody>
      </p:sp>
      <p:sp>
        <p:nvSpPr>
          <p:cNvPr id="2" name="Content Placeholder 1"/>
          <p:cNvSpPr>
            <a:spLocks noGrp="1"/>
          </p:cNvSpPr>
          <p:nvPr>
            <p:ph idx="1"/>
          </p:nvPr>
        </p:nvSpPr>
        <p:spPr>
          <a:xfrm>
            <a:off x="265456" y="2112426"/>
            <a:ext cx="4217569" cy="4114800"/>
          </a:xfrm>
        </p:spPr>
        <p:txBody>
          <a:bodyPr/>
          <a:lstStyle/>
          <a:p>
            <a:r>
              <a:rPr lang="es-PR" dirty="0" smtClean="0"/>
              <a:t>En 2 Reyes se nos narra la historia final de los reinos de Judá e Israel.</a:t>
            </a:r>
            <a:endParaRPr lang="es-PR" dirty="0"/>
          </a:p>
        </p:txBody>
      </p:sp>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Effect>
                      <a14:brightnessContrast contrast="20000"/>
                    </a14:imgEffect>
                  </a14:imgLayer>
                </a14:imgProps>
              </a:ext>
            </a:extLst>
          </a:blip>
          <a:stretch>
            <a:fillRect/>
          </a:stretch>
        </p:blipFill>
        <p:spPr>
          <a:xfrm>
            <a:off x="4627510" y="1"/>
            <a:ext cx="4502421" cy="6861690"/>
          </a:xfrm>
          <a:prstGeom prst="rect">
            <a:avLst/>
          </a:prstGeom>
        </p:spPr>
      </p:pic>
    </p:spTree>
    <p:extLst>
      <p:ext uri="{BB962C8B-B14F-4D97-AF65-F5344CB8AC3E}">
        <p14:creationId xmlns:p14="http://schemas.microsoft.com/office/powerpoint/2010/main" val="1558978535"/>
      </p:ext>
    </p:extLst>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5029199" cy="4823901"/>
          </a:xfrm>
        </p:spPr>
        <p:txBody>
          <a:bodyPr>
            <a:normAutofit lnSpcReduction="10000"/>
          </a:bodyPr>
          <a:lstStyle/>
          <a:p>
            <a:r>
              <a:rPr lang="es-PR" dirty="0">
                <a:latin typeface="Candara" panose="020E0502030303020204" pitchFamily="34" charset="0"/>
              </a:rPr>
              <a:t>Los ministerios de Elías y Eliseo a menudo se han puesto en contraste. </a:t>
            </a:r>
            <a:endParaRPr lang="es-PR" dirty="0" smtClean="0">
              <a:latin typeface="Candara" panose="020E0502030303020204" pitchFamily="34" charset="0"/>
            </a:endParaRPr>
          </a:p>
          <a:p>
            <a:r>
              <a:rPr lang="es-PR" dirty="0" smtClean="0">
                <a:latin typeface="Candara" panose="020E0502030303020204" pitchFamily="34" charset="0"/>
              </a:rPr>
              <a:t>Elías </a:t>
            </a:r>
            <a:r>
              <a:rPr lang="es-PR" dirty="0">
                <a:latin typeface="Candara" panose="020E0502030303020204" pitchFamily="34" charset="0"/>
              </a:rPr>
              <a:t>fue un profeta fogoso que aparecía de súbito y con dramatismo, mientras que Eliseo fue un profeta pastor que ministró a la gente de una manera personal. </a:t>
            </a:r>
            <a:endParaRPr lang="es-PR" dirty="0" smtClean="0">
              <a:latin typeface="Candara" panose="020E0502030303020204"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smtClean="0">
                <a:latin typeface="Candara" panose="020E0502030303020204" pitchFamily="34" charset="0"/>
              </a:rPr>
              <a:t>Elías y Eliseo</a:t>
            </a:r>
            <a:endParaRPr lang="es-PR" sz="4000" dirty="0">
              <a:solidFill>
                <a:schemeClr val="bg1"/>
              </a:solidFill>
              <a:latin typeface="Candara" pitchFamily="34" charset="0"/>
              <a:cs typeface="Calibri" pitchFamily="34" charset="0"/>
            </a:endParaRPr>
          </a:p>
        </p:txBody>
      </p:sp>
      <p:pic>
        <p:nvPicPr>
          <p:cNvPr id="5" name="Picture 4"/>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29688" t="5021" r="13173" b="6455"/>
          <a:stretch/>
        </p:blipFill>
        <p:spPr>
          <a:xfrm>
            <a:off x="5257800" y="1824038"/>
            <a:ext cx="3886200" cy="4419600"/>
          </a:xfrm>
          <a:prstGeom prst="rect">
            <a:avLst/>
          </a:prstGeom>
        </p:spPr>
      </p:pic>
    </p:spTree>
    <p:extLst>
      <p:ext uri="{BB962C8B-B14F-4D97-AF65-F5344CB8AC3E}">
        <p14:creationId xmlns:p14="http://schemas.microsoft.com/office/powerpoint/2010/main" val="2861299607"/>
      </p:ext>
    </p:extLst>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2</a:t>
            </a:fld>
            <a:endParaRPr lang="en-US">
              <a:solidFill>
                <a:srgbClr val="000000"/>
              </a:solidFill>
            </a:endParaRPr>
          </a:p>
        </p:txBody>
      </p:sp>
      <p:sp>
        <p:nvSpPr>
          <p:cNvPr id="4098" name="Rectangle 2"/>
          <p:cNvSpPr>
            <a:spLocks noGrp="1" noChangeArrowheads="1"/>
          </p:cNvSpPr>
          <p:nvPr>
            <p:ph type="title"/>
          </p:nvPr>
        </p:nvSpPr>
        <p:spPr>
          <a:xfrm>
            <a:off x="1143000" y="838200"/>
            <a:ext cx="3649663" cy="838200"/>
          </a:xfrm>
        </p:spPr>
        <p:txBody>
          <a:bodyPr/>
          <a:lstStyle/>
          <a:p>
            <a:pPr eaLnBrk="1" hangingPunct="1"/>
            <a:r>
              <a:rPr lang="es-PR" noProof="0" dirty="0" smtClean="0">
                <a:latin typeface="Candara" pitchFamily="34" charset="0"/>
                <a:cs typeface="Calibri" pitchFamily="34" charset="0"/>
              </a:rPr>
              <a:t>Contexto</a:t>
            </a:r>
          </a:p>
        </p:txBody>
      </p:sp>
      <p:sp>
        <p:nvSpPr>
          <p:cNvPr id="4099" name="Rectangle 3"/>
          <p:cNvSpPr>
            <a:spLocks noGrp="1" noChangeArrowheads="1"/>
          </p:cNvSpPr>
          <p:nvPr>
            <p:ph type="body" sz="half" idx="1"/>
          </p:nvPr>
        </p:nvSpPr>
        <p:spPr>
          <a:xfrm>
            <a:off x="304800" y="2133600"/>
            <a:ext cx="3886200" cy="2362200"/>
          </a:xfrm>
        </p:spPr>
        <p:txBody>
          <a:bodyPr/>
          <a:lstStyle/>
          <a:p>
            <a:pPr eaLnBrk="1" hangingPunct="1"/>
            <a:r>
              <a:rPr lang="es-PR" sz="4000" dirty="0" smtClean="0">
                <a:latin typeface="Candara" pitchFamily="34" charset="0"/>
                <a:cs typeface="Calibri" pitchFamily="34" charset="0"/>
              </a:rPr>
              <a:t>2 Reyes</a:t>
            </a:r>
          </a:p>
          <a:p>
            <a:pPr lvl="1"/>
            <a:r>
              <a:rPr lang="es-PR" sz="3600" dirty="0" smtClean="0">
                <a:latin typeface="Candara" pitchFamily="34" charset="0"/>
                <a:cs typeface="Calibri" pitchFamily="34" charset="0"/>
              </a:rPr>
              <a:t>6:8 a 8:29</a:t>
            </a:r>
            <a:endParaRPr lang="es-PR" sz="2800" noProof="0" dirty="0" smtClean="0">
              <a:latin typeface="Candara" pitchFamily="34" charset="0"/>
              <a:cs typeface="Calibri" pitchFamily="34" charset="0"/>
            </a:endParaRPr>
          </a:p>
        </p:txBody>
      </p:sp>
      <p:pic>
        <p:nvPicPr>
          <p:cNvPr id="7" name="Picture 2"/>
          <p:cNvPicPr>
            <a:picLocks noChangeAspect="1" noChangeArrowheads="1"/>
          </p:cNvPicPr>
          <p:nvPr/>
        </p:nvPicPr>
        <p:blipFill>
          <a:blip r:embed="rId3" cstate="email">
            <a:lum bright="10000" contrast="20000"/>
            <a:extLst>
              <a:ext uri="{BEBA8EAE-BF5A-486C-A8C5-ECC9F3942E4B}">
                <a14:imgProps xmlns:a14="http://schemas.microsoft.com/office/drawing/2010/main">
                  <a14:imgLayer r:embed="rId4">
                    <a14:imgEffect>
                      <a14:sharpenSoften amount="25000"/>
                    </a14:imgEffect>
                  </a14:imgLayer>
                </a14:imgProps>
              </a:ext>
            </a:extLst>
          </a:blip>
          <a:srcRect/>
          <a:stretch>
            <a:fillRect/>
          </a:stretch>
        </p:blipFill>
        <p:spPr bwMode="auto">
          <a:xfrm>
            <a:off x="4208929" y="2286000"/>
            <a:ext cx="4686300" cy="2790825"/>
          </a:xfrm>
          <a:prstGeom prst="rect">
            <a:avLst/>
          </a:prstGeom>
          <a:noFill/>
          <a:ln w="9525">
            <a:noFill/>
            <a:miter lim="800000"/>
            <a:headEnd/>
            <a:tailEnd/>
          </a:ln>
          <a:effectLst>
            <a:outerShdw blurRad="50800" dist="38100" dir="2700000" algn="tl" rotWithShape="0">
              <a:prstClr val="black">
                <a:alpha val="40000"/>
              </a:prstClr>
            </a:outerShdw>
            <a:softEdge rad="63500"/>
          </a:effectLst>
        </p:spPr>
      </p:pic>
    </p:spTree>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5029199" cy="4823901"/>
          </a:xfrm>
        </p:spPr>
        <p:txBody>
          <a:bodyPr>
            <a:normAutofit/>
          </a:bodyPr>
          <a:lstStyle/>
          <a:p>
            <a:r>
              <a:rPr lang="es-PR" dirty="0" smtClean="0">
                <a:latin typeface="Candara" panose="020E0502030303020204" pitchFamily="34" charset="0"/>
              </a:rPr>
              <a:t>Elías </a:t>
            </a:r>
            <a:r>
              <a:rPr lang="es-PR" dirty="0">
                <a:latin typeface="Candara" panose="020E0502030303020204" pitchFamily="34" charset="0"/>
              </a:rPr>
              <a:t>pertenecía a las escabrosas montañas, Eliseo a los pacíficos valles. </a:t>
            </a:r>
            <a:endParaRPr lang="es-PR" dirty="0" smtClean="0">
              <a:latin typeface="Candara" panose="020E0502030303020204" pitchFamily="34" charset="0"/>
            </a:endParaRPr>
          </a:p>
          <a:p>
            <a:r>
              <a:rPr lang="es-PR" dirty="0" smtClean="0">
                <a:latin typeface="Candara" panose="020E0502030303020204" pitchFamily="34" charset="0"/>
              </a:rPr>
              <a:t>Elías </a:t>
            </a:r>
            <a:r>
              <a:rPr lang="es-PR" dirty="0">
                <a:latin typeface="Candara" panose="020E0502030303020204" pitchFamily="34" charset="0"/>
              </a:rPr>
              <a:t>fue un siervo solitario, mientras que Eliseo disfrutaba del compañerismo con la gente. </a:t>
            </a:r>
            <a:endParaRPr lang="es-PR" dirty="0" smtClean="0">
              <a:latin typeface="Candara" panose="020E0502030303020204"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smtClean="0">
                <a:latin typeface="Candara" panose="020E0502030303020204" pitchFamily="34" charset="0"/>
              </a:rPr>
              <a:t>Elías y Eliseo</a:t>
            </a:r>
            <a:endParaRPr lang="es-PR" sz="4000" dirty="0">
              <a:solidFill>
                <a:schemeClr val="bg1"/>
              </a:solidFill>
              <a:latin typeface="Candara" pitchFamily="34" charset="0"/>
              <a:cs typeface="Calibri"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29688" t="5021" r="13173" b="6455"/>
          <a:stretch/>
        </p:blipFill>
        <p:spPr>
          <a:xfrm>
            <a:off x="5257800" y="1824038"/>
            <a:ext cx="3886200" cy="4419600"/>
          </a:xfrm>
          <a:prstGeom prst="rect">
            <a:avLst/>
          </a:prstGeom>
        </p:spPr>
      </p:pic>
    </p:spTree>
    <p:extLst>
      <p:ext uri="{BB962C8B-B14F-4D97-AF65-F5344CB8AC3E}">
        <p14:creationId xmlns:p14="http://schemas.microsoft.com/office/powerpoint/2010/main" val="4292631814"/>
      </p:ext>
    </p:extLst>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5029199" cy="4823901"/>
          </a:xfrm>
        </p:spPr>
        <p:txBody>
          <a:bodyPr>
            <a:normAutofit/>
          </a:bodyPr>
          <a:lstStyle/>
          <a:p>
            <a:r>
              <a:rPr lang="es-PR" dirty="0" smtClean="0">
                <a:latin typeface="Candara" panose="020E0502030303020204" pitchFamily="34" charset="0"/>
              </a:rPr>
              <a:t>En </a:t>
            </a:r>
            <a:r>
              <a:rPr lang="es-PR" dirty="0">
                <a:latin typeface="Candara" panose="020E0502030303020204" pitchFamily="34" charset="0"/>
              </a:rPr>
              <a:t>general, Elías fue un profeta de juicio que procuró hacer volver a la nación a Dios, mientras que Eliseo fue un ministro de gracia que llamó a «un remanente» antes de que la nación fuera destruida</a:t>
            </a:r>
            <a:r>
              <a:rPr lang="es-PR" dirty="0" smtClean="0">
                <a:latin typeface="Candara" panose="020E0502030303020204" pitchFamily="34" charset="0"/>
              </a:rPr>
              <a:t>.</a:t>
            </a:r>
            <a:endParaRPr lang="es-PR" dirty="0">
              <a:latin typeface="Candara" panose="020E0502030303020204"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smtClean="0">
                <a:latin typeface="Candara" panose="020E0502030303020204" pitchFamily="34" charset="0"/>
              </a:rPr>
              <a:t>Elías y Eliseo</a:t>
            </a:r>
            <a:endParaRPr lang="es-PR" sz="4000" dirty="0">
              <a:solidFill>
                <a:schemeClr val="bg1"/>
              </a:solidFill>
              <a:latin typeface="Candara" pitchFamily="34" charset="0"/>
              <a:cs typeface="Calibri" pitchFamily="34" charset="0"/>
            </a:endParaRPr>
          </a:p>
        </p:txBody>
      </p:sp>
      <p:pic>
        <p:nvPicPr>
          <p:cNvPr id="7" name="Picture 6"/>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29688" t="5021" r="13173" b="6455"/>
          <a:stretch/>
        </p:blipFill>
        <p:spPr>
          <a:xfrm>
            <a:off x="5257800" y="1824038"/>
            <a:ext cx="3886200" cy="4419600"/>
          </a:xfrm>
          <a:prstGeom prst="rect">
            <a:avLst/>
          </a:prstGeom>
        </p:spPr>
      </p:pic>
    </p:spTree>
    <p:extLst>
      <p:ext uri="{BB962C8B-B14F-4D97-AF65-F5344CB8AC3E}">
        <p14:creationId xmlns:p14="http://schemas.microsoft.com/office/powerpoint/2010/main" val="2475382381"/>
      </p:ext>
    </p:extLst>
  </p:cSld>
  <p:clrMapOvr>
    <a:masterClrMapping/>
  </p:clrMapOvr>
  <p:transition>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4114" y="152400"/>
            <a:ext cx="7793037" cy="1462087"/>
          </a:xfrm>
        </p:spPr>
        <p:txBody>
          <a:bodyPr/>
          <a:lstStyle/>
          <a:p>
            <a:pPr>
              <a:spcBef>
                <a:spcPts val="0"/>
              </a:spcBef>
            </a:pPr>
            <a:r>
              <a:rPr lang="es-PR" dirty="0">
                <a:latin typeface="Candara" pitchFamily="34" charset="0"/>
                <a:cs typeface="Calibri" pitchFamily="34" charset="0"/>
              </a:rPr>
              <a:t>Eliseo acaba con las incursiones </a:t>
            </a:r>
            <a:r>
              <a:rPr lang="es-PR" dirty="0" smtClean="0">
                <a:latin typeface="Candara" pitchFamily="34" charset="0"/>
                <a:cs typeface="Calibri" pitchFamily="34" charset="0"/>
              </a:rPr>
              <a:t>sirias  </a:t>
            </a:r>
            <a:r>
              <a:rPr lang="es-PR" dirty="0" smtClean="0">
                <a:solidFill>
                  <a:srgbClr val="FF0000"/>
                </a:solidFill>
                <a:latin typeface="Candara" pitchFamily="34" charset="0"/>
                <a:cs typeface="Calibri" pitchFamily="34" charset="0"/>
              </a:rPr>
              <a:t>2 </a:t>
            </a:r>
            <a:r>
              <a:rPr lang="es-PR" dirty="0">
                <a:solidFill>
                  <a:srgbClr val="FF0000"/>
                </a:solidFill>
                <a:latin typeface="Candara" pitchFamily="34" charset="0"/>
                <a:cs typeface="Calibri" pitchFamily="34" charset="0"/>
              </a:rPr>
              <a:t>Reyes 6.14-23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5" name="Picture 4"/>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b="15980"/>
          <a:stretch/>
        </p:blipFill>
        <p:spPr>
          <a:xfrm>
            <a:off x="0" y="1614487"/>
            <a:ext cx="9144000" cy="5243513"/>
          </a:xfrm>
          <a:prstGeom prst="rect">
            <a:avLst/>
          </a:prstGeom>
        </p:spPr>
      </p:pic>
    </p:spTree>
    <p:extLst>
      <p:ext uri="{BB962C8B-B14F-4D97-AF65-F5344CB8AC3E}">
        <p14:creationId xmlns:p14="http://schemas.microsoft.com/office/powerpoint/2010/main" val="2308796262"/>
      </p:ext>
    </p:extLst>
  </p:cSld>
  <p:clrMapOvr>
    <a:masterClrMapping/>
  </p:clrMapOvr>
  <p:transition>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366713"/>
            <a:ext cx="7793037" cy="1462087"/>
          </a:xfrm>
        </p:spPr>
        <p:txBody>
          <a:bodyPr/>
          <a:lstStyle/>
          <a:p>
            <a:r>
              <a:rPr lang="es-PR" dirty="0">
                <a:latin typeface="Candara" pitchFamily="34" charset="0"/>
                <a:cs typeface="Calibri" pitchFamily="34" charset="0"/>
              </a:rPr>
              <a:t>Eliseo acaba con las incursiones sirias  </a:t>
            </a:r>
            <a:r>
              <a:rPr lang="es-PR" dirty="0">
                <a:solidFill>
                  <a:srgbClr val="FF0000"/>
                </a:solidFill>
                <a:latin typeface="Candara" pitchFamily="34" charset="0"/>
                <a:cs typeface="Calibri" pitchFamily="34" charset="0"/>
              </a:rPr>
              <a:t>2 Reyes 6.14-23</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fontScale="92500" lnSpcReduction="10000"/>
          </a:bodyPr>
          <a:lstStyle/>
          <a:p>
            <a:r>
              <a:rPr lang="es-PR" dirty="0"/>
              <a:t>“</a:t>
            </a:r>
            <a:r>
              <a:rPr lang="es-PR" i="1" dirty="0"/>
              <a:t>Entonces envió el rey allá gente de a caballo, y carros, y un gran ejército, los cuales vinieron de noche, y sitiaron la ciudad. Y se levantó de mañana y salió el que servía al varón de Dios, y he aquí el ejército que tenía sitiada la ciudad, con gente de a caballo y carros. Entonces su criado le dijo: ¡Ah, señor mío! ¿qué haremos? El le dijo: No tengas miedo, porque más son los que están con nosotros que los que están con ellos. Y oró Eliseo, y dijo: Te ruego, oh Jehová, que abras sus ojos para que </a:t>
            </a:r>
            <a:r>
              <a:rPr lang="es-PR" i="1" dirty="0" smtClean="0"/>
              <a:t>vea…”</a:t>
            </a:r>
            <a:endParaRPr lang="es-PR" dirty="0"/>
          </a:p>
        </p:txBody>
      </p:sp>
    </p:spTree>
    <p:extLst>
      <p:ext uri="{BB962C8B-B14F-4D97-AF65-F5344CB8AC3E}">
        <p14:creationId xmlns:p14="http://schemas.microsoft.com/office/powerpoint/2010/main" val="3125828420"/>
      </p:ext>
    </p:extLst>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366713"/>
            <a:ext cx="7793037" cy="1462087"/>
          </a:xfrm>
        </p:spPr>
        <p:txBody>
          <a:bodyPr/>
          <a:lstStyle/>
          <a:p>
            <a:r>
              <a:rPr lang="es-PR" dirty="0">
                <a:latin typeface="Candara" pitchFamily="34" charset="0"/>
                <a:cs typeface="Calibri" pitchFamily="34" charset="0"/>
              </a:rPr>
              <a:t>Eliseo acaba con las incursiones sirias  </a:t>
            </a:r>
            <a:r>
              <a:rPr lang="es-PR" dirty="0">
                <a:solidFill>
                  <a:srgbClr val="FF0000"/>
                </a:solidFill>
                <a:latin typeface="Candara" pitchFamily="34" charset="0"/>
                <a:cs typeface="Calibri" pitchFamily="34" charset="0"/>
              </a:rPr>
              <a:t>2 Reyes 6.14-23</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1575" cy="4719638"/>
          </a:xfrm>
        </p:spPr>
        <p:txBody>
          <a:bodyPr>
            <a:normAutofit fontScale="85000" lnSpcReduction="10000"/>
          </a:bodyPr>
          <a:lstStyle/>
          <a:p>
            <a:r>
              <a:rPr lang="es-PR" dirty="0" smtClean="0"/>
              <a:t>“</a:t>
            </a:r>
            <a:r>
              <a:rPr lang="es-PR" i="1" dirty="0" smtClean="0"/>
              <a:t>…Entonces </a:t>
            </a:r>
            <a:r>
              <a:rPr lang="es-PR" i="1" dirty="0"/>
              <a:t>Jehová abrió los ojos del criado, y miró; y he aquí que el monte estaba lleno de gente de a caballo, y de carros de fuego alrededor de Eliseo. Y luego que los sirios descendieron a él, oró Eliseo a Jehová, y dijo: Te ruego que hieras con ceguera a esta gente. Y los hirió con ceguera, conforme a la petición de Eliseo. Después les dijo Eliseo: No es este el camino, ni es esta la ciudad; seguidme, y yo os guiaré al hombre que buscáis. Y los guió a Samaria. Y cuando llegaron a Samaria, dijo Eliseo: Jehová, abre los ojos de éstos, para que </a:t>
            </a:r>
            <a:r>
              <a:rPr lang="es-PR" i="1" dirty="0" smtClean="0"/>
              <a:t>vean….”</a:t>
            </a:r>
            <a:endParaRPr lang="es-PR" dirty="0"/>
          </a:p>
        </p:txBody>
      </p:sp>
    </p:spTree>
    <p:extLst>
      <p:ext uri="{BB962C8B-B14F-4D97-AF65-F5344CB8AC3E}">
        <p14:creationId xmlns:p14="http://schemas.microsoft.com/office/powerpoint/2010/main" val="1670677304"/>
      </p:ext>
    </p:extLst>
  </p:cSld>
  <p:clrMapOvr>
    <a:masterClrMapping/>
  </p:clrMapOvr>
  <p:transition>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366713"/>
            <a:ext cx="7793037" cy="1462087"/>
          </a:xfrm>
        </p:spPr>
        <p:txBody>
          <a:bodyPr/>
          <a:lstStyle/>
          <a:p>
            <a:r>
              <a:rPr lang="es-PR" dirty="0">
                <a:latin typeface="Candara" pitchFamily="34" charset="0"/>
                <a:cs typeface="Calibri" pitchFamily="34" charset="0"/>
              </a:rPr>
              <a:t>Eliseo acaba con las incursiones sirias  </a:t>
            </a:r>
            <a:r>
              <a:rPr lang="es-PR" dirty="0">
                <a:solidFill>
                  <a:srgbClr val="FF0000"/>
                </a:solidFill>
                <a:latin typeface="Candara" pitchFamily="34" charset="0"/>
                <a:cs typeface="Calibri" pitchFamily="34" charset="0"/>
              </a:rPr>
              <a:t>2 Reyes 6.14-23</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fontScale="92500" lnSpcReduction="20000"/>
          </a:bodyPr>
          <a:lstStyle/>
          <a:p>
            <a:r>
              <a:rPr lang="es-PR" dirty="0" smtClean="0"/>
              <a:t>“</a:t>
            </a:r>
            <a:r>
              <a:rPr lang="es-PR" i="1" dirty="0" smtClean="0"/>
              <a:t>…Y </a:t>
            </a:r>
            <a:r>
              <a:rPr lang="es-PR" i="1" dirty="0"/>
              <a:t>Jehová abrió sus ojos, y miraron, y se hallaban en medio de Samaria. Cuando el rey de Israel los hubo visto, dijo a Eliseo: ¿Los mataré, padre mío? El le respondió: No los mates. ¿Matarías tú a los que tomaste cautivos con tu espada y con tu arco? Pon delante de ellos pan y agua, para que coman y beban, y vuelvan a sus señores. Entonces se les preparó una gran comida; y cuando habían comido y bebido, los envió, y ellos se volvieron a su señor. Y nunca más vinieron bandas armadas de Siria a la tierra de Israel.</a:t>
            </a:r>
            <a:r>
              <a:rPr lang="es-PR" dirty="0"/>
              <a:t>” </a:t>
            </a:r>
            <a:r>
              <a:rPr lang="es-PR" dirty="0">
                <a:solidFill>
                  <a:srgbClr val="FF0000"/>
                </a:solidFill>
              </a:rPr>
              <a:t>(2º Reyes 6.14–23, RVR60) </a:t>
            </a:r>
          </a:p>
        </p:txBody>
      </p:sp>
    </p:spTree>
    <p:extLst>
      <p:ext uri="{BB962C8B-B14F-4D97-AF65-F5344CB8AC3E}">
        <p14:creationId xmlns:p14="http://schemas.microsoft.com/office/powerpoint/2010/main" val="4001203093"/>
      </p:ext>
    </p:extLst>
  </p:cSld>
  <p:clrMapOvr>
    <a:masterClrMapping/>
  </p:clrMapOvr>
  <p:transition>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366713"/>
            <a:ext cx="7793037" cy="1462087"/>
          </a:xfrm>
        </p:spPr>
        <p:txBody>
          <a:bodyPr/>
          <a:lstStyle/>
          <a:p>
            <a:r>
              <a:rPr lang="es-PR" dirty="0">
                <a:latin typeface="Candara" pitchFamily="34" charset="0"/>
                <a:cs typeface="Calibri" pitchFamily="34" charset="0"/>
              </a:rPr>
              <a:t>Eliseo acaba con las incursiones sirias  </a:t>
            </a:r>
            <a:r>
              <a:rPr lang="es-PR" dirty="0">
                <a:solidFill>
                  <a:srgbClr val="FF0000"/>
                </a:solidFill>
                <a:latin typeface="Candara" pitchFamily="34" charset="0"/>
                <a:cs typeface="Calibri" pitchFamily="34" charset="0"/>
              </a:rPr>
              <a:t>2 Reyes 6.14-23</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00599" cy="4719638"/>
          </a:xfrm>
        </p:spPr>
        <p:txBody>
          <a:bodyPr>
            <a:normAutofit fontScale="85000" lnSpcReduction="10000"/>
          </a:bodyPr>
          <a:lstStyle/>
          <a:p>
            <a:r>
              <a:rPr lang="es-ES" dirty="0"/>
              <a:t>La protección de los israelitas de emboscadas y la captura de los soldados sirios, </a:t>
            </a:r>
            <a:r>
              <a:rPr lang="es-ES" dirty="0">
                <a:solidFill>
                  <a:srgbClr val="FF0000"/>
                </a:solidFill>
              </a:rPr>
              <a:t>6:8–23</a:t>
            </a:r>
            <a:r>
              <a:rPr lang="es-ES" dirty="0"/>
              <a:t>. </a:t>
            </a:r>
            <a:endParaRPr lang="es-ES" dirty="0" smtClean="0"/>
          </a:p>
          <a:p>
            <a:r>
              <a:rPr lang="es-ES" dirty="0" smtClean="0"/>
              <a:t>Durante </a:t>
            </a:r>
            <a:r>
              <a:rPr lang="es-ES" dirty="0"/>
              <a:t>el conflicto bélico entre Siria e Israel, Eliseo divulgaba a su rey los planes de emboscada del rey de Siria, lo cual permitió a los israelitas evitar la derrota en varias ocasiones. </a:t>
            </a:r>
            <a:endParaRPr lang="es-ES" dirty="0" smtClean="0"/>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Lst>
          </a:blip>
          <a:stretch>
            <a:fillRect/>
          </a:stretch>
        </p:blipFill>
        <p:spPr>
          <a:xfrm>
            <a:off x="5172076" y="2133600"/>
            <a:ext cx="3771900" cy="3683889"/>
          </a:xfrm>
          <a:prstGeom prst="rect">
            <a:avLst/>
          </a:prstGeom>
        </p:spPr>
      </p:pic>
    </p:spTree>
    <p:extLst>
      <p:ext uri="{BB962C8B-B14F-4D97-AF65-F5344CB8AC3E}">
        <p14:creationId xmlns:p14="http://schemas.microsoft.com/office/powerpoint/2010/main" val="608135712"/>
      </p:ext>
    </p:extLst>
  </p:cSld>
  <p:clrMapOvr>
    <a:masterClrMapping/>
  </p:clrMapOvr>
  <p:transition>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366713"/>
            <a:ext cx="7793037" cy="1462087"/>
          </a:xfrm>
        </p:spPr>
        <p:txBody>
          <a:bodyPr/>
          <a:lstStyle/>
          <a:p>
            <a:r>
              <a:rPr lang="es-PR" dirty="0">
                <a:latin typeface="Candara" pitchFamily="34" charset="0"/>
                <a:cs typeface="Calibri" pitchFamily="34" charset="0"/>
              </a:rPr>
              <a:t>Eliseo acaba con las incursiones sirias  </a:t>
            </a:r>
            <a:r>
              <a:rPr lang="es-PR" dirty="0">
                <a:solidFill>
                  <a:srgbClr val="FF0000"/>
                </a:solidFill>
                <a:latin typeface="Candara" pitchFamily="34" charset="0"/>
                <a:cs typeface="Calibri" pitchFamily="34" charset="0"/>
              </a:rPr>
              <a:t>2 Reyes 6.14-23</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00599" cy="4719638"/>
          </a:xfrm>
        </p:spPr>
        <p:txBody>
          <a:bodyPr>
            <a:normAutofit fontScale="92500" lnSpcReduction="10000"/>
          </a:bodyPr>
          <a:lstStyle/>
          <a:p>
            <a:r>
              <a:rPr lang="es-ES" dirty="0" smtClean="0"/>
              <a:t>Al </a:t>
            </a:r>
            <a:r>
              <a:rPr lang="es-ES" dirty="0"/>
              <a:t>percatarse de esto, el rey de Siria se preocupó grandemente y preguntó sobre la existencia de un espía, pero se le informó que el enemigo e informante era el profeta Eliseo, que revelaba aun los más recónditos secretos contados al rey en lo más privado. </a:t>
            </a:r>
            <a:endParaRPr lang="es-ES" dirty="0" smtClean="0"/>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36568" r="6098"/>
          <a:stretch/>
        </p:blipFill>
        <p:spPr>
          <a:xfrm>
            <a:off x="4901250" y="1828800"/>
            <a:ext cx="4242749" cy="5015206"/>
          </a:xfrm>
          <a:prstGeom prst="rect">
            <a:avLst/>
          </a:prstGeom>
        </p:spPr>
      </p:pic>
    </p:spTree>
    <p:extLst>
      <p:ext uri="{BB962C8B-B14F-4D97-AF65-F5344CB8AC3E}">
        <p14:creationId xmlns:p14="http://schemas.microsoft.com/office/powerpoint/2010/main" val="3515426436"/>
      </p:ext>
    </p:extLst>
  </p:cSld>
  <p:clrMapOvr>
    <a:masterClrMapping/>
  </p:clrMapOvr>
  <p:transition>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366713"/>
            <a:ext cx="7793037" cy="1462087"/>
          </a:xfrm>
        </p:spPr>
        <p:txBody>
          <a:bodyPr/>
          <a:lstStyle/>
          <a:p>
            <a:r>
              <a:rPr lang="es-PR" dirty="0">
                <a:latin typeface="Candara" pitchFamily="34" charset="0"/>
                <a:cs typeface="Calibri" pitchFamily="34" charset="0"/>
              </a:rPr>
              <a:t>Eliseo acaba con las incursiones sirias  </a:t>
            </a:r>
            <a:r>
              <a:rPr lang="es-PR" dirty="0">
                <a:solidFill>
                  <a:srgbClr val="FF0000"/>
                </a:solidFill>
                <a:latin typeface="Candara" pitchFamily="34" charset="0"/>
                <a:cs typeface="Calibri" pitchFamily="34" charset="0"/>
              </a:rPr>
              <a:t>2 Reyes 6.14-23</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00599" cy="4719638"/>
          </a:xfrm>
        </p:spPr>
        <p:txBody>
          <a:bodyPr>
            <a:normAutofit/>
          </a:bodyPr>
          <a:lstStyle/>
          <a:p>
            <a:r>
              <a:rPr lang="es-ES" dirty="0" smtClean="0"/>
              <a:t>En </a:t>
            </a:r>
            <a:r>
              <a:rPr lang="es-ES" dirty="0"/>
              <a:t>seguida determinó secuestrarlo, y recurrió a la fuerza, como lo intentó el rey </a:t>
            </a:r>
            <a:r>
              <a:rPr lang="es-ES" dirty="0" err="1"/>
              <a:t>Ocozías</a:t>
            </a:r>
            <a:r>
              <a:rPr lang="es-ES" dirty="0"/>
              <a:t> con Elías (</a:t>
            </a:r>
            <a:r>
              <a:rPr lang="es-ES" dirty="0">
                <a:solidFill>
                  <a:srgbClr val="FF0000"/>
                </a:solidFill>
              </a:rPr>
              <a:t>1:7–16</a:t>
            </a:r>
            <a:r>
              <a:rPr lang="es-ES" dirty="0"/>
              <a:t>); pero Eliseo trató al ejército sirio con una mano más suave que Elías</a:t>
            </a:r>
            <a:r>
              <a:rPr lang="es-ES" dirty="0" smtClean="0"/>
              <a:t>.</a:t>
            </a:r>
            <a:endParaRPr lang="es-ES" dirty="0"/>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36568" r="6098"/>
          <a:stretch/>
        </p:blipFill>
        <p:spPr>
          <a:xfrm>
            <a:off x="4901250" y="1828800"/>
            <a:ext cx="4242749" cy="5015206"/>
          </a:xfrm>
          <a:prstGeom prst="rect">
            <a:avLst/>
          </a:prstGeom>
        </p:spPr>
      </p:pic>
    </p:spTree>
    <p:extLst>
      <p:ext uri="{BB962C8B-B14F-4D97-AF65-F5344CB8AC3E}">
        <p14:creationId xmlns:p14="http://schemas.microsoft.com/office/powerpoint/2010/main" val="806953465"/>
      </p:ext>
    </p:extLst>
  </p:cSld>
  <p:clrMapOvr>
    <a:masterClrMapping/>
  </p:clrMapOvr>
  <p:transition>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366713"/>
            <a:ext cx="7793037" cy="1462087"/>
          </a:xfrm>
        </p:spPr>
        <p:txBody>
          <a:bodyPr/>
          <a:lstStyle/>
          <a:p>
            <a:r>
              <a:rPr lang="es-PR" dirty="0">
                <a:latin typeface="Candara" pitchFamily="34" charset="0"/>
                <a:cs typeface="Calibri" pitchFamily="34" charset="0"/>
              </a:rPr>
              <a:t>Eliseo acaba con las incursiones sirias  </a:t>
            </a:r>
            <a:r>
              <a:rPr lang="es-PR" dirty="0">
                <a:solidFill>
                  <a:srgbClr val="FF0000"/>
                </a:solidFill>
                <a:latin typeface="Candara" pitchFamily="34" charset="0"/>
                <a:cs typeface="Calibri" pitchFamily="34" charset="0"/>
              </a:rPr>
              <a:t>2 Reyes 6.14-23</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495799" cy="4719638"/>
          </a:xfrm>
        </p:spPr>
        <p:txBody>
          <a:bodyPr>
            <a:normAutofit fontScale="70000" lnSpcReduction="20000"/>
          </a:bodyPr>
          <a:lstStyle/>
          <a:p>
            <a:r>
              <a:rPr lang="es-PR" dirty="0"/>
              <a:t>Al descubrir el paradero del profeta en </a:t>
            </a:r>
            <a:r>
              <a:rPr lang="es-PR" dirty="0" err="1"/>
              <a:t>Dotán</a:t>
            </a:r>
            <a:r>
              <a:rPr lang="es-PR" dirty="0"/>
              <a:t>, unos 18 km. al norte de Samaria, el rey mandó una enorme fuerza militar para capturar a un solo hombre. </a:t>
            </a:r>
            <a:endParaRPr lang="es-PR" dirty="0" smtClean="0"/>
          </a:p>
          <a:p>
            <a:r>
              <a:rPr lang="es-PR" dirty="0" smtClean="0"/>
              <a:t>El </a:t>
            </a:r>
            <a:r>
              <a:rPr lang="es-PR" dirty="0"/>
              <a:t>siervo de Eliseo los vio en la madrugada y con alarma se lo comunicó a su amo, pero el profeta oró (solamente aquí y en el </a:t>
            </a:r>
            <a:r>
              <a:rPr lang="es-PR" dirty="0">
                <a:solidFill>
                  <a:srgbClr val="FF0000"/>
                </a:solidFill>
              </a:rPr>
              <a:t>4:33</a:t>
            </a:r>
            <a:r>
              <a:rPr lang="es-PR" dirty="0"/>
              <a:t> se hace mención de la oración de Eliseo) para que su criado viera la fuerza de fuego que les proveía protección divina. </a:t>
            </a:r>
          </a:p>
        </p:txBody>
      </p:sp>
      <p:pic>
        <p:nvPicPr>
          <p:cNvPr id="5" name="Picture 4"/>
          <p:cNvPicPr>
            <a:picLocks noChangeAspect="1"/>
          </p:cNvPicPr>
          <p:nvPr/>
        </p:nvPicPr>
        <p:blipFill rotWithShape="1">
          <a:blip r:embed="rId3"/>
          <a:srcRect l="49171"/>
          <a:stretch/>
        </p:blipFill>
        <p:spPr>
          <a:xfrm>
            <a:off x="4664392" y="1805152"/>
            <a:ext cx="4479608" cy="5052848"/>
          </a:xfrm>
          <a:prstGeom prst="rect">
            <a:avLst/>
          </a:prstGeom>
        </p:spPr>
      </p:pic>
    </p:spTree>
    <p:extLst>
      <p:ext uri="{BB962C8B-B14F-4D97-AF65-F5344CB8AC3E}">
        <p14:creationId xmlns:p14="http://schemas.microsoft.com/office/powerpoint/2010/main" val="3507067756"/>
      </p:ext>
    </p:extLst>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44539E1-5723-46F7-AC1E-E9CCE0994344}" type="slidenum">
              <a:rPr lang="en-US">
                <a:solidFill>
                  <a:srgbClr val="000000"/>
                </a:solidFill>
              </a:rPr>
              <a:pPr>
                <a:defRPr/>
              </a:pPr>
              <a:t>3</a:t>
            </a:fld>
            <a:endParaRPr lang="en-US">
              <a:solidFill>
                <a:srgbClr val="000000"/>
              </a:solidFill>
            </a:endParaRPr>
          </a:p>
        </p:txBody>
      </p:sp>
      <p:pic>
        <p:nvPicPr>
          <p:cNvPr id="5122" name="Picture 2" descr="rollos"/>
          <p:cNvPicPr>
            <a:picLocks noGrp="1" noChangeAspect="1" noChangeArrowheads="1"/>
          </p:cNvPicPr>
          <p:nvPr>
            <p:ph sz="half" idx="4294967295"/>
          </p:nvPr>
        </p:nvPicPr>
        <p:blipFill>
          <a:blip r:embed="rId3" cstate="email">
            <a:lum bright="10000" contrast="2000"/>
          </a:blip>
          <a:srcRect/>
          <a:stretch>
            <a:fillRect/>
          </a:stretch>
        </p:blipFill>
        <p:spPr>
          <a:xfrm>
            <a:off x="0" y="0"/>
            <a:ext cx="9144000" cy="6858000"/>
          </a:xfrm>
        </p:spPr>
      </p:pic>
      <p:sp>
        <p:nvSpPr>
          <p:cNvPr id="5123" name="Rectangle 3"/>
          <p:cNvSpPr>
            <a:spLocks noGrp="1" noChangeArrowheads="1"/>
          </p:cNvSpPr>
          <p:nvPr>
            <p:ph type="title"/>
          </p:nvPr>
        </p:nvSpPr>
        <p:spPr>
          <a:xfrm>
            <a:off x="2293938" y="214313"/>
            <a:ext cx="5326062" cy="1462087"/>
          </a:xfrm>
        </p:spPr>
        <p:txBody>
          <a:bodyPr/>
          <a:lstStyle/>
          <a:p>
            <a:pPr eaLnBrk="1" hangingPunct="1"/>
            <a:r>
              <a:rPr lang="es-PR" noProof="0" dirty="0" smtClean="0">
                <a:latin typeface="Candara" pitchFamily="34" charset="0"/>
                <a:cs typeface="Calibri" pitchFamily="34" charset="0"/>
              </a:rPr>
              <a:t>Versículo Clave:</a:t>
            </a:r>
          </a:p>
        </p:txBody>
      </p:sp>
      <p:sp>
        <p:nvSpPr>
          <p:cNvPr id="5124" name="Rectangle 4"/>
          <p:cNvSpPr>
            <a:spLocks noGrp="1" noChangeArrowheads="1"/>
          </p:cNvSpPr>
          <p:nvPr>
            <p:ph type="body" idx="1"/>
          </p:nvPr>
        </p:nvSpPr>
        <p:spPr>
          <a:xfrm>
            <a:off x="1981200" y="1600200"/>
            <a:ext cx="6858000" cy="4876800"/>
          </a:xfrm>
        </p:spPr>
        <p:txBody>
          <a:bodyPr>
            <a:normAutofit/>
          </a:bodyPr>
          <a:lstStyle/>
          <a:p>
            <a:r>
              <a:rPr lang="es-PR" sz="3600" dirty="0"/>
              <a:t>“</a:t>
            </a:r>
            <a:r>
              <a:rPr lang="es-PR" sz="3600" i="1" dirty="0"/>
              <a:t>El le dijo: No tengas miedo, porque más son los que están con nosotros que los que están con ellos.</a:t>
            </a:r>
            <a:r>
              <a:rPr lang="es-PR" sz="3600" dirty="0"/>
              <a:t>” </a:t>
            </a:r>
            <a:endParaRPr lang="es-PR" sz="3600" dirty="0" smtClean="0"/>
          </a:p>
          <a:p>
            <a:pPr marL="0" indent="0">
              <a:buNone/>
            </a:pPr>
            <a:r>
              <a:rPr lang="es-PR" sz="3600" dirty="0" smtClean="0">
                <a:solidFill>
                  <a:srgbClr val="FF0000"/>
                </a:solidFill>
              </a:rPr>
              <a:t>	(</a:t>
            </a:r>
            <a:r>
              <a:rPr lang="es-PR" sz="3600" dirty="0">
                <a:solidFill>
                  <a:srgbClr val="FF0000"/>
                </a:solidFill>
              </a:rPr>
              <a:t>2º Reyes 6.16, RVR60) </a:t>
            </a:r>
          </a:p>
        </p:txBody>
      </p:sp>
    </p:spTree>
  </p:cSld>
  <p:clrMapOvr>
    <a:masterClrMapping/>
  </p:clrMapOvr>
  <p:transition>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366713"/>
            <a:ext cx="7793037" cy="1462087"/>
          </a:xfrm>
        </p:spPr>
        <p:txBody>
          <a:bodyPr/>
          <a:lstStyle/>
          <a:p>
            <a:r>
              <a:rPr lang="es-PR" dirty="0">
                <a:latin typeface="Candara" pitchFamily="34" charset="0"/>
                <a:cs typeface="Calibri" pitchFamily="34" charset="0"/>
              </a:rPr>
              <a:t>Eliseo acaba con las incursiones sirias  </a:t>
            </a:r>
            <a:r>
              <a:rPr lang="es-PR" dirty="0">
                <a:solidFill>
                  <a:srgbClr val="FF0000"/>
                </a:solidFill>
                <a:latin typeface="Candara" pitchFamily="34" charset="0"/>
                <a:cs typeface="Calibri" pitchFamily="34" charset="0"/>
              </a:rPr>
              <a:t>2 Reyes 6.14-23</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00599" cy="4719638"/>
          </a:xfrm>
        </p:spPr>
        <p:txBody>
          <a:bodyPr>
            <a:normAutofit fontScale="70000" lnSpcReduction="20000"/>
          </a:bodyPr>
          <a:lstStyle/>
          <a:p>
            <a:r>
              <a:rPr lang="es-PR" dirty="0" smtClean="0"/>
              <a:t>En </a:t>
            </a:r>
            <a:r>
              <a:rPr lang="es-PR" dirty="0"/>
              <a:t>el momento del ataque, con evidente tranquilidad y lleno de seguridad, Eliseo pronunció la palabra profética en forma de otra oración, y todos los sirios quedaron ciegos. </a:t>
            </a:r>
            <a:endParaRPr lang="es-PR" dirty="0" smtClean="0"/>
          </a:p>
          <a:p>
            <a:r>
              <a:rPr lang="es-PR" dirty="0" smtClean="0"/>
              <a:t>Su </a:t>
            </a:r>
            <a:r>
              <a:rPr lang="es-PR" dirty="0"/>
              <a:t>oración fue un arma indispensable. </a:t>
            </a:r>
            <a:endParaRPr lang="es-PR" dirty="0" smtClean="0"/>
          </a:p>
          <a:p>
            <a:r>
              <a:rPr lang="es-PR" dirty="0" smtClean="0"/>
              <a:t>Luego </a:t>
            </a:r>
            <a:r>
              <a:rPr lang="es-PR" dirty="0"/>
              <a:t>con sutileza y disimulo Eliseo los llevó a Samaria en busca del hombre que querían capturar. </a:t>
            </a:r>
            <a:endParaRPr lang="es-PR" dirty="0" smtClean="0"/>
          </a:p>
          <a:p>
            <a:r>
              <a:rPr lang="es-PR" dirty="0" smtClean="0"/>
              <a:t>Y </a:t>
            </a:r>
            <a:r>
              <a:rPr lang="es-PR" dirty="0"/>
              <a:t>efectivamente los soldados encontraron al profeta en Samaria. </a:t>
            </a: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22621" r="22816"/>
          <a:stretch/>
        </p:blipFill>
        <p:spPr>
          <a:xfrm>
            <a:off x="4953000" y="1810407"/>
            <a:ext cx="4191000" cy="5047593"/>
          </a:xfrm>
          <a:prstGeom prst="rect">
            <a:avLst/>
          </a:prstGeom>
        </p:spPr>
      </p:pic>
    </p:spTree>
    <p:extLst>
      <p:ext uri="{BB962C8B-B14F-4D97-AF65-F5344CB8AC3E}">
        <p14:creationId xmlns:p14="http://schemas.microsoft.com/office/powerpoint/2010/main" val="1621235956"/>
      </p:ext>
    </p:extLst>
  </p:cSld>
  <p:clrMapOvr>
    <a:masterClrMapping/>
  </p:clrMapOvr>
  <p:transition>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366713"/>
            <a:ext cx="7793037" cy="1462087"/>
          </a:xfrm>
        </p:spPr>
        <p:txBody>
          <a:bodyPr/>
          <a:lstStyle/>
          <a:p>
            <a:r>
              <a:rPr lang="es-PR" dirty="0">
                <a:latin typeface="Candara" pitchFamily="34" charset="0"/>
                <a:cs typeface="Calibri" pitchFamily="34" charset="0"/>
              </a:rPr>
              <a:t>Eliseo acaba con las incursiones sirias  </a:t>
            </a:r>
            <a:r>
              <a:rPr lang="es-PR" dirty="0">
                <a:solidFill>
                  <a:srgbClr val="FF0000"/>
                </a:solidFill>
                <a:latin typeface="Candara" pitchFamily="34" charset="0"/>
                <a:cs typeface="Calibri" pitchFamily="34" charset="0"/>
              </a:rPr>
              <a:t>2 Reyes 6.14-23</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00599" cy="4719638"/>
          </a:xfrm>
        </p:spPr>
        <p:txBody>
          <a:bodyPr>
            <a:normAutofit fontScale="70000" lnSpcReduction="20000"/>
          </a:bodyPr>
          <a:lstStyle/>
          <a:p>
            <a:r>
              <a:rPr lang="es-PR" dirty="0" smtClean="0"/>
              <a:t>En hebreo </a:t>
            </a:r>
            <a:r>
              <a:rPr lang="es-PR" dirty="0"/>
              <a:t>la palabra para ceguera </a:t>
            </a:r>
            <a:r>
              <a:rPr lang="es-PR" dirty="0" smtClean="0"/>
              <a:t>(</a:t>
            </a:r>
            <a:r>
              <a:rPr lang="es-PR" i="1" dirty="0" err="1" smtClean="0"/>
              <a:t>sanwerim</a:t>
            </a:r>
            <a:r>
              <a:rPr lang="es-PR" i="1" dirty="0" smtClean="0"/>
              <a:t>,</a:t>
            </a:r>
            <a:r>
              <a:rPr lang="es-PR" dirty="0" smtClean="0"/>
              <a:t> </a:t>
            </a:r>
            <a:r>
              <a:rPr lang="he-IL" dirty="0" smtClean="0"/>
              <a:t>סַּנְוֵרִ֖ים</a:t>
            </a:r>
            <a:r>
              <a:rPr lang="es-PR" dirty="0" smtClean="0"/>
              <a:t>) </a:t>
            </a:r>
            <a:r>
              <a:rPr lang="es-PR" dirty="0"/>
              <a:t>no necesariamente quiere decir que no pueden ver nada sino que puede sugerir una condición de visión confusa como que se ven cosas que no están o viceversa (compare el caso de los adversarios de Lot en </a:t>
            </a:r>
            <a:r>
              <a:rPr lang="es-PR" dirty="0" smtClean="0">
                <a:solidFill>
                  <a:srgbClr val="FF0000"/>
                </a:solidFill>
              </a:rPr>
              <a:t>Génesis </a:t>
            </a:r>
            <a:r>
              <a:rPr lang="es-PR" dirty="0">
                <a:solidFill>
                  <a:srgbClr val="FF0000"/>
                </a:solidFill>
              </a:rPr>
              <a:t>19:11</a:t>
            </a:r>
            <a:r>
              <a:rPr lang="es-PR" dirty="0"/>
              <a:t>). </a:t>
            </a:r>
            <a:endParaRPr lang="es-PR" dirty="0" smtClean="0"/>
          </a:p>
          <a:p>
            <a:r>
              <a:rPr lang="es-PR" dirty="0" smtClean="0"/>
              <a:t>Evidentemente </a:t>
            </a:r>
            <a:r>
              <a:rPr lang="es-PR" dirty="0"/>
              <a:t>aquí se trata de visión confusa que envolvía un impedimento de manera que al principio no reconocieron a Eliseo, pero podían seguirlo a Samaria</a:t>
            </a:r>
            <a:r>
              <a:rPr lang="es-PR" dirty="0" smtClean="0"/>
              <a:t>.</a:t>
            </a:r>
            <a:endParaRPr lang="es-PR" dirty="0"/>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0000"/>
                    </a14:imgEffect>
                    <a14:imgEffect>
                      <a14:brightnessContrast contrast="66000"/>
                    </a14:imgEffect>
                  </a14:imgLayer>
                </a14:imgProps>
              </a:ext>
            </a:extLst>
          </a:blip>
          <a:stretch>
            <a:fillRect/>
          </a:stretch>
        </p:blipFill>
        <p:spPr>
          <a:xfrm>
            <a:off x="5105401" y="1794859"/>
            <a:ext cx="4038600" cy="5063142"/>
          </a:xfrm>
          <a:prstGeom prst="rect">
            <a:avLst/>
          </a:prstGeom>
        </p:spPr>
      </p:pic>
    </p:spTree>
    <p:extLst>
      <p:ext uri="{BB962C8B-B14F-4D97-AF65-F5344CB8AC3E}">
        <p14:creationId xmlns:p14="http://schemas.microsoft.com/office/powerpoint/2010/main" val="4103813894"/>
      </p:ext>
    </p:extLst>
  </p:cSld>
  <p:clrMapOvr>
    <a:masterClrMapping/>
  </p:clrMapOvr>
  <p:transition>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366713"/>
            <a:ext cx="7793037" cy="1462087"/>
          </a:xfrm>
        </p:spPr>
        <p:txBody>
          <a:bodyPr/>
          <a:lstStyle/>
          <a:p>
            <a:r>
              <a:rPr lang="es-PR" dirty="0">
                <a:latin typeface="Candara" pitchFamily="34" charset="0"/>
                <a:cs typeface="Calibri" pitchFamily="34" charset="0"/>
              </a:rPr>
              <a:t>Eliseo acaba con las incursiones sirias  </a:t>
            </a:r>
            <a:r>
              <a:rPr lang="es-PR" dirty="0">
                <a:solidFill>
                  <a:srgbClr val="FF0000"/>
                </a:solidFill>
                <a:latin typeface="Candara" pitchFamily="34" charset="0"/>
                <a:cs typeface="Calibri" pitchFamily="34" charset="0"/>
              </a:rPr>
              <a:t>2 Reyes 6.14-23</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724399" cy="4719638"/>
          </a:xfrm>
        </p:spPr>
        <p:txBody>
          <a:bodyPr>
            <a:normAutofit fontScale="70000" lnSpcReduction="20000"/>
          </a:bodyPr>
          <a:lstStyle/>
          <a:p>
            <a:r>
              <a:rPr lang="es-PR" dirty="0" smtClean="0"/>
              <a:t>En </a:t>
            </a:r>
            <a:r>
              <a:rPr lang="es-PR" dirty="0"/>
              <a:t>la ciudad capital de Israel, una vez más Eliseo pronunció la palabra profética en forma de oración para que abrieran sus ojos. </a:t>
            </a:r>
            <a:endParaRPr lang="es-PR" dirty="0" smtClean="0"/>
          </a:p>
          <a:p>
            <a:r>
              <a:rPr lang="es-PR" dirty="0" smtClean="0"/>
              <a:t>Mientras </a:t>
            </a:r>
            <a:r>
              <a:rPr lang="es-PR" dirty="0"/>
              <a:t>que su siervo personifica el miedo y la desesperación que vienen cuando uno depende exclusivamente del juicio humano y su sentido común, Eliseo personifica la confianza que nace de la fe genuina cuando uno depende del poder de Dios. </a:t>
            </a:r>
            <a:endParaRPr lang="es-PR" dirty="0" smtClean="0"/>
          </a:p>
        </p:txBody>
      </p:sp>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4949072" y="1828800"/>
            <a:ext cx="4220126" cy="5029200"/>
          </a:xfrm>
          <a:prstGeom prst="rect">
            <a:avLst/>
          </a:prstGeom>
        </p:spPr>
      </p:pic>
    </p:spTree>
    <p:extLst>
      <p:ext uri="{BB962C8B-B14F-4D97-AF65-F5344CB8AC3E}">
        <p14:creationId xmlns:p14="http://schemas.microsoft.com/office/powerpoint/2010/main" val="802322368"/>
      </p:ext>
    </p:extLst>
  </p:cSld>
  <p:clrMapOvr>
    <a:masterClrMapping/>
  </p:clrMapOvr>
  <p:transition>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366713"/>
            <a:ext cx="7793037" cy="1462087"/>
          </a:xfrm>
        </p:spPr>
        <p:txBody>
          <a:bodyPr/>
          <a:lstStyle/>
          <a:p>
            <a:r>
              <a:rPr lang="es-PR" dirty="0">
                <a:latin typeface="Candara" pitchFamily="34" charset="0"/>
                <a:cs typeface="Calibri" pitchFamily="34" charset="0"/>
              </a:rPr>
              <a:t>Eliseo acaba con las incursiones sirias  </a:t>
            </a:r>
            <a:r>
              <a:rPr lang="es-PR" dirty="0">
                <a:solidFill>
                  <a:srgbClr val="FF0000"/>
                </a:solidFill>
                <a:latin typeface="Candara" pitchFamily="34" charset="0"/>
                <a:cs typeface="Calibri" pitchFamily="34" charset="0"/>
              </a:rPr>
              <a:t>2 Reyes 6.14-23</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00599" cy="4719638"/>
          </a:xfrm>
        </p:spPr>
        <p:txBody>
          <a:bodyPr>
            <a:normAutofit fontScale="85000" lnSpcReduction="10000"/>
          </a:bodyPr>
          <a:lstStyle/>
          <a:p>
            <a:r>
              <a:rPr lang="es-PR" dirty="0" smtClean="0"/>
              <a:t>Cuando </a:t>
            </a:r>
            <a:r>
              <a:rPr lang="es-PR" dirty="0"/>
              <a:t>Dios está de nuestro lado ¿quién puede permanecer en contra? </a:t>
            </a:r>
            <a:endParaRPr lang="es-PR" dirty="0" smtClean="0"/>
          </a:p>
          <a:p>
            <a:r>
              <a:rPr lang="es-PR" dirty="0" smtClean="0"/>
              <a:t>Los </a:t>
            </a:r>
            <a:r>
              <a:rPr lang="es-PR" dirty="0"/>
              <a:t>que intentaron apresar al varón de Dios resultaron presos de verdad (</a:t>
            </a:r>
            <a:r>
              <a:rPr lang="es-PR" dirty="0" smtClean="0"/>
              <a:t>compare </a:t>
            </a:r>
            <a:r>
              <a:rPr lang="es-PR" dirty="0"/>
              <a:t>la ironía similar entre </a:t>
            </a:r>
            <a:r>
              <a:rPr lang="es-PR" dirty="0" err="1" smtClean="0"/>
              <a:t>Giezi</a:t>
            </a:r>
            <a:r>
              <a:rPr lang="es-PR" dirty="0" smtClean="0"/>
              <a:t> </a:t>
            </a:r>
            <a:r>
              <a:rPr lang="es-PR" dirty="0"/>
              <a:t>y Naamán). </a:t>
            </a:r>
            <a:endParaRPr lang="es-PR" dirty="0" smtClean="0"/>
          </a:p>
          <a:p>
            <a:r>
              <a:rPr lang="es-PR" dirty="0" smtClean="0"/>
              <a:t>Uno </a:t>
            </a:r>
            <a:r>
              <a:rPr lang="es-PR" dirty="0"/>
              <a:t>en las manos de Dios vale más que miles de rebeldes y desobedientes</a:t>
            </a:r>
            <a:r>
              <a:rPr lang="es-PR" dirty="0" smtClean="0"/>
              <a:t>.</a:t>
            </a:r>
            <a:endParaRPr lang="es-PR" dirty="0"/>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5321270" y="1810512"/>
            <a:ext cx="3822730" cy="5047488"/>
          </a:xfrm>
          <a:prstGeom prst="rect">
            <a:avLst/>
          </a:prstGeom>
        </p:spPr>
      </p:pic>
    </p:spTree>
    <p:extLst>
      <p:ext uri="{BB962C8B-B14F-4D97-AF65-F5344CB8AC3E}">
        <p14:creationId xmlns:p14="http://schemas.microsoft.com/office/powerpoint/2010/main" val="1948728642"/>
      </p:ext>
    </p:extLst>
  </p:cSld>
  <p:clrMapOvr>
    <a:masterClrMapping/>
  </p:clrMapOvr>
  <p:transition>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366713"/>
            <a:ext cx="7793037" cy="1462087"/>
          </a:xfrm>
        </p:spPr>
        <p:txBody>
          <a:bodyPr/>
          <a:lstStyle/>
          <a:p>
            <a:r>
              <a:rPr lang="es-PR" dirty="0">
                <a:latin typeface="Candara" pitchFamily="34" charset="0"/>
                <a:cs typeface="Calibri" pitchFamily="34" charset="0"/>
              </a:rPr>
              <a:t>Eliseo acaba con las incursiones sirias  </a:t>
            </a:r>
            <a:r>
              <a:rPr lang="es-PR" dirty="0">
                <a:solidFill>
                  <a:srgbClr val="FF0000"/>
                </a:solidFill>
                <a:latin typeface="Candara" pitchFamily="34" charset="0"/>
                <a:cs typeface="Calibri" pitchFamily="34" charset="0"/>
              </a:rPr>
              <a:t>2 Reyes 6.14-23</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800600"/>
          </a:xfrm>
        </p:spPr>
        <p:txBody>
          <a:bodyPr>
            <a:normAutofit fontScale="55000" lnSpcReduction="20000"/>
          </a:bodyPr>
          <a:lstStyle/>
          <a:p>
            <a:r>
              <a:rPr lang="es-PR" i="1" dirty="0" smtClean="0"/>
              <a:t>Verdad: Una </a:t>
            </a:r>
            <a:r>
              <a:rPr lang="es-PR" i="1" dirty="0"/>
              <a:t>persona ciega ve lo que nosotros con nuestros ojos no vemos. A veces necesitamos que Dios nos prive de algo que tenemos para poder ver aquello que nos ha dado y que no hemos valorado. Esto es lo que pasó con Eliseo y su criado. Dios actuó a la voz de su siervo y:</a:t>
            </a:r>
          </a:p>
          <a:p>
            <a:pPr marL="571500" indent="-571500">
              <a:buSzPct val="115000"/>
              <a:buFont typeface="+mj-lt"/>
              <a:buAutoNum type="arabicParenR"/>
            </a:pPr>
            <a:r>
              <a:rPr lang="es-PR" dirty="0" smtClean="0"/>
              <a:t>Abrió </a:t>
            </a:r>
            <a:r>
              <a:rPr lang="es-PR" dirty="0"/>
              <a:t>los ojos del siervo de Eliseo para que:</a:t>
            </a:r>
          </a:p>
          <a:p>
            <a:pPr marL="971550" lvl="1" indent="-571500">
              <a:buSzPct val="115000"/>
              <a:buFont typeface="+mj-lt"/>
              <a:buAutoNum type="arabicParenR"/>
            </a:pPr>
            <a:r>
              <a:rPr lang="es-ES" sz="2900" dirty="0" smtClean="0"/>
              <a:t>Viera </a:t>
            </a:r>
            <a:r>
              <a:rPr lang="es-ES" sz="2900" dirty="0"/>
              <a:t>su poder.</a:t>
            </a:r>
          </a:p>
          <a:p>
            <a:pPr marL="971550" lvl="1" indent="-571500">
              <a:buSzPct val="115000"/>
              <a:buFont typeface="+mj-lt"/>
              <a:buAutoNum type="arabicParenR"/>
            </a:pPr>
            <a:r>
              <a:rPr lang="es-ES" sz="2900" dirty="0" smtClean="0"/>
              <a:t>Recibiera </a:t>
            </a:r>
            <a:r>
              <a:rPr lang="es-ES" sz="2900" dirty="0"/>
              <a:t>fe.</a:t>
            </a:r>
          </a:p>
          <a:p>
            <a:pPr marL="971550" lvl="1" indent="-571500">
              <a:buSzPct val="115000"/>
              <a:buFont typeface="+mj-lt"/>
              <a:buAutoNum type="arabicParenR"/>
            </a:pPr>
            <a:r>
              <a:rPr lang="es-PR" sz="2900" dirty="0" smtClean="0"/>
              <a:t>Tuviera </a:t>
            </a:r>
            <a:r>
              <a:rPr lang="es-PR" sz="2900" dirty="0"/>
              <a:t>la paz de Dios.</a:t>
            </a:r>
          </a:p>
          <a:p>
            <a:pPr marL="571500" indent="-571500">
              <a:buSzPct val="115000"/>
              <a:buFont typeface="+mj-lt"/>
              <a:buAutoNum type="arabicParenR"/>
            </a:pPr>
            <a:r>
              <a:rPr lang="es-PR" dirty="0" smtClean="0"/>
              <a:t>Cerró </a:t>
            </a:r>
            <a:r>
              <a:rPr lang="es-PR" dirty="0"/>
              <a:t>los ojos de sus enemigos para:</a:t>
            </a:r>
          </a:p>
          <a:p>
            <a:pPr marL="971550" lvl="1" indent="-571500">
              <a:buSzPct val="115000"/>
              <a:buFont typeface="+mj-lt"/>
              <a:buAutoNum type="arabicParenR"/>
            </a:pPr>
            <a:r>
              <a:rPr lang="es-PR" sz="2900" dirty="0" smtClean="0"/>
              <a:t>Apartarlos </a:t>
            </a:r>
            <a:r>
              <a:rPr lang="es-PR" sz="2900" dirty="0"/>
              <a:t>del mal camino.</a:t>
            </a:r>
          </a:p>
          <a:p>
            <a:pPr marL="971550" lvl="1" indent="-571500">
              <a:buSzPct val="115000"/>
              <a:buFont typeface="+mj-lt"/>
              <a:buAutoNum type="arabicParenR"/>
            </a:pPr>
            <a:r>
              <a:rPr lang="es-PR" sz="2900" dirty="0" smtClean="0"/>
              <a:t>Guiarlos </a:t>
            </a:r>
            <a:r>
              <a:rPr lang="es-PR" sz="2900" dirty="0"/>
              <a:t>por el camino recto.</a:t>
            </a:r>
          </a:p>
          <a:p>
            <a:pPr marL="571500" indent="-571500">
              <a:buSzPct val="115000"/>
              <a:buFont typeface="+mj-lt"/>
              <a:buAutoNum type="arabicParenR"/>
            </a:pPr>
            <a:r>
              <a:rPr lang="es-PR" dirty="0" smtClean="0"/>
              <a:t>Abrió </a:t>
            </a:r>
            <a:r>
              <a:rPr lang="es-PR" dirty="0"/>
              <a:t>los ojos de sus enemigos para que:</a:t>
            </a:r>
          </a:p>
          <a:p>
            <a:pPr marL="971550" lvl="1" indent="-571500">
              <a:buSzPct val="115000"/>
              <a:buFont typeface="+mj-lt"/>
              <a:buAutoNum type="arabicParenR"/>
            </a:pPr>
            <a:r>
              <a:rPr lang="es-PR" sz="2900" dirty="0" smtClean="0"/>
              <a:t>Vieran </a:t>
            </a:r>
            <a:r>
              <a:rPr lang="es-PR" sz="2900" dirty="0"/>
              <a:t>el perdón de su pueblo.</a:t>
            </a:r>
          </a:p>
          <a:p>
            <a:pPr marL="971550" lvl="1" indent="-571500">
              <a:buSzPct val="115000"/>
              <a:buFont typeface="+mj-lt"/>
              <a:buAutoNum type="arabicParenR"/>
            </a:pPr>
            <a:r>
              <a:rPr lang="es-ES" sz="2900" dirty="0" smtClean="0"/>
              <a:t>Conocieran </a:t>
            </a:r>
            <a:r>
              <a:rPr lang="es-ES" sz="2900" dirty="0"/>
              <a:t>su amor.</a:t>
            </a:r>
          </a:p>
          <a:p>
            <a:pPr marL="971550" lvl="1" indent="-571500">
              <a:buSzPct val="115000"/>
              <a:buFont typeface="+mj-lt"/>
              <a:buAutoNum type="arabicParenR"/>
            </a:pPr>
            <a:r>
              <a:rPr lang="es-PR" sz="2900" dirty="0" smtClean="0"/>
              <a:t>Participaran </a:t>
            </a:r>
            <a:r>
              <a:rPr lang="es-PR" sz="2900" dirty="0"/>
              <a:t>de su misericordia.</a:t>
            </a:r>
          </a:p>
          <a:p>
            <a:r>
              <a:rPr lang="es-PR" i="1" dirty="0"/>
              <a:t>Conclusión: La batalla es de </a:t>
            </a:r>
            <a:r>
              <a:rPr lang="es-PR" i="1" dirty="0" smtClean="0"/>
              <a:t>Jehová. </a:t>
            </a:r>
            <a:r>
              <a:rPr lang="es-PR" i="1" dirty="0"/>
              <a:t>Debemos mirar con fe en Dios confiando en su poder y no en nuestra capacidad, experiencia o conocimiento</a:t>
            </a:r>
            <a:r>
              <a:rPr lang="es-PR" i="1" dirty="0" smtClean="0"/>
              <a:t>.</a:t>
            </a:r>
            <a:endParaRPr lang="es-PR" i="1" dirty="0"/>
          </a:p>
        </p:txBody>
      </p:sp>
    </p:spTree>
    <p:extLst>
      <p:ext uri="{BB962C8B-B14F-4D97-AF65-F5344CB8AC3E}">
        <p14:creationId xmlns:p14="http://schemas.microsoft.com/office/powerpoint/2010/main" val="934550654"/>
      </p:ext>
    </p:extLst>
  </p:cSld>
  <p:clrMapOvr>
    <a:masterClrMapping/>
  </p:clrMapOvr>
  <p:transition>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366713"/>
            <a:ext cx="7793037" cy="1462087"/>
          </a:xfrm>
        </p:spPr>
        <p:txBody>
          <a:bodyPr/>
          <a:lstStyle/>
          <a:p>
            <a:r>
              <a:rPr lang="es-PR" dirty="0" smtClean="0">
                <a:latin typeface="Candara" pitchFamily="34" charset="0"/>
                <a:cs typeface="Calibri" pitchFamily="34" charset="0"/>
              </a:rPr>
              <a:t>El siervo de Dios frente al peligro  </a:t>
            </a:r>
            <a:r>
              <a:rPr lang="es-PR" dirty="0" smtClean="0">
                <a:solidFill>
                  <a:srgbClr val="FF0000"/>
                </a:solidFill>
                <a:latin typeface="Candara" pitchFamily="34" charset="0"/>
                <a:cs typeface="Calibri" pitchFamily="34" charset="0"/>
              </a:rPr>
              <a:t>2 </a:t>
            </a:r>
            <a:r>
              <a:rPr lang="es-PR" dirty="0">
                <a:solidFill>
                  <a:srgbClr val="FF0000"/>
                </a:solidFill>
                <a:latin typeface="Candara" pitchFamily="34" charset="0"/>
                <a:cs typeface="Calibri" pitchFamily="34" charset="0"/>
              </a:rPr>
              <a:t>Reyes 6.14-23</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349250" y="1944414"/>
            <a:ext cx="8794750" cy="4719638"/>
          </a:xfrm>
        </p:spPr>
        <p:txBody>
          <a:bodyPr>
            <a:noAutofit/>
          </a:bodyPr>
          <a:lstStyle/>
          <a:p>
            <a:r>
              <a:rPr lang="en-US" sz="1800" i="1" dirty="0" err="1" smtClean="0"/>
              <a:t>Verdad</a:t>
            </a:r>
            <a:r>
              <a:rPr lang="en-US" sz="1800" i="1" dirty="0" smtClean="0"/>
              <a:t>: T</a:t>
            </a:r>
            <a:r>
              <a:rPr lang="es-PR" sz="1800" i="1" dirty="0" err="1" smtClean="0"/>
              <a:t>odos</a:t>
            </a:r>
            <a:r>
              <a:rPr lang="es-PR" sz="1800" i="1" dirty="0" smtClean="0"/>
              <a:t> </a:t>
            </a:r>
            <a:r>
              <a:rPr lang="es-PR" sz="1800" i="1" dirty="0"/>
              <a:t>enfrentamos peligros y amenazas en nuestra vida. El profeta Eliseo nos muestra con su vida cómo debemos actuar en momentos de crisis.</a:t>
            </a:r>
          </a:p>
          <a:p>
            <a:pPr>
              <a:buSzPct val="111000"/>
              <a:buFont typeface="+mj-lt"/>
              <a:buAutoNum type="arabicParenR"/>
            </a:pPr>
            <a:r>
              <a:rPr lang="es-PR" sz="1800" dirty="0" smtClean="0"/>
              <a:t>Advierte </a:t>
            </a:r>
            <a:r>
              <a:rPr lang="es-PR" sz="1800" dirty="0"/>
              <a:t>a su pueblo del </a:t>
            </a:r>
            <a:r>
              <a:rPr lang="es-PR" sz="1800" dirty="0" smtClean="0"/>
              <a:t>peligro.</a:t>
            </a:r>
          </a:p>
          <a:p>
            <a:pPr lvl="1">
              <a:buSzPct val="111000"/>
              <a:buFont typeface="+mj-lt"/>
              <a:buAutoNum type="arabicParenR"/>
            </a:pPr>
            <a:r>
              <a:rPr lang="es-PR" sz="1600" dirty="0" smtClean="0"/>
              <a:t>Cada </a:t>
            </a:r>
            <a:r>
              <a:rPr lang="es-PR" sz="1600" dirty="0"/>
              <a:t>día hay muchos peligros que amenazan con destruir a la sociedad y a la familia: Las drogas, el alcohol, la infidelidad, etc.</a:t>
            </a:r>
          </a:p>
          <a:p>
            <a:pPr lvl="1">
              <a:buSzPct val="111000"/>
              <a:buFont typeface="+mj-lt"/>
              <a:buAutoNum type="arabicParenR"/>
            </a:pPr>
            <a:r>
              <a:rPr lang="es-PR" sz="1600" dirty="0" smtClean="0"/>
              <a:t>Debemos </a:t>
            </a:r>
            <a:r>
              <a:rPr lang="es-PR" sz="1600" dirty="0"/>
              <a:t>prepararnos para enfrentar estos peligros cada día.</a:t>
            </a:r>
          </a:p>
          <a:p>
            <a:pPr>
              <a:buSzPct val="111000"/>
              <a:buFont typeface="+mj-lt"/>
              <a:buAutoNum type="arabicParenR"/>
            </a:pPr>
            <a:r>
              <a:rPr lang="es-ES" sz="1800" dirty="0" smtClean="0"/>
              <a:t>Actúa </a:t>
            </a:r>
            <a:r>
              <a:rPr lang="es-ES" sz="1800" dirty="0"/>
              <a:t>con valor. </a:t>
            </a:r>
          </a:p>
          <a:p>
            <a:pPr lvl="1">
              <a:buSzPct val="111000"/>
              <a:buFont typeface="+mj-lt"/>
              <a:buAutoNum type="arabicParenR"/>
            </a:pPr>
            <a:r>
              <a:rPr lang="es-PR" sz="1600" dirty="0" smtClean="0"/>
              <a:t>No </a:t>
            </a:r>
            <a:r>
              <a:rPr lang="es-PR" sz="1600" dirty="0"/>
              <a:t>tuvo temor y confió en Dios.</a:t>
            </a:r>
          </a:p>
          <a:p>
            <a:pPr marL="1257300" lvl="2" indent="-342900">
              <a:buSzPct val="111000"/>
              <a:buFont typeface="+mj-lt"/>
              <a:buAutoNum type="arabicParenR"/>
            </a:pPr>
            <a:r>
              <a:rPr lang="es-PR" sz="1600" dirty="0" smtClean="0">
                <a:ea typeface="+mn-ea"/>
              </a:rPr>
              <a:t>El </a:t>
            </a:r>
            <a:r>
              <a:rPr lang="es-PR" sz="1600" dirty="0">
                <a:ea typeface="+mn-ea"/>
              </a:rPr>
              <a:t>temor es contagioso y dañino.</a:t>
            </a:r>
          </a:p>
          <a:p>
            <a:pPr marL="1257300" lvl="2" indent="-342900">
              <a:buSzPct val="111000"/>
              <a:buFont typeface="+mj-lt"/>
              <a:buAutoNum type="arabicParenR"/>
            </a:pPr>
            <a:r>
              <a:rPr lang="es-PR" sz="1600" dirty="0" smtClean="0">
                <a:ea typeface="+mn-ea"/>
              </a:rPr>
              <a:t>David </a:t>
            </a:r>
            <a:r>
              <a:rPr lang="es-PR" sz="1600" dirty="0">
                <a:ea typeface="+mn-ea"/>
              </a:rPr>
              <a:t>enfrentó con valor a Goliat (</a:t>
            </a:r>
            <a:r>
              <a:rPr lang="es-PR" sz="1600" dirty="0">
                <a:solidFill>
                  <a:srgbClr val="FF0000"/>
                </a:solidFill>
                <a:ea typeface="+mn-ea"/>
              </a:rPr>
              <a:t>1 </a:t>
            </a:r>
            <a:r>
              <a:rPr lang="es-PR" sz="1600" dirty="0" smtClean="0">
                <a:solidFill>
                  <a:srgbClr val="FF0000"/>
                </a:solidFill>
                <a:ea typeface="+mn-ea"/>
              </a:rPr>
              <a:t>Samuel </a:t>
            </a:r>
            <a:r>
              <a:rPr lang="es-PR" sz="1600" dirty="0">
                <a:solidFill>
                  <a:srgbClr val="FF0000"/>
                </a:solidFill>
                <a:ea typeface="+mn-ea"/>
              </a:rPr>
              <a:t>17:1–58</a:t>
            </a:r>
            <a:r>
              <a:rPr lang="es-PR" sz="1600" dirty="0">
                <a:ea typeface="+mn-ea"/>
              </a:rPr>
              <a:t>).</a:t>
            </a:r>
          </a:p>
          <a:p>
            <a:pPr marL="1257300" lvl="2" indent="-342900">
              <a:buSzPct val="111000"/>
              <a:buFont typeface="+mj-lt"/>
              <a:buAutoNum type="arabicParenR"/>
            </a:pPr>
            <a:r>
              <a:rPr lang="es-PR" sz="1600" dirty="0" smtClean="0">
                <a:ea typeface="+mn-ea"/>
              </a:rPr>
              <a:t>Los </a:t>
            </a:r>
            <a:r>
              <a:rPr lang="es-PR" sz="1600" dirty="0">
                <a:ea typeface="+mn-ea"/>
              </a:rPr>
              <a:t>apóstoles predicaron con valor (</a:t>
            </a:r>
            <a:r>
              <a:rPr lang="es-PR" sz="1600" dirty="0" smtClean="0">
                <a:solidFill>
                  <a:srgbClr val="FF0000"/>
                </a:solidFill>
                <a:ea typeface="+mn-ea"/>
              </a:rPr>
              <a:t>Hechos </a:t>
            </a:r>
            <a:r>
              <a:rPr lang="es-PR" sz="1600" dirty="0">
                <a:solidFill>
                  <a:srgbClr val="FF0000"/>
                </a:solidFill>
                <a:ea typeface="+mn-ea"/>
              </a:rPr>
              <a:t>5:17–42</a:t>
            </a:r>
            <a:r>
              <a:rPr lang="es-PR" sz="1600" dirty="0">
                <a:ea typeface="+mn-ea"/>
              </a:rPr>
              <a:t>).</a:t>
            </a:r>
          </a:p>
          <a:p>
            <a:pPr marL="1257300" lvl="2" indent="-342900">
              <a:buSzPct val="111000"/>
              <a:buFont typeface="+mj-lt"/>
              <a:buAutoNum type="arabicParenR"/>
            </a:pPr>
            <a:r>
              <a:rPr lang="es-ES" sz="1600" dirty="0" smtClean="0">
                <a:ea typeface="+mn-ea"/>
              </a:rPr>
              <a:t>Dios </a:t>
            </a:r>
            <a:r>
              <a:rPr lang="es-ES" sz="1600" dirty="0">
                <a:ea typeface="+mn-ea"/>
              </a:rPr>
              <a:t>nos manda que seamos valientes (</a:t>
            </a:r>
            <a:r>
              <a:rPr lang="es-ES" sz="1600" dirty="0" smtClean="0">
                <a:solidFill>
                  <a:srgbClr val="FF0000"/>
                </a:solidFill>
                <a:ea typeface="+mn-ea"/>
              </a:rPr>
              <a:t>Josué </a:t>
            </a:r>
            <a:r>
              <a:rPr lang="es-ES" sz="1600" dirty="0">
                <a:solidFill>
                  <a:srgbClr val="FF0000"/>
                </a:solidFill>
                <a:ea typeface="+mn-ea"/>
              </a:rPr>
              <a:t>1:6, 7, 9, 18</a:t>
            </a:r>
            <a:r>
              <a:rPr lang="es-ES" sz="1600" dirty="0">
                <a:ea typeface="+mn-ea"/>
              </a:rPr>
              <a:t>).</a:t>
            </a:r>
          </a:p>
          <a:p>
            <a:pPr lvl="1">
              <a:buSzPct val="111000"/>
              <a:buFont typeface="+mj-lt"/>
              <a:buAutoNum type="arabicParenR"/>
            </a:pPr>
            <a:r>
              <a:rPr lang="es-PR" sz="1600" dirty="0"/>
              <a:t>Oró y dependió de Dios.</a:t>
            </a:r>
          </a:p>
          <a:p>
            <a:pPr marL="1257300" lvl="2" indent="-342900">
              <a:buSzPct val="111000"/>
              <a:buFont typeface="+mj-lt"/>
              <a:buAutoNum type="arabicParenR"/>
            </a:pPr>
            <a:r>
              <a:rPr lang="es-PR" sz="1600" dirty="0">
                <a:ea typeface="+mn-ea"/>
              </a:rPr>
              <a:t>Puso su confianza en Dios.</a:t>
            </a:r>
          </a:p>
          <a:p>
            <a:pPr marL="1257300" lvl="2" indent="-342900">
              <a:buSzPct val="111000"/>
              <a:buFont typeface="+mj-lt"/>
              <a:buAutoNum type="arabicParenR"/>
            </a:pPr>
            <a:r>
              <a:rPr lang="es-PR" sz="1600" dirty="0">
                <a:ea typeface="+mn-ea"/>
              </a:rPr>
              <a:t>No confió en el rey ni en su ejército</a:t>
            </a:r>
            <a:r>
              <a:rPr lang="es-PR" sz="1600" dirty="0" smtClean="0">
                <a:ea typeface="+mn-ea"/>
              </a:rPr>
              <a:t>.</a:t>
            </a:r>
            <a:endParaRPr lang="es-PR" sz="1600" dirty="0">
              <a:ea typeface="+mn-ea"/>
            </a:endParaRPr>
          </a:p>
        </p:txBody>
      </p:sp>
    </p:spTree>
    <p:extLst>
      <p:ext uri="{BB962C8B-B14F-4D97-AF65-F5344CB8AC3E}">
        <p14:creationId xmlns:p14="http://schemas.microsoft.com/office/powerpoint/2010/main" val="2886279695"/>
      </p:ext>
    </p:extLst>
  </p:cSld>
  <p:clrMapOvr>
    <a:masterClrMapping/>
  </p:clrMapOvr>
  <p:transition>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366713"/>
            <a:ext cx="7793037" cy="1462087"/>
          </a:xfrm>
        </p:spPr>
        <p:txBody>
          <a:bodyPr/>
          <a:lstStyle/>
          <a:p>
            <a:r>
              <a:rPr lang="es-PR" dirty="0" smtClean="0">
                <a:latin typeface="Candara" pitchFamily="34" charset="0"/>
                <a:cs typeface="Calibri" pitchFamily="34" charset="0"/>
              </a:rPr>
              <a:t>El siervo de Dios frente al peligro  </a:t>
            </a:r>
            <a:r>
              <a:rPr lang="es-PR" dirty="0" smtClean="0">
                <a:solidFill>
                  <a:srgbClr val="FF0000"/>
                </a:solidFill>
                <a:latin typeface="Candara" pitchFamily="34" charset="0"/>
                <a:cs typeface="Calibri" pitchFamily="34" charset="0"/>
              </a:rPr>
              <a:t>2 </a:t>
            </a:r>
            <a:r>
              <a:rPr lang="es-PR" dirty="0">
                <a:solidFill>
                  <a:srgbClr val="FF0000"/>
                </a:solidFill>
                <a:latin typeface="Candara" pitchFamily="34" charset="0"/>
                <a:cs typeface="Calibri" pitchFamily="34" charset="0"/>
              </a:rPr>
              <a:t>Reyes 6.14-23</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349250" y="1944414"/>
            <a:ext cx="8794750" cy="4719638"/>
          </a:xfrm>
        </p:spPr>
        <p:txBody>
          <a:bodyPr>
            <a:noAutofit/>
          </a:bodyPr>
          <a:lstStyle/>
          <a:p>
            <a:pPr>
              <a:buSzPct val="111000"/>
              <a:buFont typeface="+mj-lt"/>
              <a:buAutoNum type="arabicParenR"/>
            </a:pPr>
            <a:r>
              <a:rPr lang="es-ES" sz="1800" dirty="0" smtClean="0"/>
              <a:t>Es </a:t>
            </a:r>
            <a:r>
              <a:rPr lang="es-ES" sz="1800" dirty="0"/>
              <a:t>misericordioso.</a:t>
            </a:r>
          </a:p>
          <a:p>
            <a:pPr lvl="1">
              <a:buSzPct val="111000"/>
              <a:buFont typeface="+mj-lt"/>
              <a:buAutoNum type="arabicParenR"/>
            </a:pPr>
            <a:r>
              <a:rPr lang="es-PR" sz="1600" dirty="0"/>
              <a:t>Perdonó a sus enemigos como David (</a:t>
            </a:r>
            <a:r>
              <a:rPr lang="es-PR" sz="1600" dirty="0">
                <a:solidFill>
                  <a:srgbClr val="FF0000"/>
                </a:solidFill>
              </a:rPr>
              <a:t>1 Samuel 24:10–12; 26:7–11</a:t>
            </a:r>
            <a:r>
              <a:rPr lang="es-PR" sz="1600" dirty="0"/>
              <a:t>).</a:t>
            </a:r>
          </a:p>
          <a:p>
            <a:pPr lvl="1">
              <a:buSzPct val="111000"/>
              <a:buFont typeface="+mj-lt"/>
              <a:buAutoNum type="arabicParenR"/>
            </a:pPr>
            <a:r>
              <a:rPr lang="es-PR" sz="1600" dirty="0"/>
              <a:t>Mostró la misericordia y el perdón de Dios (</a:t>
            </a:r>
            <a:r>
              <a:rPr lang="es-PR" sz="1600" dirty="0">
                <a:solidFill>
                  <a:srgbClr val="FF0000"/>
                </a:solidFill>
              </a:rPr>
              <a:t>Colosenses 2:13</a:t>
            </a:r>
            <a:r>
              <a:rPr lang="es-PR" sz="1600" dirty="0"/>
              <a:t>).</a:t>
            </a:r>
          </a:p>
          <a:p>
            <a:pPr lvl="1">
              <a:buSzPct val="111000"/>
              <a:buFont typeface="+mj-lt"/>
              <a:buAutoNum type="arabicParenR"/>
            </a:pPr>
            <a:r>
              <a:rPr lang="es-PR" sz="1600" dirty="0"/>
              <a:t>Venció a sus enemigos amándolos: “Les preparó una gran comida”.</a:t>
            </a:r>
          </a:p>
          <a:p>
            <a:pPr marL="1257300" lvl="2" indent="-342900">
              <a:buSzPct val="111000"/>
              <a:buFont typeface="+mj-lt"/>
              <a:buAutoNum type="arabicParenR"/>
            </a:pPr>
            <a:r>
              <a:rPr lang="es-ES" sz="1600" dirty="0">
                <a:ea typeface="+mn-ea"/>
              </a:rPr>
              <a:t>Jesús nos manda amar a nuestros enemigos (</a:t>
            </a:r>
            <a:r>
              <a:rPr lang="es-ES" sz="1600" dirty="0">
                <a:solidFill>
                  <a:srgbClr val="FF0000"/>
                </a:solidFill>
                <a:ea typeface="+mn-ea"/>
              </a:rPr>
              <a:t>Mateo 5:43, 44</a:t>
            </a:r>
            <a:r>
              <a:rPr lang="es-ES" sz="1600" dirty="0">
                <a:ea typeface="+mn-ea"/>
              </a:rPr>
              <a:t>).</a:t>
            </a:r>
          </a:p>
          <a:p>
            <a:pPr marL="1257300" lvl="2" indent="-342900">
              <a:buSzPct val="111000"/>
              <a:buFont typeface="+mj-lt"/>
              <a:buAutoNum type="arabicParenR"/>
            </a:pPr>
            <a:r>
              <a:rPr lang="es-PR" sz="1600" dirty="0">
                <a:ea typeface="+mn-ea"/>
              </a:rPr>
              <a:t>El apóstol Pablo nos exhorta a hacer bien a nuestros enemigos (</a:t>
            </a:r>
            <a:r>
              <a:rPr lang="es-PR" sz="1600" dirty="0">
                <a:solidFill>
                  <a:srgbClr val="FF0000"/>
                </a:solidFill>
                <a:ea typeface="+mn-ea"/>
              </a:rPr>
              <a:t>Romanos 12:19–21</a:t>
            </a:r>
            <a:r>
              <a:rPr lang="es-PR" sz="1600" dirty="0">
                <a:ea typeface="+mn-ea"/>
              </a:rPr>
              <a:t>).</a:t>
            </a:r>
          </a:p>
          <a:p>
            <a:pPr marL="1257300" lvl="2" indent="-342900">
              <a:buSzPct val="111000"/>
              <a:buFont typeface="+mj-lt"/>
              <a:buAutoNum type="arabicParenR"/>
            </a:pPr>
            <a:r>
              <a:rPr lang="es-PR" sz="1600" dirty="0">
                <a:ea typeface="+mn-ea"/>
              </a:rPr>
              <a:t>El amor es la prueba de la presencia de Dios (</a:t>
            </a:r>
            <a:r>
              <a:rPr lang="es-PR" sz="1600" dirty="0">
                <a:solidFill>
                  <a:srgbClr val="FF0000"/>
                </a:solidFill>
                <a:ea typeface="+mn-ea"/>
              </a:rPr>
              <a:t>1 Juan 4:7, 8</a:t>
            </a:r>
            <a:r>
              <a:rPr lang="es-PR" sz="1600" dirty="0">
                <a:ea typeface="+mn-ea"/>
              </a:rPr>
              <a:t>).</a:t>
            </a:r>
          </a:p>
          <a:p>
            <a:r>
              <a:rPr lang="es-PR" sz="1800" dirty="0"/>
              <a:t>Conclusión: En todo tiempo debemos servir a Dios y ser fieles en la predicación del evangelio, actuando con diligencia, valor y amor.</a:t>
            </a:r>
          </a:p>
        </p:txBody>
      </p:sp>
    </p:spTree>
    <p:extLst>
      <p:ext uri="{BB962C8B-B14F-4D97-AF65-F5344CB8AC3E}">
        <p14:creationId xmlns:p14="http://schemas.microsoft.com/office/powerpoint/2010/main" val="3497210718"/>
      </p:ext>
    </p:extLst>
  </p:cSld>
  <p:clrMapOvr>
    <a:masterClrMapping/>
  </p:clrMapOvr>
  <p:transition>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4114" y="167879"/>
            <a:ext cx="7793037" cy="1462087"/>
          </a:xfrm>
        </p:spPr>
        <p:txBody>
          <a:bodyPr/>
          <a:lstStyle/>
          <a:p>
            <a:pPr>
              <a:spcBef>
                <a:spcPts val="0"/>
              </a:spcBef>
            </a:pPr>
            <a:r>
              <a:rPr lang="es-PR" dirty="0">
                <a:latin typeface="Candara" pitchFamily="34" charset="0"/>
                <a:cs typeface="Calibri" pitchFamily="34" charset="0"/>
              </a:rPr>
              <a:t>Dios salvará a Samaria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2 Reyes 6.32-33; 7.1-2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0" y="1601830"/>
            <a:ext cx="9144000" cy="5228035"/>
          </a:xfrm>
          <a:prstGeom prst="rect">
            <a:avLst/>
          </a:prstGeom>
        </p:spPr>
      </p:pic>
    </p:spTree>
    <p:extLst>
      <p:ext uri="{BB962C8B-B14F-4D97-AF65-F5344CB8AC3E}">
        <p14:creationId xmlns:p14="http://schemas.microsoft.com/office/powerpoint/2010/main" val="1895955719"/>
      </p:ext>
    </p:extLst>
  </p:cSld>
  <p:clrMapOvr>
    <a:masterClrMapping/>
  </p:clrMapOvr>
  <p:transition>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28600"/>
            <a:ext cx="7793037" cy="1462087"/>
          </a:xfrm>
        </p:spPr>
        <p:txBody>
          <a:bodyPr/>
          <a:lstStyle/>
          <a:p>
            <a:r>
              <a:rPr lang="es-PR" dirty="0">
                <a:latin typeface="Candara" pitchFamily="34" charset="0"/>
                <a:cs typeface="Calibri" pitchFamily="34" charset="0"/>
              </a:rPr>
              <a:t>Dios salvará a Samaria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2 Reyes 6.32-33; 7.1-2</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fontScale="85000" lnSpcReduction="10000"/>
          </a:bodyPr>
          <a:lstStyle/>
          <a:p>
            <a:r>
              <a:rPr lang="es-PR" dirty="0"/>
              <a:t>“</a:t>
            </a:r>
            <a:r>
              <a:rPr lang="es-PR" i="1" dirty="0"/>
              <a:t>Y Eliseo estaba sentado en su casa, y con él estaban sentados los ancianos; y el rey envió a él un hombre. Mas antes que el mensajero viniese a él, dijo él a los ancianos: ¿No habéis visto cómo este hijo de homicida envía a cortarme la cabeza? Mirad, pues, y cuando viniere el mensajero, cerrad la puerta, e impedidle la entrada. ¿No se oye tras él el ruido de los pasos de su amo? Aún estaba él hablando con ellos, y he aquí el mensajero que descendía a él; y dijo: Ciertamente este mal de Jehová viene. ¿Para qué he de esperar más a Jehová?</a:t>
            </a:r>
            <a:r>
              <a:rPr lang="es-PR" dirty="0"/>
              <a:t>” </a:t>
            </a:r>
            <a:r>
              <a:rPr lang="es-PR" dirty="0">
                <a:solidFill>
                  <a:srgbClr val="FF0000"/>
                </a:solidFill>
              </a:rPr>
              <a:t>(2º Reyes 6.32–33, RVR60) </a:t>
            </a:r>
          </a:p>
        </p:txBody>
      </p:sp>
    </p:spTree>
    <p:extLst>
      <p:ext uri="{BB962C8B-B14F-4D97-AF65-F5344CB8AC3E}">
        <p14:creationId xmlns:p14="http://schemas.microsoft.com/office/powerpoint/2010/main" val="137318430"/>
      </p:ext>
    </p:extLst>
  </p:cSld>
  <p:clrMapOvr>
    <a:masterClrMapping/>
  </p:clrMapOvr>
  <p:transition>
    <p:fade thruBlk="1"/>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28600"/>
            <a:ext cx="7793037" cy="1462087"/>
          </a:xfrm>
        </p:spPr>
        <p:txBody>
          <a:bodyPr/>
          <a:lstStyle/>
          <a:p>
            <a:r>
              <a:rPr lang="es-PR" dirty="0">
                <a:latin typeface="Candara" pitchFamily="34" charset="0"/>
                <a:cs typeface="Calibri" pitchFamily="34" charset="0"/>
              </a:rPr>
              <a:t>Dios salvará a Samaria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2 Reyes 6.32-33; 7.1-2</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lnSpcReduction="10000"/>
          </a:bodyPr>
          <a:lstStyle/>
          <a:p>
            <a:r>
              <a:rPr lang="es-PR" dirty="0" smtClean="0"/>
              <a:t>“</a:t>
            </a:r>
            <a:r>
              <a:rPr lang="es-PR" i="1" dirty="0"/>
              <a:t>Dijo entonces Eliseo: Oíd palabra de Jehová: Así dijo Jehová: Mañana a estas horas valdrá el </a:t>
            </a:r>
            <a:r>
              <a:rPr lang="es-PR" i="1" dirty="0" err="1"/>
              <a:t>seah</a:t>
            </a:r>
            <a:r>
              <a:rPr lang="es-PR" i="1" dirty="0"/>
              <a:t> de flor de harina un siclo, y dos </a:t>
            </a:r>
            <a:r>
              <a:rPr lang="es-PR" i="1" dirty="0" err="1"/>
              <a:t>seahs</a:t>
            </a:r>
            <a:r>
              <a:rPr lang="es-PR" i="1" dirty="0"/>
              <a:t> de cebada un siclo, a la puerta de Samaria</a:t>
            </a:r>
            <a:r>
              <a:rPr lang="es-PR" i="1" dirty="0" smtClean="0"/>
              <a:t>. Y </a:t>
            </a:r>
            <a:r>
              <a:rPr lang="es-PR" i="1" dirty="0"/>
              <a:t>un príncipe sobre cuyo brazo el rey se apoyaba, respondió al varón de Dios, y dijo: Si Jehová hiciese ahora ventanas en el cielo, ¿sería esto así? Y él dijo: He aquí tú lo verás con tus ojos, mas no comerás de ello.</a:t>
            </a:r>
            <a:r>
              <a:rPr lang="es-PR" dirty="0"/>
              <a:t>” </a:t>
            </a:r>
            <a:endParaRPr lang="es-PR" dirty="0" smtClean="0"/>
          </a:p>
          <a:p>
            <a:pPr marL="0" indent="0">
              <a:buNone/>
            </a:pPr>
            <a:r>
              <a:rPr lang="es-PR" dirty="0">
                <a:solidFill>
                  <a:srgbClr val="FF0000"/>
                </a:solidFill>
              </a:rPr>
              <a:t>	</a:t>
            </a:r>
            <a:r>
              <a:rPr lang="es-PR" dirty="0" smtClean="0">
                <a:solidFill>
                  <a:srgbClr val="FF0000"/>
                </a:solidFill>
              </a:rPr>
              <a:t>(</a:t>
            </a:r>
            <a:r>
              <a:rPr lang="es-PR" dirty="0">
                <a:solidFill>
                  <a:srgbClr val="FF0000"/>
                </a:solidFill>
              </a:rPr>
              <a:t>2º Reyes 7.1–2, RVR60) </a:t>
            </a:r>
          </a:p>
        </p:txBody>
      </p:sp>
    </p:spTree>
    <p:extLst>
      <p:ext uri="{BB962C8B-B14F-4D97-AF65-F5344CB8AC3E}">
        <p14:creationId xmlns:p14="http://schemas.microsoft.com/office/powerpoint/2010/main" val="928944083"/>
      </p:ext>
    </p:extLst>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s-PR" noProof="0" dirty="0" smtClean="0">
                <a:latin typeface="Candara" pitchFamily="34" charset="0"/>
                <a:cs typeface="Calibri" pitchFamily="34" charset="0"/>
              </a:rPr>
              <a:t>Bosquejo de Estudio</a:t>
            </a:r>
            <a:endParaRPr lang="es-PR" noProof="0" dirty="0">
              <a:latin typeface="Candara" pitchFamily="34" charset="0"/>
              <a:cs typeface="Calibri" pitchFamily="34" charset="0"/>
            </a:endParaRPr>
          </a:p>
        </p:txBody>
      </p:sp>
      <p:sp>
        <p:nvSpPr>
          <p:cNvPr id="317443" name="Rectangle 3"/>
          <p:cNvSpPr>
            <a:spLocks noGrp="1" noChangeArrowheads="1"/>
          </p:cNvSpPr>
          <p:nvPr>
            <p:ph type="body" idx="1"/>
          </p:nvPr>
        </p:nvSpPr>
        <p:spPr>
          <a:xfrm>
            <a:off x="533400" y="1981200"/>
            <a:ext cx="8153400" cy="4724400"/>
          </a:xfrm>
        </p:spPr>
        <p:txBody>
          <a:bodyPr>
            <a:normAutofit/>
          </a:bodyPr>
          <a:lstStyle/>
          <a:p>
            <a:pPr>
              <a:spcBef>
                <a:spcPts val="0"/>
              </a:spcBef>
            </a:pPr>
            <a:r>
              <a:rPr lang="es-PR" sz="3600" dirty="0" smtClean="0">
                <a:latin typeface="Candara" pitchFamily="34" charset="0"/>
                <a:cs typeface="Calibri" pitchFamily="34" charset="0"/>
              </a:rPr>
              <a:t>Eliseo acaba con las incursiones sirias</a:t>
            </a:r>
            <a:endParaRPr lang="es-PR" sz="3600" dirty="0">
              <a:latin typeface="Candara" pitchFamily="34" charset="0"/>
              <a:cs typeface="Calibri" pitchFamily="34" charset="0"/>
            </a:endParaRPr>
          </a:p>
          <a:p>
            <a:pPr lvl="1">
              <a:spcBef>
                <a:spcPts val="0"/>
              </a:spcBef>
            </a:pPr>
            <a:r>
              <a:rPr lang="es-PR" sz="3600" dirty="0">
                <a:solidFill>
                  <a:srgbClr val="FF0000"/>
                </a:solidFill>
                <a:latin typeface="Candara" pitchFamily="34" charset="0"/>
                <a:cs typeface="Calibri" pitchFamily="34" charset="0"/>
              </a:rPr>
              <a:t>2 </a:t>
            </a:r>
            <a:r>
              <a:rPr lang="es-PR" sz="3600" dirty="0" smtClean="0">
                <a:solidFill>
                  <a:srgbClr val="FF0000"/>
                </a:solidFill>
                <a:latin typeface="Candara" pitchFamily="34" charset="0"/>
                <a:cs typeface="Calibri" pitchFamily="34" charset="0"/>
              </a:rPr>
              <a:t>Reyes 6.14-23</a:t>
            </a:r>
            <a:endParaRPr lang="es-PR" sz="3600" dirty="0">
              <a:solidFill>
                <a:srgbClr val="FF0000"/>
              </a:solidFill>
              <a:latin typeface="Candara" pitchFamily="34" charset="0"/>
              <a:cs typeface="Calibri" pitchFamily="34" charset="0"/>
            </a:endParaRPr>
          </a:p>
          <a:p>
            <a:pPr>
              <a:spcBef>
                <a:spcPts val="0"/>
              </a:spcBef>
            </a:pPr>
            <a:r>
              <a:rPr lang="es-PR" sz="3600" dirty="0" smtClean="0">
                <a:latin typeface="Candara" pitchFamily="34" charset="0"/>
                <a:cs typeface="Calibri" pitchFamily="34" charset="0"/>
              </a:rPr>
              <a:t>Dios salvará a Samaria</a:t>
            </a:r>
          </a:p>
          <a:p>
            <a:pPr lvl="1">
              <a:spcBef>
                <a:spcPts val="0"/>
              </a:spcBef>
            </a:pPr>
            <a:r>
              <a:rPr lang="es-PR" sz="3600" dirty="0">
                <a:solidFill>
                  <a:srgbClr val="FF0000"/>
                </a:solidFill>
                <a:latin typeface="Candara" pitchFamily="34" charset="0"/>
                <a:ea typeface="+mn-ea"/>
                <a:cs typeface="Calibri" pitchFamily="34" charset="0"/>
              </a:rPr>
              <a:t>2 </a:t>
            </a:r>
            <a:r>
              <a:rPr lang="es-PR" sz="3600" dirty="0" smtClean="0">
                <a:solidFill>
                  <a:srgbClr val="FF0000"/>
                </a:solidFill>
                <a:latin typeface="Candara" pitchFamily="34" charset="0"/>
                <a:ea typeface="+mn-ea"/>
                <a:cs typeface="Calibri" pitchFamily="34" charset="0"/>
              </a:rPr>
              <a:t>Reyes 6.32-33; 7.1-2</a:t>
            </a:r>
          </a:p>
          <a:p>
            <a:pPr>
              <a:spcBef>
                <a:spcPts val="0"/>
              </a:spcBef>
            </a:pPr>
            <a:r>
              <a:rPr lang="es-PR" sz="3600" dirty="0" smtClean="0">
                <a:latin typeface="Candara" pitchFamily="34" charset="0"/>
                <a:cs typeface="Calibri" pitchFamily="34" charset="0"/>
              </a:rPr>
              <a:t>Jehová y la liberación de Samaria</a:t>
            </a:r>
            <a:endParaRPr lang="es-PR" sz="3600" noProof="0" dirty="0" smtClean="0">
              <a:latin typeface="Candara" pitchFamily="34" charset="0"/>
              <a:cs typeface="Calibri" pitchFamily="34" charset="0"/>
            </a:endParaRPr>
          </a:p>
          <a:p>
            <a:pPr lvl="1">
              <a:spcBef>
                <a:spcPts val="0"/>
              </a:spcBef>
            </a:pPr>
            <a:r>
              <a:rPr lang="es-PR" sz="3600" noProof="0" dirty="0" smtClean="0">
                <a:solidFill>
                  <a:srgbClr val="FF0000"/>
                </a:solidFill>
                <a:latin typeface="Candara" pitchFamily="34" charset="0"/>
                <a:ea typeface="+mn-ea"/>
                <a:cs typeface="Calibri" pitchFamily="34" charset="0"/>
              </a:rPr>
              <a:t>2 Reyes 7.3-7, 14-16, 19-20</a:t>
            </a:r>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4</a:t>
            </a:fld>
            <a:endParaRPr lang="en-US">
              <a:solidFill>
                <a:srgbClr val="000000"/>
              </a:solidFill>
            </a:endParaRPr>
          </a:p>
        </p:txBody>
      </p:sp>
    </p:spTree>
  </p:cSld>
  <p:clrMapOvr>
    <a:masterClrMapping/>
  </p:clrMapOvr>
  <p:transition>
    <p:fade thruBlk="1"/>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28600"/>
            <a:ext cx="7793037" cy="1462087"/>
          </a:xfrm>
        </p:spPr>
        <p:txBody>
          <a:bodyPr/>
          <a:lstStyle/>
          <a:p>
            <a:r>
              <a:rPr lang="es-PR" dirty="0">
                <a:latin typeface="Candara" pitchFamily="34" charset="0"/>
                <a:cs typeface="Calibri" pitchFamily="34" charset="0"/>
              </a:rPr>
              <a:t>Dios salvará a Samaria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2 Reyes 6.32-33; 7.1-2</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00599" cy="4719638"/>
          </a:xfrm>
        </p:spPr>
        <p:txBody>
          <a:bodyPr>
            <a:normAutofit fontScale="70000" lnSpcReduction="20000"/>
          </a:bodyPr>
          <a:lstStyle/>
          <a:p>
            <a:r>
              <a:rPr lang="es-PR" dirty="0">
                <a:solidFill>
                  <a:srgbClr val="FF0000"/>
                </a:solidFill>
              </a:rPr>
              <a:t>6:24–31</a:t>
            </a:r>
            <a:r>
              <a:rPr lang="es-PR" dirty="0"/>
              <a:t> El incidente con el que comienza esta sección no está necesariamente en orden cronológico. </a:t>
            </a:r>
            <a:endParaRPr lang="es-PR" dirty="0" smtClean="0"/>
          </a:p>
          <a:p>
            <a:r>
              <a:rPr lang="es-PR" dirty="0" smtClean="0"/>
              <a:t>Ben-</a:t>
            </a:r>
            <a:r>
              <a:rPr lang="es-PR" dirty="0" err="1" smtClean="0"/>
              <a:t>adad</a:t>
            </a:r>
            <a:r>
              <a:rPr lang="es-PR" dirty="0"/>
              <a:t>, rey de Siria… sitió a Samaria con tal éxito que el hambre prevaleció en la ciudad. </a:t>
            </a:r>
            <a:endParaRPr lang="es-PR" dirty="0" smtClean="0"/>
          </a:p>
          <a:p>
            <a:r>
              <a:rPr lang="es-PR" dirty="0" smtClean="0"/>
              <a:t>Si </a:t>
            </a:r>
            <a:r>
              <a:rPr lang="es-PR" dirty="0"/>
              <a:t>este sitio ocurrió después del hambre de siete años que se menciona en el </a:t>
            </a:r>
            <a:r>
              <a:rPr lang="es-PR" dirty="0">
                <a:solidFill>
                  <a:srgbClr val="FF0000"/>
                </a:solidFill>
              </a:rPr>
              <a:t>8:1–2</a:t>
            </a:r>
            <a:r>
              <a:rPr lang="es-PR" dirty="0"/>
              <a:t>, como algunos sugieren, podemos entender cuán grave era realmente la </a:t>
            </a:r>
            <a:r>
              <a:rPr lang="es-PR" dirty="0" smtClean="0"/>
              <a:t>situación. </a:t>
            </a: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Lst>
          </a:blip>
          <a:srcRect l="34923" r="13701"/>
          <a:stretch/>
        </p:blipFill>
        <p:spPr>
          <a:xfrm>
            <a:off x="4572000" y="1834896"/>
            <a:ext cx="4572000" cy="5029200"/>
          </a:xfrm>
          <a:prstGeom prst="rect">
            <a:avLst/>
          </a:prstGeom>
        </p:spPr>
      </p:pic>
    </p:spTree>
    <p:extLst>
      <p:ext uri="{BB962C8B-B14F-4D97-AF65-F5344CB8AC3E}">
        <p14:creationId xmlns:p14="http://schemas.microsoft.com/office/powerpoint/2010/main" val="1444734466"/>
      </p:ext>
    </p:extLst>
  </p:cSld>
  <p:clrMapOvr>
    <a:masterClrMapping/>
  </p:clrMapOvr>
  <p:transition>
    <p:fade thruBlk="1"/>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28600"/>
            <a:ext cx="7793037" cy="1462087"/>
          </a:xfrm>
        </p:spPr>
        <p:txBody>
          <a:bodyPr/>
          <a:lstStyle/>
          <a:p>
            <a:r>
              <a:rPr lang="es-PR" dirty="0">
                <a:latin typeface="Candara" pitchFamily="34" charset="0"/>
                <a:cs typeface="Calibri" pitchFamily="34" charset="0"/>
              </a:rPr>
              <a:t>Dios salvará a Samaria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2 Reyes 6.32-33; 7.1-2</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00599" cy="4719638"/>
          </a:xfrm>
        </p:spPr>
        <p:txBody>
          <a:bodyPr>
            <a:normAutofit fontScale="77500" lnSpcReduction="20000"/>
          </a:bodyPr>
          <a:lstStyle/>
          <a:p>
            <a:r>
              <a:rPr lang="es-PR" dirty="0" smtClean="0"/>
              <a:t>El </a:t>
            </a:r>
            <a:r>
              <a:rPr lang="es-PR" dirty="0"/>
              <a:t>pueblo tenía que pagar precios exorbitantes por alimentos que eran considerados inmundos por la ley (la cabeza de un asno), por hierbas y por granos. </a:t>
            </a:r>
            <a:endParaRPr lang="es-PR" dirty="0" smtClean="0"/>
          </a:p>
          <a:p>
            <a:r>
              <a:rPr lang="es-PR" dirty="0" smtClean="0"/>
              <a:t>«</a:t>
            </a:r>
            <a:r>
              <a:rPr lang="es-PR" dirty="0"/>
              <a:t>Estiércol de paloma» (o «intestino de paloma») era el nombre de una planta que tenía un bulbo comestible. </a:t>
            </a:r>
            <a:endParaRPr lang="es-PR" dirty="0" smtClean="0"/>
          </a:p>
          <a:p>
            <a:r>
              <a:rPr lang="es-PR" dirty="0" smtClean="0"/>
              <a:t>La </a:t>
            </a:r>
            <a:r>
              <a:rPr lang="es-PR" dirty="0"/>
              <a:t>planta lleva hasta nuestros días el nombre: «estrella de Belén». </a:t>
            </a:r>
            <a:endParaRPr lang="es-PR" dirty="0" smtClean="0"/>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Lst>
          </a:blip>
          <a:srcRect l="15204" r="14757"/>
          <a:stretch/>
        </p:blipFill>
        <p:spPr>
          <a:xfrm>
            <a:off x="4876800" y="1828800"/>
            <a:ext cx="4267200" cy="5029200"/>
          </a:xfrm>
          <a:prstGeom prst="rect">
            <a:avLst/>
          </a:prstGeom>
        </p:spPr>
      </p:pic>
    </p:spTree>
    <p:extLst>
      <p:ext uri="{BB962C8B-B14F-4D97-AF65-F5344CB8AC3E}">
        <p14:creationId xmlns:p14="http://schemas.microsoft.com/office/powerpoint/2010/main" val="268244088"/>
      </p:ext>
    </p:extLst>
  </p:cSld>
  <p:clrMapOvr>
    <a:masterClrMapping/>
  </p:clrMapOvr>
  <p:transition>
    <p:fade thruBlk="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28600"/>
            <a:ext cx="7793037" cy="1462087"/>
          </a:xfrm>
        </p:spPr>
        <p:txBody>
          <a:bodyPr/>
          <a:lstStyle/>
          <a:p>
            <a:r>
              <a:rPr lang="es-PR" dirty="0">
                <a:latin typeface="Candara" pitchFamily="34" charset="0"/>
                <a:cs typeface="Calibri" pitchFamily="34" charset="0"/>
              </a:rPr>
              <a:t>Dios salvará a Samaria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2 Reyes 6.32-33; 7.1-2</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00599" cy="4719638"/>
          </a:xfrm>
        </p:spPr>
        <p:txBody>
          <a:bodyPr>
            <a:normAutofit fontScale="85000" lnSpcReduction="20000"/>
          </a:bodyPr>
          <a:lstStyle/>
          <a:p>
            <a:r>
              <a:rPr lang="es-PR" dirty="0" smtClean="0"/>
              <a:t>El </a:t>
            </a:r>
            <a:r>
              <a:rPr lang="es-PR" dirty="0"/>
              <a:t>rey de Israel reconoció que sólo Jehová podía ayudar, y se sintió grandemente consternado cuando encontró que el pueblo practicaba el canibalismo. </a:t>
            </a:r>
            <a:endParaRPr lang="es-PR" dirty="0" smtClean="0"/>
          </a:p>
          <a:p>
            <a:r>
              <a:rPr lang="es-PR" dirty="0" smtClean="0"/>
              <a:t>El </a:t>
            </a:r>
            <a:r>
              <a:rPr lang="es-PR" dirty="0"/>
              <a:t>rey acusó al profeta Eliseo por las condiciones terribles y de no hacer nada para aliviar la situación, y juró matarlo antes de que terminara ese día</a:t>
            </a:r>
            <a:r>
              <a:rPr lang="es-PR" dirty="0" smtClean="0"/>
              <a:t>.</a:t>
            </a:r>
            <a:endParaRPr lang="es-PR" dirty="0"/>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23077" r="16484"/>
          <a:stretch/>
        </p:blipFill>
        <p:spPr>
          <a:xfrm>
            <a:off x="4953000" y="1802331"/>
            <a:ext cx="4191000" cy="5077375"/>
          </a:xfrm>
          <a:prstGeom prst="rect">
            <a:avLst/>
          </a:prstGeom>
        </p:spPr>
      </p:pic>
    </p:spTree>
    <p:extLst>
      <p:ext uri="{BB962C8B-B14F-4D97-AF65-F5344CB8AC3E}">
        <p14:creationId xmlns:p14="http://schemas.microsoft.com/office/powerpoint/2010/main" val="4014379240"/>
      </p:ext>
    </p:extLst>
  </p:cSld>
  <p:clrMapOvr>
    <a:masterClrMapping/>
  </p:clrMapOvr>
  <p:transition>
    <p:fade thruBlk="1"/>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28600"/>
            <a:ext cx="7793037" cy="1462087"/>
          </a:xfrm>
        </p:spPr>
        <p:txBody>
          <a:bodyPr/>
          <a:lstStyle/>
          <a:p>
            <a:r>
              <a:rPr lang="es-PR" dirty="0">
                <a:latin typeface="Candara" pitchFamily="34" charset="0"/>
                <a:cs typeface="Calibri" pitchFamily="34" charset="0"/>
              </a:rPr>
              <a:t>Dios salvará a Samaria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2 Reyes 6.32-33; 7.1-2</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fontScale="77500" lnSpcReduction="20000"/>
          </a:bodyPr>
          <a:lstStyle/>
          <a:p>
            <a:r>
              <a:rPr lang="es-PR" dirty="0">
                <a:solidFill>
                  <a:srgbClr val="FF0000"/>
                </a:solidFill>
              </a:rPr>
              <a:t>6:32–33</a:t>
            </a:r>
            <a:r>
              <a:rPr lang="es-PR" dirty="0"/>
              <a:t> Pero Dios informó a Eliseo acerca de las intenciones del rey, y Eliseo dijo a los ancianos que un mensajero del rey estaba en camino, seguido por el mismo rey. </a:t>
            </a:r>
            <a:endParaRPr lang="es-PR" dirty="0" smtClean="0"/>
          </a:p>
          <a:p>
            <a:r>
              <a:rPr lang="es-PR" dirty="0" smtClean="0"/>
              <a:t>Les </a:t>
            </a:r>
            <a:r>
              <a:rPr lang="es-PR" dirty="0"/>
              <a:t>ordenó que negaran la entrada al mensajero hasta que el rey mismo llegara. </a:t>
            </a:r>
            <a:endParaRPr lang="es-PR" dirty="0" smtClean="0"/>
          </a:p>
          <a:p>
            <a:r>
              <a:rPr lang="es-PR" dirty="0" smtClean="0"/>
              <a:t>Casi </a:t>
            </a:r>
            <a:r>
              <a:rPr lang="es-PR" dirty="0"/>
              <a:t>inmediatamente llegó el mensajero, y tras él, el rey. </a:t>
            </a:r>
            <a:endParaRPr lang="es-PR" dirty="0" smtClean="0"/>
          </a:p>
          <a:p>
            <a:r>
              <a:rPr lang="es-PR" dirty="0" smtClean="0"/>
              <a:t>Pensaba </a:t>
            </a:r>
            <a:r>
              <a:rPr lang="es-PR" dirty="0"/>
              <a:t>que no había nada que hacer sino rendirse a Siria. </a:t>
            </a:r>
            <a:endParaRPr lang="es-PR" dirty="0" smtClean="0"/>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Lst>
          </a:blip>
          <a:srcRect l="27623" r="32419"/>
          <a:stretch/>
        </p:blipFill>
        <p:spPr>
          <a:xfrm>
            <a:off x="5124886" y="1828800"/>
            <a:ext cx="4019113" cy="5029200"/>
          </a:xfrm>
          <a:prstGeom prst="rect">
            <a:avLst/>
          </a:prstGeom>
        </p:spPr>
      </p:pic>
    </p:spTree>
    <p:extLst>
      <p:ext uri="{BB962C8B-B14F-4D97-AF65-F5344CB8AC3E}">
        <p14:creationId xmlns:p14="http://schemas.microsoft.com/office/powerpoint/2010/main" val="466610054"/>
      </p:ext>
    </p:extLst>
  </p:cSld>
  <p:clrMapOvr>
    <a:masterClrMapping/>
  </p:clrMapOvr>
  <p:transition>
    <p:fade thruBlk="1"/>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28600"/>
            <a:ext cx="7793037" cy="1462087"/>
          </a:xfrm>
        </p:spPr>
        <p:txBody>
          <a:bodyPr/>
          <a:lstStyle/>
          <a:p>
            <a:r>
              <a:rPr lang="es-PR" dirty="0">
                <a:latin typeface="Candara" pitchFamily="34" charset="0"/>
                <a:cs typeface="Calibri" pitchFamily="34" charset="0"/>
              </a:rPr>
              <a:t>Dios salvará a Samaria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2 Reyes 6.32-33; 7.1-2</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571999" cy="4719638"/>
          </a:xfrm>
        </p:spPr>
        <p:txBody>
          <a:bodyPr>
            <a:normAutofit fontScale="85000" lnSpcReduction="10000"/>
          </a:bodyPr>
          <a:lstStyle/>
          <a:p>
            <a:r>
              <a:rPr lang="es-PR" dirty="0" smtClean="0"/>
              <a:t>Entonces </a:t>
            </a:r>
            <a:r>
              <a:rPr lang="es-PR" dirty="0"/>
              <a:t>el rey dijo: </a:t>
            </a:r>
            <a:r>
              <a:rPr lang="es-PR" i="1" dirty="0"/>
              <a:t>«Todo este mal viene de Jehová. ¿Para qué he de esperar más en Jehová?».</a:t>
            </a:r>
            <a:r>
              <a:rPr lang="es-PR" dirty="0"/>
              <a:t> </a:t>
            </a:r>
            <a:endParaRPr lang="es-PR" dirty="0" smtClean="0"/>
          </a:p>
          <a:p>
            <a:r>
              <a:rPr lang="es-PR" dirty="0" smtClean="0"/>
              <a:t>Este </a:t>
            </a:r>
            <a:r>
              <a:rPr lang="es-PR" dirty="0"/>
              <a:t>incidente nos recuerda que: </a:t>
            </a:r>
            <a:r>
              <a:rPr lang="es-PR" i="1" dirty="0"/>
              <a:t>«Como los repartimientos de las aguas, así está el corazón del rey en la mano de Jehová; a todo lo que quiere lo inclina»</a:t>
            </a:r>
            <a:r>
              <a:rPr lang="es-PR" dirty="0"/>
              <a:t> (</a:t>
            </a:r>
            <a:r>
              <a:rPr lang="es-PR" dirty="0" smtClean="0">
                <a:solidFill>
                  <a:srgbClr val="FF0000"/>
                </a:solidFill>
              </a:rPr>
              <a:t>Proverbios </a:t>
            </a:r>
            <a:r>
              <a:rPr lang="es-PR" dirty="0">
                <a:solidFill>
                  <a:srgbClr val="FF0000"/>
                </a:solidFill>
              </a:rPr>
              <a:t>21:1</a:t>
            </a:r>
            <a:r>
              <a:rPr lang="es-PR" dirty="0" smtClean="0"/>
              <a:t>).</a:t>
            </a:r>
            <a:endParaRPr lang="es-PR" dirty="0"/>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Lst>
          </a:blip>
          <a:srcRect l="27623" r="32419"/>
          <a:stretch/>
        </p:blipFill>
        <p:spPr>
          <a:xfrm>
            <a:off x="5124886" y="1828800"/>
            <a:ext cx="4019113" cy="5029200"/>
          </a:xfrm>
          <a:prstGeom prst="rect">
            <a:avLst/>
          </a:prstGeom>
        </p:spPr>
      </p:pic>
    </p:spTree>
    <p:extLst>
      <p:ext uri="{BB962C8B-B14F-4D97-AF65-F5344CB8AC3E}">
        <p14:creationId xmlns:p14="http://schemas.microsoft.com/office/powerpoint/2010/main" val="3399759203"/>
      </p:ext>
    </p:extLst>
  </p:cSld>
  <p:clrMapOvr>
    <a:masterClrMapping/>
  </p:clrMapOvr>
  <p:transition>
    <p:fade thruBlk="1"/>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28600"/>
            <a:ext cx="7793037" cy="1462087"/>
          </a:xfrm>
        </p:spPr>
        <p:txBody>
          <a:bodyPr/>
          <a:lstStyle/>
          <a:p>
            <a:r>
              <a:rPr lang="es-PR" dirty="0">
                <a:latin typeface="Candara" pitchFamily="34" charset="0"/>
                <a:cs typeface="Calibri" pitchFamily="34" charset="0"/>
              </a:rPr>
              <a:t>Dios salvará a Samaria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2 Reyes 6.32-33; 7.1-2</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038599" cy="4719638"/>
          </a:xfrm>
        </p:spPr>
        <p:txBody>
          <a:bodyPr>
            <a:normAutofit fontScale="70000" lnSpcReduction="20000"/>
          </a:bodyPr>
          <a:lstStyle/>
          <a:p>
            <a:r>
              <a:rPr lang="es-PR" dirty="0" smtClean="0"/>
              <a:t>No </a:t>
            </a:r>
            <a:r>
              <a:rPr lang="es-PR" dirty="0"/>
              <a:t>se cita aquí el nombre del rey de Israel; de hecho, no se da su nombre en ninguno de los incidentes registrados en los </a:t>
            </a:r>
            <a:r>
              <a:rPr lang="es-PR" dirty="0">
                <a:solidFill>
                  <a:srgbClr val="FF0000"/>
                </a:solidFill>
              </a:rPr>
              <a:t>capítulos 4–8</a:t>
            </a:r>
            <a:r>
              <a:rPr lang="es-PR" dirty="0"/>
              <a:t>. </a:t>
            </a:r>
            <a:endParaRPr lang="es-PR" dirty="0" smtClean="0"/>
          </a:p>
          <a:p>
            <a:r>
              <a:rPr lang="es-PR" dirty="0" smtClean="0"/>
              <a:t>Muchos </a:t>
            </a:r>
            <a:r>
              <a:rPr lang="es-PR" dirty="0"/>
              <a:t>comentaristas sostienen que cuando sucedió el sitio Joram era rey de Israel, pero es imposible estar seguros de esto, ya que el ministerio de Eliseo se extendió por más de medio siglo bajo cuatro reyes diferentes, y no está registrado en orden cronológico</a:t>
            </a:r>
            <a:r>
              <a:rPr lang="es-PR" dirty="0" smtClean="0"/>
              <a:t>.</a:t>
            </a:r>
            <a:endParaRPr lang="es-PR" dirty="0"/>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Lst>
          </a:blip>
          <a:srcRect r="8894"/>
          <a:stretch/>
        </p:blipFill>
        <p:spPr>
          <a:xfrm>
            <a:off x="4460620" y="1828800"/>
            <a:ext cx="4683380" cy="5029200"/>
          </a:xfrm>
          <a:prstGeom prst="rect">
            <a:avLst/>
          </a:prstGeom>
        </p:spPr>
      </p:pic>
    </p:spTree>
    <p:extLst>
      <p:ext uri="{BB962C8B-B14F-4D97-AF65-F5344CB8AC3E}">
        <p14:creationId xmlns:p14="http://schemas.microsoft.com/office/powerpoint/2010/main" val="2958983422"/>
      </p:ext>
    </p:extLst>
  </p:cSld>
  <p:clrMapOvr>
    <a:masterClrMapping/>
  </p:clrMapOvr>
  <p:transition>
    <p:fade thruBlk="1"/>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28600"/>
            <a:ext cx="7793037" cy="1462087"/>
          </a:xfrm>
        </p:spPr>
        <p:txBody>
          <a:bodyPr/>
          <a:lstStyle/>
          <a:p>
            <a:r>
              <a:rPr lang="es-PR" dirty="0">
                <a:latin typeface="Candara" pitchFamily="34" charset="0"/>
                <a:cs typeface="Calibri" pitchFamily="34" charset="0"/>
              </a:rPr>
              <a:t>Dios salvará a Samaria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2 Reyes 6.32-33; 7.1-2</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00599" cy="4719638"/>
          </a:xfrm>
        </p:spPr>
        <p:txBody>
          <a:bodyPr>
            <a:normAutofit fontScale="85000" lnSpcReduction="20000"/>
          </a:bodyPr>
          <a:lstStyle/>
          <a:p>
            <a:r>
              <a:rPr lang="es-PR" dirty="0">
                <a:solidFill>
                  <a:srgbClr val="FF0000"/>
                </a:solidFill>
              </a:rPr>
              <a:t>7:1–2</a:t>
            </a:r>
            <a:r>
              <a:rPr lang="es-PR" dirty="0"/>
              <a:t> Eliseo dio al rey una predicción extraordinaria. </a:t>
            </a:r>
            <a:endParaRPr lang="es-PR" dirty="0" smtClean="0"/>
          </a:p>
          <a:p>
            <a:r>
              <a:rPr lang="es-PR" dirty="0" smtClean="0"/>
              <a:t>Prometió </a:t>
            </a:r>
            <a:r>
              <a:rPr lang="es-PR" dirty="0"/>
              <a:t>que al día siguiente </a:t>
            </a:r>
            <a:r>
              <a:rPr lang="es-PR" dirty="0" smtClean="0"/>
              <a:t>los </a:t>
            </a:r>
            <a:r>
              <a:rPr lang="es-PR" dirty="0" err="1" smtClean="0"/>
              <a:t>seahs</a:t>
            </a:r>
            <a:r>
              <a:rPr lang="es-PR" dirty="0" smtClean="0"/>
              <a:t> </a:t>
            </a:r>
            <a:r>
              <a:rPr lang="es-PR" dirty="0"/>
              <a:t>de flor de </a:t>
            </a:r>
            <a:r>
              <a:rPr lang="es-PR" dirty="0" smtClean="0"/>
              <a:t>harina </a:t>
            </a:r>
            <a:r>
              <a:rPr lang="es-PR" dirty="0"/>
              <a:t>y </a:t>
            </a:r>
            <a:r>
              <a:rPr lang="es-PR" dirty="0" smtClean="0"/>
              <a:t>de </a:t>
            </a:r>
            <a:r>
              <a:rPr lang="es-PR" dirty="0"/>
              <a:t>cebada se venderían a precios muy bajos en la puerta de Samaria</a:t>
            </a:r>
            <a:r>
              <a:rPr lang="es-PR" dirty="0" smtClean="0"/>
              <a:t>.</a:t>
            </a:r>
          </a:p>
          <a:p>
            <a:r>
              <a:rPr lang="es-PR" dirty="0" smtClean="0"/>
              <a:t>Un </a:t>
            </a:r>
            <a:r>
              <a:rPr lang="es-PR" dirty="0" err="1" smtClean="0"/>
              <a:t>seah</a:t>
            </a:r>
            <a:r>
              <a:rPr lang="es-PR" dirty="0" smtClean="0"/>
              <a:t> equivale a 7 litros (casi un galón).</a:t>
            </a:r>
          </a:p>
          <a:p>
            <a:r>
              <a:rPr lang="es-PR" dirty="0" smtClean="0"/>
              <a:t>Un siclo = un shekel antiguo = 1/3 de centavo de dólar </a:t>
            </a: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5047457" y="4722653"/>
            <a:ext cx="3486943" cy="1743472"/>
          </a:xfrm>
          <a:prstGeom prst="rect">
            <a:avLst/>
          </a:prstGeom>
        </p:spPr>
      </p:pic>
      <p:pic>
        <p:nvPicPr>
          <p:cNvPr id="3" name="Picture 2"/>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contrast="20000"/>
                    </a14:imgEffect>
                  </a14:imgLayer>
                </a14:imgProps>
              </a:ext>
            </a:extLst>
          </a:blip>
          <a:stretch>
            <a:fillRect/>
          </a:stretch>
        </p:blipFill>
        <p:spPr>
          <a:xfrm>
            <a:off x="4752537" y="1840098"/>
            <a:ext cx="3871606" cy="2731902"/>
          </a:xfrm>
          <a:prstGeom prst="rect">
            <a:avLst/>
          </a:prstGeom>
        </p:spPr>
      </p:pic>
    </p:spTree>
    <p:extLst>
      <p:ext uri="{BB962C8B-B14F-4D97-AF65-F5344CB8AC3E}">
        <p14:creationId xmlns:p14="http://schemas.microsoft.com/office/powerpoint/2010/main" val="2375141997"/>
      </p:ext>
    </p:extLst>
  </p:cSld>
  <p:clrMapOvr>
    <a:masterClrMapping/>
  </p:clrMapOvr>
  <p:transition>
    <p:fade thruBlk="1"/>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28600"/>
            <a:ext cx="7793037" cy="1462087"/>
          </a:xfrm>
        </p:spPr>
        <p:txBody>
          <a:bodyPr/>
          <a:lstStyle/>
          <a:p>
            <a:r>
              <a:rPr lang="es-PR" dirty="0">
                <a:latin typeface="Candara" pitchFamily="34" charset="0"/>
                <a:cs typeface="Calibri" pitchFamily="34" charset="0"/>
              </a:rPr>
              <a:t>Dios salvará a Samaria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2 Reyes 6.32-33; 7.1-2</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00599" cy="4719638"/>
          </a:xfrm>
        </p:spPr>
        <p:txBody>
          <a:bodyPr>
            <a:normAutofit fontScale="77500" lnSpcReduction="20000"/>
          </a:bodyPr>
          <a:lstStyle/>
          <a:p>
            <a:r>
              <a:rPr lang="es-PR" dirty="0" smtClean="0"/>
              <a:t>Cuando </a:t>
            </a:r>
            <a:r>
              <a:rPr lang="es-PR" dirty="0"/>
              <a:t>el ayudante escéptico del rey se burló de la idea de tan increíble abundancia, Eliseo le apuntó y añadió que lo vería con sus ojos, más no comería de ello. </a:t>
            </a:r>
            <a:endParaRPr lang="es-PR" dirty="0" smtClean="0"/>
          </a:p>
          <a:p>
            <a:r>
              <a:rPr lang="es-PR" i="1" dirty="0" smtClean="0"/>
              <a:t>«</a:t>
            </a:r>
            <a:r>
              <a:rPr lang="es-PR" i="1" dirty="0"/>
              <a:t>Si deseas creer», </a:t>
            </a:r>
            <a:r>
              <a:rPr lang="es-PR" dirty="0"/>
              <a:t>escribe </a:t>
            </a:r>
            <a:r>
              <a:rPr lang="es-PR" dirty="0" err="1"/>
              <a:t>Moody</a:t>
            </a:r>
            <a:r>
              <a:rPr lang="es-PR" dirty="0"/>
              <a:t>, «debes crucificar la pregunta:</a:t>
            </a:r>
            <a:r>
              <a:rPr lang="es-PR" i="1" dirty="0"/>
              <a:t> “¿Cómo</a:t>
            </a:r>
            <a:r>
              <a:rPr lang="es-PR" i="1" dirty="0" smtClean="0"/>
              <a:t>?”»</a:t>
            </a:r>
            <a:r>
              <a:rPr lang="es-PR" dirty="0" smtClean="0"/>
              <a:t>. </a:t>
            </a:r>
          </a:p>
          <a:p>
            <a:r>
              <a:rPr lang="es-PR" dirty="0" smtClean="0"/>
              <a:t>Recuerde la </a:t>
            </a:r>
            <a:r>
              <a:rPr lang="es-PR" dirty="0"/>
              <a:t>pregunta de los discípulos de nuestro Señor antes de alimentar a los cuatro mil en </a:t>
            </a:r>
            <a:r>
              <a:rPr lang="es-PR" dirty="0">
                <a:solidFill>
                  <a:srgbClr val="FF0000"/>
                </a:solidFill>
              </a:rPr>
              <a:t>Marcos </a:t>
            </a:r>
            <a:r>
              <a:rPr lang="es-PR" dirty="0" smtClean="0">
                <a:solidFill>
                  <a:srgbClr val="FF0000"/>
                </a:solidFill>
              </a:rPr>
              <a:t>8:4</a:t>
            </a:r>
            <a:r>
              <a:rPr lang="es-PR" dirty="0" smtClean="0"/>
              <a:t>.</a:t>
            </a:r>
            <a:endParaRPr lang="es-PR" dirty="0"/>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Lst>
          </a:blip>
          <a:srcRect l="8096" r="8894"/>
          <a:stretch/>
        </p:blipFill>
        <p:spPr>
          <a:xfrm>
            <a:off x="4876800" y="1828800"/>
            <a:ext cx="4267200" cy="5029200"/>
          </a:xfrm>
          <a:prstGeom prst="rect">
            <a:avLst/>
          </a:prstGeom>
        </p:spPr>
      </p:pic>
    </p:spTree>
    <p:extLst>
      <p:ext uri="{BB962C8B-B14F-4D97-AF65-F5344CB8AC3E}">
        <p14:creationId xmlns:p14="http://schemas.microsoft.com/office/powerpoint/2010/main" val="1980826841"/>
      </p:ext>
    </p:extLst>
  </p:cSld>
  <p:clrMapOvr>
    <a:masterClrMapping/>
  </p:clrMapOvr>
  <p:transition>
    <p:fade thruBlk="1"/>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pPr>
              <a:spcBef>
                <a:spcPts val="0"/>
              </a:spcBef>
            </a:pPr>
            <a:r>
              <a:rPr lang="es-PR" sz="4000" dirty="0">
                <a:latin typeface="Candara" pitchFamily="34" charset="0"/>
                <a:cs typeface="Calibri" pitchFamily="34" charset="0"/>
              </a:rPr>
              <a:t>Jehová y la liberación de Samaria</a:t>
            </a:r>
            <a:br>
              <a:rPr lang="es-PR" sz="4000" dirty="0">
                <a:latin typeface="Candara" pitchFamily="34" charset="0"/>
                <a:cs typeface="Calibri" pitchFamily="34" charset="0"/>
              </a:rPr>
            </a:br>
            <a:r>
              <a:rPr lang="es-PR" sz="4000" dirty="0">
                <a:solidFill>
                  <a:srgbClr val="FF0000"/>
                </a:solidFill>
                <a:latin typeface="Candara" pitchFamily="34" charset="0"/>
                <a:cs typeface="Calibri" pitchFamily="34" charset="0"/>
              </a:rPr>
              <a:t>2 Reyes 7.3-7, 14-16, 19-20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3" name="Picture 2"/>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b="23815"/>
          <a:stretch/>
        </p:blipFill>
        <p:spPr>
          <a:xfrm>
            <a:off x="0" y="1676401"/>
            <a:ext cx="9144000" cy="5257799"/>
          </a:xfrm>
          <a:prstGeom prst="rect">
            <a:avLst/>
          </a:prstGeom>
        </p:spPr>
      </p:pic>
    </p:spTree>
    <p:extLst>
      <p:ext uri="{BB962C8B-B14F-4D97-AF65-F5344CB8AC3E}">
        <p14:creationId xmlns:p14="http://schemas.microsoft.com/office/powerpoint/2010/main" val="3939104713"/>
      </p:ext>
    </p:extLst>
  </p:cSld>
  <p:clrMapOvr>
    <a:masterClrMapping/>
  </p:clrMapOvr>
  <p:transition>
    <p:fade thruBlk="1"/>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pPr>
              <a:spcBef>
                <a:spcPts val="0"/>
              </a:spcBef>
            </a:pPr>
            <a:r>
              <a:rPr lang="es-PR" sz="4000" dirty="0">
                <a:latin typeface="Candara" pitchFamily="34" charset="0"/>
                <a:cs typeface="Calibri" pitchFamily="34" charset="0"/>
              </a:rPr>
              <a:t>Jehová y la liberación de Samaria</a:t>
            </a:r>
            <a:br>
              <a:rPr lang="es-PR" sz="4000" dirty="0">
                <a:latin typeface="Candara" pitchFamily="34" charset="0"/>
                <a:cs typeface="Calibri" pitchFamily="34" charset="0"/>
              </a:rPr>
            </a:br>
            <a:r>
              <a:rPr lang="es-PR" sz="4000" dirty="0">
                <a:solidFill>
                  <a:srgbClr val="FF0000"/>
                </a:solidFill>
                <a:latin typeface="Candara" pitchFamily="34" charset="0"/>
                <a:cs typeface="Calibri" pitchFamily="34" charset="0"/>
              </a:rPr>
              <a:t>2 Reyes 7.3-7, 14-16, 19-20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fontScale="92500" lnSpcReduction="20000"/>
          </a:bodyPr>
          <a:lstStyle/>
          <a:p>
            <a:r>
              <a:rPr lang="es-ES" dirty="0"/>
              <a:t>“</a:t>
            </a:r>
            <a:r>
              <a:rPr lang="es-ES" i="1" dirty="0"/>
              <a:t>Había a la entrada de la puerta cuatro hombres leprosos, los cuales dijeron el uno al otro: ¿Para qué nos estamos aquí hasta que muramos? Si tratáremos de entrar en la ciudad, por el hambre que hay en la ciudad moriremos en ella; y si nos quedamos aquí, también moriremos. Vamos, pues, ahora, y pasemos al campamento de los sirios; si ellos nos dieren la vida, viviremos; y si nos dieren la muerte, moriremos. Se levantaron, pues, al anochecer, para ir al campamento de los sirios; y llegando a la entrada del campamento de los sirios, no había allí </a:t>
            </a:r>
            <a:r>
              <a:rPr lang="es-ES" i="1" dirty="0" smtClean="0"/>
              <a:t>nadie…”</a:t>
            </a:r>
            <a:endParaRPr lang="es-ES" dirty="0"/>
          </a:p>
        </p:txBody>
      </p:sp>
    </p:spTree>
    <p:extLst>
      <p:ext uri="{BB962C8B-B14F-4D97-AF65-F5344CB8AC3E}">
        <p14:creationId xmlns:p14="http://schemas.microsoft.com/office/powerpoint/2010/main" val="2736486606"/>
      </p:ext>
    </p:extLst>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5333999" cy="4823901"/>
          </a:xfrm>
        </p:spPr>
        <p:txBody>
          <a:bodyPr>
            <a:normAutofit/>
          </a:bodyPr>
          <a:lstStyle/>
          <a:p>
            <a:r>
              <a:rPr lang="es-PR" dirty="0">
                <a:latin typeface="Candara" panose="020E0502030303020204" pitchFamily="34" charset="0"/>
              </a:rPr>
              <a:t>El propósito del autor fue elaborar la historia de los reinos </a:t>
            </a:r>
            <a:r>
              <a:rPr lang="es-PR" dirty="0" smtClean="0">
                <a:latin typeface="Candara" panose="020E0502030303020204" pitchFamily="34" charset="0"/>
              </a:rPr>
              <a:t>de Judá, Israel y sus vecinos dentro </a:t>
            </a:r>
            <a:r>
              <a:rPr lang="es-PR" dirty="0">
                <a:latin typeface="Candara" panose="020E0502030303020204" pitchFamily="34" charset="0"/>
              </a:rPr>
              <a:t>del contexto de la providencia divina, por eso aparecen los acontecimientos religiosos tanto como los hechos seculares. </a:t>
            </a:r>
            <a:endParaRPr lang="es-PR" dirty="0" smtClean="0">
              <a:latin typeface="Candara" panose="020E0502030303020204"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a:latin typeface="Candara" panose="020E0502030303020204" pitchFamily="34" charset="0"/>
              </a:rPr>
              <a:t>El propósito de 2 de Reyes</a:t>
            </a:r>
          </a:p>
        </p:txBody>
      </p:sp>
      <p:sp>
        <p:nvSpPr>
          <p:cNvPr id="8" name="TextBox 7"/>
          <p:cNvSpPr txBox="1"/>
          <p:nvPr/>
        </p:nvSpPr>
        <p:spPr>
          <a:xfrm>
            <a:off x="7042151" y="76200"/>
            <a:ext cx="1999265" cy="646331"/>
          </a:xfrm>
          <a:prstGeom prst="rect">
            <a:avLst/>
          </a:prstGeom>
          <a:noFill/>
        </p:spPr>
        <p:txBody>
          <a:bodyPr wrap="none" rtlCol="0">
            <a:spAutoFit/>
          </a:bodyPr>
          <a:lstStyle/>
          <a:p>
            <a:r>
              <a:rPr lang="es-PR" sz="3600" b="1" dirty="0" smtClean="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rPr>
              <a:t>2 Reyes</a:t>
            </a:r>
            <a:endParaRPr lang="es-PR" sz="3600" b="1" dirty="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endParaRPr>
          </a:p>
        </p:txBody>
      </p:sp>
      <p:pic>
        <p:nvPicPr>
          <p:cNvPr id="3" name="Picture 2"/>
          <p:cNvPicPr>
            <a:picLocks noChangeAspect="1"/>
          </p:cNvPicPr>
          <p:nvPr/>
        </p:nvPicPr>
        <p:blipFill>
          <a:blip r:embed="rId3"/>
          <a:stretch>
            <a:fillRect/>
          </a:stretch>
        </p:blipFill>
        <p:spPr>
          <a:xfrm>
            <a:off x="5691153" y="1814514"/>
            <a:ext cx="3452847" cy="5043485"/>
          </a:xfrm>
          <a:prstGeom prst="rect">
            <a:avLst/>
          </a:prstGeom>
        </p:spPr>
      </p:pic>
    </p:spTree>
    <p:extLst>
      <p:ext uri="{BB962C8B-B14F-4D97-AF65-F5344CB8AC3E}">
        <p14:creationId xmlns:p14="http://schemas.microsoft.com/office/powerpoint/2010/main" val="921008667"/>
      </p:ext>
    </p:extLst>
  </p:cSld>
  <p:clrMapOvr>
    <a:masterClrMapping/>
  </p:clrMapOvr>
  <p:transition>
    <p:fade thruBlk="1"/>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pPr>
              <a:spcBef>
                <a:spcPts val="0"/>
              </a:spcBef>
            </a:pPr>
            <a:r>
              <a:rPr lang="es-PR" sz="4000" dirty="0">
                <a:latin typeface="Candara" pitchFamily="34" charset="0"/>
                <a:cs typeface="Calibri" pitchFamily="34" charset="0"/>
              </a:rPr>
              <a:t>Jehová y la liberación de Samaria</a:t>
            </a:r>
            <a:br>
              <a:rPr lang="es-PR" sz="4000" dirty="0">
                <a:latin typeface="Candara" pitchFamily="34" charset="0"/>
                <a:cs typeface="Calibri" pitchFamily="34" charset="0"/>
              </a:rPr>
            </a:br>
            <a:r>
              <a:rPr lang="es-PR" sz="4000" dirty="0">
                <a:solidFill>
                  <a:srgbClr val="FF0000"/>
                </a:solidFill>
                <a:latin typeface="Candara" pitchFamily="34" charset="0"/>
                <a:cs typeface="Calibri" pitchFamily="34" charset="0"/>
              </a:rPr>
              <a:t>2 Reyes 7.3-7, 14-16, 19-20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fontScale="92500" lnSpcReduction="20000"/>
          </a:bodyPr>
          <a:lstStyle/>
          <a:p>
            <a:r>
              <a:rPr lang="es-ES" dirty="0" smtClean="0"/>
              <a:t>“</a:t>
            </a:r>
            <a:r>
              <a:rPr lang="es-ES" i="1" dirty="0" smtClean="0"/>
              <a:t>…Porque </a:t>
            </a:r>
            <a:r>
              <a:rPr lang="es-ES" i="1" dirty="0"/>
              <a:t>Jehová había hecho que en el campamento de los sirios se oyese estruendo de carros, ruido de caballos, y estrépito de gran ejército; y se dijeron unos a otros: He aquí, el rey de Israel ha tomado a sueldo contra nosotros a los reyes de los heteos y a los reyes de los egipcios, para que vengan contra nosotros. Y así se levantaron y huyeron al anochecer, abandonando sus tiendas, sus caballos, sus asnos, y el campamento como estaba; y habían huido para salvar sus vidas</a:t>
            </a:r>
            <a:r>
              <a:rPr lang="es-ES" i="1" dirty="0" smtClean="0"/>
              <a:t>.</a:t>
            </a:r>
            <a:r>
              <a:rPr lang="es-ES" dirty="0" smtClean="0"/>
              <a:t>”</a:t>
            </a:r>
          </a:p>
          <a:p>
            <a:pPr marL="0" indent="0">
              <a:buNone/>
            </a:pPr>
            <a:r>
              <a:rPr lang="es-ES" dirty="0">
                <a:solidFill>
                  <a:srgbClr val="FF0000"/>
                </a:solidFill>
              </a:rPr>
              <a:t>	</a:t>
            </a:r>
            <a:r>
              <a:rPr lang="es-ES" dirty="0" smtClean="0">
                <a:solidFill>
                  <a:srgbClr val="FF0000"/>
                </a:solidFill>
              </a:rPr>
              <a:t>(</a:t>
            </a:r>
            <a:r>
              <a:rPr lang="es-ES" dirty="0">
                <a:solidFill>
                  <a:srgbClr val="FF0000"/>
                </a:solidFill>
              </a:rPr>
              <a:t>2º Reyes 7.3–7, RVR60) </a:t>
            </a:r>
          </a:p>
        </p:txBody>
      </p:sp>
    </p:spTree>
    <p:extLst>
      <p:ext uri="{BB962C8B-B14F-4D97-AF65-F5344CB8AC3E}">
        <p14:creationId xmlns:p14="http://schemas.microsoft.com/office/powerpoint/2010/main" val="241998351"/>
      </p:ext>
    </p:extLst>
  </p:cSld>
  <p:clrMapOvr>
    <a:masterClrMapping/>
  </p:clrMapOvr>
  <p:transition>
    <p:fade thruBlk="1"/>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pPr>
              <a:spcBef>
                <a:spcPts val="0"/>
              </a:spcBef>
            </a:pPr>
            <a:r>
              <a:rPr lang="es-PR" sz="4000" dirty="0">
                <a:latin typeface="Candara" pitchFamily="34" charset="0"/>
                <a:cs typeface="Calibri" pitchFamily="34" charset="0"/>
              </a:rPr>
              <a:t>Jehová y la liberación de Samaria</a:t>
            </a:r>
            <a:br>
              <a:rPr lang="es-PR" sz="4000" dirty="0">
                <a:latin typeface="Candara" pitchFamily="34" charset="0"/>
                <a:cs typeface="Calibri" pitchFamily="34" charset="0"/>
              </a:rPr>
            </a:br>
            <a:r>
              <a:rPr lang="es-PR" sz="4000" dirty="0">
                <a:solidFill>
                  <a:srgbClr val="FF0000"/>
                </a:solidFill>
                <a:latin typeface="Candara" pitchFamily="34" charset="0"/>
                <a:cs typeface="Calibri" pitchFamily="34" charset="0"/>
              </a:rPr>
              <a:t>2 Reyes 7.3-7, 14-16, 19-20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fontScale="92500" lnSpcReduction="20000"/>
          </a:bodyPr>
          <a:lstStyle/>
          <a:p>
            <a:r>
              <a:rPr lang="es-ES" dirty="0" smtClean="0"/>
              <a:t>“</a:t>
            </a:r>
            <a:r>
              <a:rPr lang="es-ES" i="1" dirty="0"/>
              <a:t>Tomaron, pues, dos caballos de un carro, y envió el rey al campamento de los sirios, diciendo: Id y ved. Y ellos fueron, y los siguieron hasta el Jordán; y he aquí que todo el camino estaba lleno de vestidos y enseres que los sirios habían arrojado por la premura. Y volvieron los mensajeros y lo hicieron saber al rey. Entonces el pueblo salió, y saqueó el campamento de los sirios. Y fue vendido un </a:t>
            </a:r>
            <a:r>
              <a:rPr lang="es-ES" i="1" dirty="0" err="1"/>
              <a:t>seah</a:t>
            </a:r>
            <a:r>
              <a:rPr lang="es-ES" i="1" dirty="0"/>
              <a:t> de flor de harina por un siclo, y dos </a:t>
            </a:r>
            <a:r>
              <a:rPr lang="es-ES" i="1" dirty="0" err="1"/>
              <a:t>seahs</a:t>
            </a:r>
            <a:r>
              <a:rPr lang="es-ES" i="1" dirty="0"/>
              <a:t> de cebada por un siclo, conforme a la palabra de Jehová.</a:t>
            </a:r>
            <a:r>
              <a:rPr lang="es-ES" dirty="0"/>
              <a:t>” </a:t>
            </a:r>
            <a:endParaRPr lang="es-ES" dirty="0" smtClean="0"/>
          </a:p>
          <a:p>
            <a:pPr marL="0" indent="0">
              <a:buNone/>
            </a:pPr>
            <a:r>
              <a:rPr lang="es-ES" dirty="0">
                <a:solidFill>
                  <a:srgbClr val="FF0000"/>
                </a:solidFill>
              </a:rPr>
              <a:t>	</a:t>
            </a:r>
            <a:r>
              <a:rPr lang="es-ES" dirty="0" smtClean="0">
                <a:solidFill>
                  <a:srgbClr val="FF0000"/>
                </a:solidFill>
              </a:rPr>
              <a:t>(</a:t>
            </a:r>
            <a:r>
              <a:rPr lang="es-ES" dirty="0">
                <a:solidFill>
                  <a:srgbClr val="FF0000"/>
                </a:solidFill>
              </a:rPr>
              <a:t>2º Reyes 7.14–16, RVR60) </a:t>
            </a:r>
          </a:p>
        </p:txBody>
      </p:sp>
    </p:spTree>
    <p:extLst>
      <p:ext uri="{BB962C8B-B14F-4D97-AF65-F5344CB8AC3E}">
        <p14:creationId xmlns:p14="http://schemas.microsoft.com/office/powerpoint/2010/main" val="2715085886"/>
      </p:ext>
    </p:extLst>
  </p:cSld>
  <p:clrMapOvr>
    <a:masterClrMapping/>
  </p:clrMapOvr>
  <p:transition>
    <p:fade thruBlk="1"/>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pPr>
              <a:spcBef>
                <a:spcPts val="0"/>
              </a:spcBef>
            </a:pPr>
            <a:r>
              <a:rPr lang="es-PR" sz="4000" dirty="0">
                <a:latin typeface="Candara" pitchFamily="34" charset="0"/>
                <a:cs typeface="Calibri" pitchFamily="34" charset="0"/>
              </a:rPr>
              <a:t>Jehová y la liberación de Samaria</a:t>
            </a:r>
            <a:br>
              <a:rPr lang="es-PR" sz="4000" dirty="0">
                <a:latin typeface="Candara" pitchFamily="34" charset="0"/>
                <a:cs typeface="Calibri" pitchFamily="34" charset="0"/>
              </a:rPr>
            </a:br>
            <a:r>
              <a:rPr lang="es-PR" sz="4000" dirty="0">
                <a:solidFill>
                  <a:srgbClr val="FF0000"/>
                </a:solidFill>
                <a:latin typeface="Candara" pitchFamily="34" charset="0"/>
                <a:cs typeface="Calibri" pitchFamily="34" charset="0"/>
              </a:rPr>
              <a:t>2 Reyes 7.3-7, 14-16, 19-20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a:bodyPr>
          <a:lstStyle/>
          <a:p>
            <a:r>
              <a:rPr lang="es-ES" dirty="0" smtClean="0"/>
              <a:t>“</a:t>
            </a:r>
            <a:r>
              <a:rPr lang="es-ES" i="1" dirty="0"/>
              <a:t>A lo cual aquel príncipe había respondido al varón de Dios, diciendo: Si Jehová hiciese ventanas en el cielo, ¿pudiera suceder esto? Y él dijo: He aquí tú lo verás con tus ojos, mas no comerás de ello. Y le sucedió así; porque el pueblo le atropelló a la entrada, y murió.</a:t>
            </a:r>
            <a:r>
              <a:rPr lang="es-ES" dirty="0"/>
              <a:t>” </a:t>
            </a:r>
            <a:endParaRPr lang="es-ES" dirty="0" smtClean="0"/>
          </a:p>
          <a:p>
            <a:pPr marL="0" indent="0">
              <a:buNone/>
            </a:pPr>
            <a:r>
              <a:rPr lang="es-ES" dirty="0">
                <a:solidFill>
                  <a:srgbClr val="FF0000"/>
                </a:solidFill>
              </a:rPr>
              <a:t>	</a:t>
            </a:r>
            <a:r>
              <a:rPr lang="es-ES" dirty="0" smtClean="0">
                <a:solidFill>
                  <a:srgbClr val="FF0000"/>
                </a:solidFill>
              </a:rPr>
              <a:t>(</a:t>
            </a:r>
            <a:r>
              <a:rPr lang="es-ES" dirty="0">
                <a:solidFill>
                  <a:srgbClr val="FF0000"/>
                </a:solidFill>
              </a:rPr>
              <a:t>2º Reyes 7.19–20, RVR60) </a:t>
            </a:r>
          </a:p>
        </p:txBody>
      </p:sp>
    </p:spTree>
    <p:extLst>
      <p:ext uri="{BB962C8B-B14F-4D97-AF65-F5344CB8AC3E}">
        <p14:creationId xmlns:p14="http://schemas.microsoft.com/office/powerpoint/2010/main" val="2787882877"/>
      </p:ext>
    </p:extLst>
  </p:cSld>
  <p:clrMapOvr>
    <a:masterClrMapping/>
  </p:clrMapOvr>
  <p:transition>
    <p:fade thruBlk="1"/>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pPr>
              <a:spcBef>
                <a:spcPts val="0"/>
              </a:spcBef>
            </a:pPr>
            <a:r>
              <a:rPr lang="es-PR" sz="4000" dirty="0">
                <a:latin typeface="Candara" pitchFamily="34" charset="0"/>
                <a:cs typeface="Calibri" pitchFamily="34" charset="0"/>
              </a:rPr>
              <a:t>Jehová y la liberación de Samaria</a:t>
            </a:r>
            <a:br>
              <a:rPr lang="es-PR" sz="4000" dirty="0">
                <a:latin typeface="Candara" pitchFamily="34" charset="0"/>
                <a:cs typeface="Calibri" pitchFamily="34" charset="0"/>
              </a:rPr>
            </a:br>
            <a:r>
              <a:rPr lang="es-PR" sz="4000" dirty="0">
                <a:solidFill>
                  <a:srgbClr val="FF0000"/>
                </a:solidFill>
                <a:latin typeface="Candara" pitchFamily="34" charset="0"/>
                <a:cs typeface="Calibri" pitchFamily="34" charset="0"/>
              </a:rPr>
              <a:t>2 Reyes 7.3-7, 14-16, 19-20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3809999" cy="4719638"/>
          </a:xfrm>
        </p:spPr>
        <p:txBody>
          <a:bodyPr>
            <a:normAutofit fontScale="70000" lnSpcReduction="20000"/>
          </a:bodyPr>
          <a:lstStyle/>
          <a:p>
            <a:r>
              <a:rPr lang="es-PR" dirty="0">
                <a:solidFill>
                  <a:srgbClr val="FF0000"/>
                </a:solidFill>
              </a:rPr>
              <a:t>7:3–7</a:t>
            </a:r>
            <a:r>
              <a:rPr lang="es-PR" dirty="0"/>
              <a:t> Esa tarde cuatro hombres leprosos que estaban en la puerta de Samaria, en su desesperación decidieron desertar y pasarse al campamento de los sirios con la esperanza de conseguir comida. </a:t>
            </a:r>
            <a:endParaRPr lang="es-PR" dirty="0" smtClean="0"/>
          </a:p>
          <a:p>
            <a:r>
              <a:rPr lang="es-PR" dirty="0" smtClean="0"/>
              <a:t>Cuando </a:t>
            </a:r>
            <a:r>
              <a:rPr lang="es-PR" dirty="0"/>
              <a:t>llegaron, el campamento sirio estaba abandonado; Jehová había hecho que las fuerzas enemigas oyeran estruendo de carros y estrépito de gran ejército. </a:t>
            </a: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24133" r="16667" b="23815"/>
          <a:stretch/>
        </p:blipFill>
        <p:spPr>
          <a:xfrm>
            <a:off x="3962400" y="1822236"/>
            <a:ext cx="5184648" cy="5035764"/>
          </a:xfrm>
          <a:prstGeom prst="rect">
            <a:avLst/>
          </a:prstGeom>
        </p:spPr>
      </p:pic>
    </p:spTree>
    <p:extLst>
      <p:ext uri="{BB962C8B-B14F-4D97-AF65-F5344CB8AC3E}">
        <p14:creationId xmlns:p14="http://schemas.microsoft.com/office/powerpoint/2010/main" val="2679840845"/>
      </p:ext>
    </p:extLst>
  </p:cSld>
  <p:clrMapOvr>
    <a:masterClrMapping/>
  </p:clrMapOvr>
  <p:transition>
    <p:fade thruBlk="1"/>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pPr>
              <a:spcBef>
                <a:spcPts val="0"/>
              </a:spcBef>
            </a:pPr>
            <a:r>
              <a:rPr lang="es-PR" sz="4000" dirty="0">
                <a:latin typeface="Candara" pitchFamily="34" charset="0"/>
                <a:cs typeface="Calibri" pitchFamily="34" charset="0"/>
              </a:rPr>
              <a:t>Jehová y la liberación de Samaria</a:t>
            </a:r>
            <a:br>
              <a:rPr lang="es-PR" sz="4000" dirty="0">
                <a:latin typeface="Candara" pitchFamily="34" charset="0"/>
                <a:cs typeface="Calibri" pitchFamily="34" charset="0"/>
              </a:rPr>
            </a:br>
            <a:r>
              <a:rPr lang="es-PR" sz="4000" dirty="0">
                <a:solidFill>
                  <a:srgbClr val="FF0000"/>
                </a:solidFill>
                <a:latin typeface="Candara" pitchFamily="34" charset="0"/>
                <a:cs typeface="Calibri" pitchFamily="34" charset="0"/>
              </a:rPr>
              <a:t>2 Reyes 7.3-7, 14-16, 19-20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a:bodyPr>
          <a:lstStyle/>
          <a:p>
            <a:r>
              <a:rPr lang="es-PR" dirty="0" smtClean="0"/>
              <a:t>Se imaginaron que se trataba de los heteos y de los soldados egipcios tomados a sueldo por el rey de Israel, y huyeron en medio de un caos absoluto.</a:t>
            </a:r>
            <a:endParaRPr lang="es-PR" dirty="0"/>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val="0"/>
              </a:ext>
            </a:extLst>
          </a:blip>
          <a:srcRect l="14933" r="3213" b="20666"/>
          <a:stretch/>
        </p:blipFill>
        <p:spPr>
          <a:xfrm>
            <a:off x="5029200" y="1803749"/>
            <a:ext cx="4114800" cy="5054251"/>
          </a:xfrm>
          <a:prstGeom prst="rect">
            <a:avLst/>
          </a:prstGeom>
        </p:spPr>
      </p:pic>
    </p:spTree>
    <p:extLst>
      <p:ext uri="{BB962C8B-B14F-4D97-AF65-F5344CB8AC3E}">
        <p14:creationId xmlns:p14="http://schemas.microsoft.com/office/powerpoint/2010/main" val="516324042"/>
      </p:ext>
    </p:extLst>
  </p:cSld>
  <p:clrMapOvr>
    <a:masterClrMapping/>
  </p:clrMapOvr>
  <p:transition>
    <p:fade thruBlk="1"/>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pPr>
              <a:spcBef>
                <a:spcPts val="0"/>
              </a:spcBef>
            </a:pPr>
            <a:r>
              <a:rPr lang="es-PR" sz="4000" dirty="0">
                <a:latin typeface="Candara" pitchFamily="34" charset="0"/>
                <a:cs typeface="Calibri" pitchFamily="34" charset="0"/>
              </a:rPr>
              <a:t>Jehová y la liberación de Samaria</a:t>
            </a:r>
            <a:br>
              <a:rPr lang="es-PR" sz="4000" dirty="0">
                <a:latin typeface="Candara" pitchFamily="34" charset="0"/>
                <a:cs typeface="Calibri" pitchFamily="34" charset="0"/>
              </a:rPr>
            </a:br>
            <a:r>
              <a:rPr lang="es-PR" sz="4000" dirty="0">
                <a:solidFill>
                  <a:srgbClr val="FF0000"/>
                </a:solidFill>
                <a:latin typeface="Candara" pitchFamily="34" charset="0"/>
                <a:cs typeface="Calibri" pitchFamily="34" charset="0"/>
              </a:rPr>
              <a:t>2 Reyes 7.3-7, 14-16, 19-20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345483" y="1914621"/>
            <a:ext cx="4952999" cy="4719638"/>
          </a:xfrm>
        </p:spPr>
        <p:txBody>
          <a:bodyPr>
            <a:normAutofit fontScale="85000" lnSpcReduction="20000"/>
          </a:bodyPr>
          <a:lstStyle/>
          <a:p>
            <a:r>
              <a:rPr lang="es-PR" dirty="0">
                <a:solidFill>
                  <a:srgbClr val="FF0000"/>
                </a:solidFill>
              </a:rPr>
              <a:t>7:8–16</a:t>
            </a:r>
            <a:r>
              <a:rPr lang="es-PR" dirty="0"/>
              <a:t> Al principio los leprosos tomaron para sí comida, dinero y vestidos en abundancia. </a:t>
            </a:r>
            <a:endParaRPr lang="es-PR" dirty="0" smtClean="0"/>
          </a:p>
          <a:p>
            <a:r>
              <a:rPr lang="es-PR" dirty="0" smtClean="0"/>
              <a:t>Pero </a:t>
            </a:r>
            <a:r>
              <a:rPr lang="es-PR" dirty="0"/>
              <a:t>entendiendo que pronto el pueblo se daría cuenta de que los sirios se habían ido y les castigarían por su silencio, decidieron notificarlo al rey. </a:t>
            </a:r>
            <a:endParaRPr lang="es-PR" dirty="0" smtClean="0"/>
          </a:p>
          <a:p>
            <a:r>
              <a:rPr lang="es-PR" dirty="0" smtClean="0"/>
              <a:t>El </a:t>
            </a:r>
            <a:r>
              <a:rPr lang="es-PR" dirty="0"/>
              <a:t>rey sospechó que los sirios estaban tendiendo una emboscada a los israelitas. </a:t>
            </a:r>
            <a:endParaRPr lang="es-PR" dirty="0" smtClean="0"/>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Lst>
          </a:blip>
          <a:srcRect l="28673" t="-835" r="20030" b="10018"/>
          <a:stretch/>
        </p:blipFill>
        <p:spPr>
          <a:xfrm>
            <a:off x="5257800" y="1856214"/>
            <a:ext cx="3886200" cy="5001786"/>
          </a:xfrm>
          <a:prstGeom prst="rect">
            <a:avLst/>
          </a:prstGeom>
        </p:spPr>
      </p:pic>
    </p:spTree>
    <p:extLst>
      <p:ext uri="{BB962C8B-B14F-4D97-AF65-F5344CB8AC3E}">
        <p14:creationId xmlns:p14="http://schemas.microsoft.com/office/powerpoint/2010/main" val="533359250"/>
      </p:ext>
    </p:extLst>
  </p:cSld>
  <p:clrMapOvr>
    <a:masterClrMapping/>
  </p:clrMapOvr>
  <p:transition>
    <p:fade thruBlk="1"/>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868" r="28112"/>
          <a:stretch/>
        </p:blipFill>
        <p:spPr>
          <a:xfrm>
            <a:off x="4234163" y="1828800"/>
            <a:ext cx="4887240" cy="5029200"/>
          </a:xfrm>
          <a:prstGeom prst="rect">
            <a:avLst/>
          </a:prstGeom>
        </p:spPr>
      </p:pic>
      <p:sp>
        <p:nvSpPr>
          <p:cNvPr id="431106" name="Rectangle 2"/>
          <p:cNvSpPr>
            <a:spLocks noGrp="1" noChangeArrowheads="1"/>
          </p:cNvSpPr>
          <p:nvPr>
            <p:ph type="title"/>
          </p:nvPr>
        </p:nvSpPr>
        <p:spPr/>
        <p:txBody>
          <a:bodyPr/>
          <a:lstStyle/>
          <a:p>
            <a:pPr>
              <a:spcBef>
                <a:spcPts val="0"/>
              </a:spcBef>
            </a:pPr>
            <a:r>
              <a:rPr lang="es-PR" sz="4000" dirty="0">
                <a:latin typeface="Candara" pitchFamily="34" charset="0"/>
                <a:cs typeface="Calibri" pitchFamily="34" charset="0"/>
              </a:rPr>
              <a:t>Jehová y la liberación de Samaria</a:t>
            </a:r>
            <a:br>
              <a:rPr lang="es-PR" sz="4000" dirty="0">
                <a:latin typeface="Candara" pitchFamily="34" charset="0"/>
                <a:cs typeface="Calibri" pitchFamily="34" charset="0"/>
              </a:rPr>
            </a:br>
            <a:r>
              <a:rPr lang="es-PR" sz="4000" dirty="0">
                <a:solidFill>
                  <a:srgbClr val="FF0000"/>
                </a:solidFill>
                <a:latin typeface="Candara" pitchFamily="34" charset="0"/>
                <a:cs typeface="Calibri" pitchFamily="34" charset="0"/>
              </a:rPr>
              <a:t>2 Reyes 7.3-7, 14-16, 19-20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343399" cy="4719638"/>
          </a:xfrm>
        </p:spPr>
        <p:txBody>
          <a:bodyPr>
            <a:normAutofit fontScale="70000" lnSpcReduction="20000"/>
          </a:bodyPr>
          <a:lstStyle/>
          <a:p>
            <a:r>
              <a:rPr lang="es-PR" dirty="0" smtClean="0"/>
              <a:t>Mas </a:t>
            </a:r>
            <a:r>
              <a:rPr lang="es-PR" dirty="0"/>
              <a:t>un siervo sugirió que enviaran a unos cuantos hombres como exploradores, pensando que si los sirios no les mataban, de todos modos morirían de hambre como el resto de Israel. </a:t>
            </a:r>
            <a:endParaRPr lang="es-PR" dirty="0" smtClean="0"/>
          </a:p>
          <a:p>
            <a:r>
              <a:rPr lang="es-PR" dirty="0" smtClean="0"/>
              <a:t>Los </a:t>
            </a:r>
            <a:r>
              <a:rPr lang="es-PR" dirty="0"/>
              <a:t>exploradores vieron que los sirios habían huido en realidad, dejando tras de sí un rastro de despojos abandonados. </a:t>
            </a:r>
            <a:endParaRPr lang="es-PR" dirty="0" smtClean="0"/>
          </a:p>
          <a:p>
            <a:r>
              <a:rPr lang="es-PR" dirty="0" smtClean="0"/>
              <a:t>Entonces </a:t>
            </a:r>
            <a:r>
              <a:rPr lang="es-PR" dirty="0"/>
              <a:t>el pueblo de Israel saqueó el campamento de los sirios, y el hambre acabó</a:t>
            </a:r>
            <a:r>
              <a:rPr lang="es-PR" dirty="0" smtClean="0"/>
              <a:t>.</a:t>
            </a:r>
            <a:endParaRPr lang="es-PR" dirty="0"/>
          </a:p>
        </p:txBody>
      </p:sp>
    </p:spTree>
    <p:extLst>
      <p:ext uri="{BB962C8B-B14F-4D97-AF65-F5344CB8AC3E}">
        <p14:creationId xmlns:p14="http://schemas.microsoft.com/office/powerpoint/2010/main" val="3099137767"/>
      </p:ext>
    </p:extLst>
  </p:cSld>
  <p:clrMapOvr>
    <a:masterClrMapping/>
  </p:clrMapOvr>
  <p:transition>
    <p:fade thruBlk="1"/>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pPr>
              <a:spcBef>
                <a:spcPts val="0"/>
              </a:spcBef>
            </a:pPr>
            <a:r>
              <a:rPr lang="es-PR" sz="4000" dirty="0">
                <a:latin typeface="Candara" pitchFamily="34" charset="0"/>
                <a:cs typeface="Calibri" pitchFamily="34" charset="0"/>
              </a:rPr>
              <a:t>Jehová y la liberación de Samaria</a:t>
            </a:r>
            <a:br>
              <a:rPr lang="es-PR" sz="4000" dirty="0">
                <a:latin typeface="Candara" pitchFamily="34" charset="0"/>
                <a:cs typeface="Calibri" pitchFamily="34" charset="0"/>
              </a:rPr>
            </a:br>
            <a:r>
              <a:rPr lang="es-PR" sz="4000" dirty="0">
                <a:solidFill>
                  <a:srgbClr val="FF0000"/>
                </a:solidFill>
                <a:latin typeface="Candara" pitchFamily="34" charset="0"/>
                <a:cs typeface="Calibri" pitchFamily="34" charset="0"/>
              </a:rPr>
              <a:t>2 Reyes 7.3-7, 14-16, 19-20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724399" cy="4719638"/>
          </a:xfrm>
        </p:spPr>
        <p:txBody>
          <a:bodyPr>
            <a:normAutofit fontScale="85000" lnSpcReduction="10000"/>
          </a:bodyPr>
          <a:lstStyle/>
          <a:p>
            <a:r>
              <a:rPr lang="es-PR" dirty="0">
                <a:solidFill>
                  <a:srgbClr val="FF0000"/>
                </a:solidFill>
              </a:rPr>
              <a:t>7:17–20</a:t>
            </a:r>
            <a:r>
              <a:rPr lang="es-PR" dirty="0"/>
              <a:t> De acuerdo a la profecía de Eliseo, la cebada y la flor de harina… se vendieron a precios muy bajos aquel día. </a:t>
            </a:r>
            <a:endParaRPr lang="es-PR" dirty="0" smtClean="0"/>
          </a:p>
          <a:p>
            <a:r>
              <a:rPr lang="es-PR" dirty="0" smtClean="0"/>
              <a:t>El </a:t>
            </a:r>
            <a:r>
              <a:rPr lang="es-PR" dirty="0"/>
              <a:t>oficial del rey que había dudado de la predicción lo vio, pero no lo disfrutó porque fue atropellado por la multitud jubilosa en la puerta de la ciudad, y luego murió. </a:t>
            </a:r>
            <a:endParaRPr lang="es-PR" dirty="0" smtClean="0"/>
          </a:p>
        </p:txBody>
      </p:sp>
      <p:pic>
        <p:nvPicPr>
          <p:cNvPr id="2" name="Picture 1"/>
          <p:cNvPicPr>
            <a:picLocks noChangeAspect="1"/>
          </p:cNvPicPr>
          <p:nvPr/>
        </p:nvPicPr>
        <p:blipFill>
          <a:blip r:embed="rId3"/>
          <a:stretch>
            <a:fillRect/>
          </a:stretch>
        </p:blipFill>
        <p:spPr>
          <a:xfrm>
            <a:off x="5108098" y="1848268"/>
            <a:ext cx="4035902" cy="5005250"/>
          </a:xfrm>
          <a:prstGeom prst="rect">
            <a:avLst/>
          </a:prstGeom>
        </p:spPr>
      </p:pic>
    </p:spTree>
    <p:extLst>
      <p:ext uri="{BB962C8B-B14F-4D97-AF65-F5344CB8AC3E}">
        <p14:creationId xmlns:p14="http://schemas.microsoft.com/office/powerpoint/2010/main" val="452726056"/>
      </p:ext>
    </p:extLst>
  </p:cSld>
  <p:clrMapOvr>
    <a:masterClrMapping/>
  </p:clrMapOvr>
  <p:transition>
    <p:fade thruBlk="1"/>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pPr>
              <a:spcBef>
                <a:spcPts val="0"/>
              </a:spcBef>
            </a:pPr>
            <a:r>
              <a:rPr lang="es-PR" sz="4000" dirty="0">
                <a:latin typeface="Candara" pitchFamily="34" charset="0"/>
                <a:cs typeface="Calibri" pitchFamily="34" charset="0"/>
              </a:rPr>
              <a:t>Jehová y la liberación de Samaria</a:t>
            </a:r>
            <a:br>
              <a:rPr lang="es-PR" sz="4000" dirty="0">
                <a:latin typeface="Candara" pitchFamily="34" charset="0"/>
                <a:cs typeface="Calibri" pitchFamily="34" charset="0"/>
              </a:rPr>
            </a:br>
            <a:r>
              <a:rPr lang="es-PR" sz="4000" dirty="0">
                <a:solidFill>
                  <a:srgbClr val="FF0000"/>
                </a:solidFill>
                <a:latin typeface="Candara" pitchFamily="34" charset="0"/>
                <a:cs typeface="Calibri" pitchFamily="34" charset="0"/>
              </a:rPr>
              <a:t>2 Reyes 7.3-7, 14-16, 19-20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724399" cy="4719638"/>
          </a:xfrm>
        </p:spPr>
        <p:txBody>
          <a:bodyPr>
            <a:normAutofit fontScale="70000" lnSpcReduction="20000"/>
          </a:bodyPr>
          <a:lstStyle/>
          <a:p>
            <a:r>
              <a:rPr lang="es-PR" dirty="0" smtClean="0"/>
              <a:t>Los </a:t>
            </a:r>
            <a:r>
              <a:rPr lang="es-PR" dirty="0" smtClean="0">
                <a:solidFill>
                  <a:srgbClr val="FF0000"/>
                </a:solidFill>
              </a:rPr>
              <a:t>vv. 18–20</a:t>
            </a:r>
            <a:r>
              <a:rPr lang="es-PR" dirty="0" smtClean="0"/>
              <a:t> </a:t>
            </a:r>
            <a:r>
              <a:rPr lang="es-PR" dirty="0"/>
              <a:t>enfatizan vigorosamente que el hombre murió de acuerdo a la Palabra del Señor a causa de su incredulidad. </a:t>
            </a:r>
            <a:endParaRPr lang="es-PR" dirty="0" smtClean="0"/>
          </a:p>
          <a:p>
            <a:r>
              <a:rPr lang="es-PR" dirty="0" smtClean="0"/>
              <a:t>La </a:t>
            </a:r>
            <a:r>
              <a:rPr lang="es-PR" dirty="0"/>
              <a:t>incredulidad priva a sus víctimas de muchas bendiciones y recompensas.</a:t>
            </a:r>
          </a:p>
          <a:p>
            <a:r>
              <a:rPr lang="es-PR" dirty="0"/>
              <a:t>Las memorables palabras de los leprosos: </a:t>
            </a:r>
            <a:r>
              <a:rPr lang="es-PR" i="1" dirty="0"/>
              <a:t>«No estamos haciendo bien. </a:t>
            </a:r>
            <a:r>
              <a:rPr lang="es-PR" i="1" dirty="0" smtClean="0"/>
              <a:t>Hoy </a:t>
            </a:r>
            <a:r>
              <a:rPr lang="es-PR" i="1" dirty="0"/>
              <a:t>es día de buena nueva, y nosotros callamos» </a:t>
            </a:r>
            <a:r>
              <a:rPr lang="es-PR" dirty="0"/>
              <a:t>(</a:t>
            </a:r>
            <a:r>
              <a:rPr lang="es-PR" dirty="0">
                <a:solidFill>
                  <a:srgbClr val="FF0000"/>
                </a:solidFill>
              </a:rPr>
              <a:t>v. 9</a:t>
            </a:r>
            <a:r>
              <a:rPr lang="es-PR" dirty="0"/>
              <a:t>), son un desafío constante a todo aquel que se le ha confiado el Evangelio de la gracia redentora</a:t>
            </a:r>
            <a:r>
              <a:rPr lang="es-PR" dirty="0" smtClean="0"/>
              <a:t>.</a:t>
            </a:r>
            <a:endParaRPr lang="es-PR" dirty="0"/>
          </a:p>
        </p:txBody>
      </p:sp>
      <p:pic>
        <p:nvPicPr>
          <p:cNvPr id="5" name="Picture 4"/>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Lst>
          </a:blip>
          <a:srcRect l="26349" t="5142" r="15153" b="3030"/>
          <a:stretch/>
        </p:blipFill>
        <p:spPr>
          <a:xfrm>
            <a:off x="4876799" y="1828800"/>
            <a:ext cx="4271771" cy="5029200"/>
          </a:xfrm>
          <a:prstGeom prst="rect">
            <a:avLst/>
          </a:prstGeom>
        </p:spPr>
      </p:pic>
    </p:spTree>
    <p:extLst>
      <p:ext uri="{BB962C8B-B14F-4D97-AF65-F5344CB8AC3E}">
        <p14:creationId xmlns:p14="http://schemas.microsoft.com/office/powerpoint/2010/main" val="405712322"/>
      </p:ext>
    </p:extLst>
  </p:cSld>
  <p:clrMapOvr>
    <a:masterClrMapping/>
  </p:clrMapOvr>
  <p:transition>
    <p:fade thruBlk="1"/>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pPr>
              <a:spcBef>
                <a:spcPts val="0"/>
              </a:spcBef>
            </a:pPr>
            <a:r>
              <a:rPr lang="es-ES" sz="4000" dirty="0">
                <a:latin typeface="Candara" pitchFamily="34" charset="0"/>
                <a:cs typeface="Calibri" pitchFamily="34" charset="0"/>
              </a:rPr>
              <a:t>Un mensaje de vida y esperanza</a:t>
            </a:r>
            <a:br>
              <a:rPr lang="es-ES" sz="4000" dirty="0">
                <a:latin typeface="Candara" pitchFamily="34" charset="0"/>
                <a:cs typeface="Calibri" pitchFamily="34" charset="0"/>
              </a:rPr>
            </a:br>
            <a:r>
              <a:rPr lang="es-PR" sz="4000" dirty="0" smtClean="0">
                <a:solidFill>
                  <a:srgbClr val="FF0000"/>
                </a:solidFill>
                <a:latin typeface="Candara" pitchFamily="34" charset="0"/>
                <a:cs typeface="Calibri" pitchFamily="34" charset="0"/>
              </a:rPr>
              <a:t>2 </a:t>
            </a:r>
            <a:r>
              <a:rPr lang="es-PR" sz="4000" dirty="0">
                <a:solidFill>
                  <a:srgbClr val="FF0000"/>
                </a:solidFill>
                <a:latin typeface="Candara" pitchFamily="34" charset="0"/>
                <a:cs typeface="Calibri" pitchFamily="34" charset="0"/>
              </a:rPr>
              <a:t>Reyes 7.3-7, 14-16, 19-20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fontScale="55000" lnSpcReduction="20000"/>
          </a:bodyPr>
          <a:lstStyle/>
          <a:p>
            <a:r>
              <a:rPr lang="es-PR" i="1" dirty="0" smtClean="0"/>
              <a:t>Verdad: La </a:t>
            </a:r>
            <a:r>
              <a:rPr lang="es-PR" i="1" dirty="0"/>
              <a:t>situación económica se había agudizado en Samaria a tal grado que algunas mujeres se habían comido a sus propios hijos. Todo el pueblo estaba a un paso de la muerte. Pero en el momento propicio llegó el mensaje de esperanza y vida.</a:t>
            </a:r>
          </a:p>
          <a:p>
            <a:pPr marL="514350" indent="-514350">
              <a:buSzPct val="107000"/>
              <a:buFont typeface="+mj-lt"/>
              <a:buAutoNum type="arabicParenR"/>
            </a:pPr>
            <a:r>
              <a:rPr lang="es-PR" dirty="0" smtClean="0"/>
              <a:t>La </a:t>
            </a:r>
            <a:r>
              <a:rPr lang="es-PR" dirty="0"/>
              <a:t>condición espiritual y material de Samaria.</a:t>
            </a:r>
          </a:p>
          <a:p>
            <a:pPr marL="914400" lvl="1" indent="-514350">
              <a:buSzPct val="107000"/>
              <a:buFont typeface="+mj-lt"/>
              <a:buAutoNum type="arabicParenR"/>
            </a:pPr>
            <a:r>
              <a:rPr lang="es-PR" sz="2900" dirty="0" smtClean="0"/>
              <a:t>Había </a:t>
            </a:r>
            <a:r>
              <a:rPr lang="es-PR" sz="2900" dirty="0"/>
              <a:t>hambre y miseria; física y espiritual.</a:t>
            </a:r>
          </a:p>
          <a:p>
            <a:pPr marL="914400" lvl="1" indent="-514350">
              <a:buSzPct val="107000"/>
              <a:buFont typeface="+mj-lt"/>
              <a:buAutoNum type="arabicParenR"/>
            </a:pPr>
            <a:r>
              <a:rPr lang="es-PR" sz="2900" dirty="0" smtClean="0"/>
              <a:t>Angustia </a:t>
            </a:r>
            <a:r>
              <a:rPr lang="es-PR" sz="2900" dirty="0"/>
              <a:t>y falta de fe en Dios.</a:t>
            </a:r>
          </a:p>
          <a:p>
            <a:pPr marL="914400" lvl="1" indent="-514350">
              <a:buSzPct val="107000"/>
              <a:buFont typeface="+mj-lt"/>
              <a:buAutoNum type="arabicParenR"/>
            </a:pPr>
            <a:r>
              <a:rPr lang="es-PR" sz="2900" dirty="0" smtClean="0"/>
              <a:t>Había </a:t>
            </a:r>
            <a:r>
              <a:rPr lang="es-PR" sz="2900" dirty="0"/>
              <a:t>muerte, producto del pecado (</a:t>
            </a:r>
            <a:r>
              <a:rPr lang="es-PR" sz="2900" dirty="0" smtClean="0">
                <a:solidFill>
                  <a:srgbClr val="FF0000"/>
                </a:solidFill>
              </a:rPr>
              <a:t>Romanos </a:t>
            </a:r>
            <a:r>
              <a:rPr lang="es-PR" sz="2900" dirty="0">
                <a:solidFill>
                  <a:srgbClr val="FF0000"/>
                </a:solidFill>
              </a:rPr>
              <a:t>3:23</a:t>
            </a:r>
            <a:r>
              <a:rPr lang="es-PR" sz="2900" dirty="0"/>
              <a:t>).</a:t>
            </a:r>
          </a:p>
          <a:p>
            <a:pPr marL="514350" indent="-514350">
              <a:buSzPct val="107000"/>
              <a:buFont typeface="+mj-lt"/>
              <a:buAutoNum type="arabicParenR"/>
            </a:pPr>
            <a:r>
              <a:rPr lang="es-PR" dirty="0" smtClean="0"/>
              <a:t>La </a:t>
            </a:r>
            <a:r>
              <a:rPr lang="es-PR" dirty="0"/>
              <a:t>intervención de Dios. </a:t>
            </a:r>
          </a:p>
          <a:p>
            <a:pPr marL="914400" lvl="1" indent="-514350">
              <a:buSzPct val="107000"/>
              <a:buFont typeface="+mj-lt"/>
              <a:buAutoNum type="arabicParenR"/>
            </a:pPr>
            <a:r>
              <a:rPr lang="es-PR" sz="2900" dirty="0" smtClean="0"/>
              <a:t>Pone </a:t>
            </a:r>
            <a:r>
              <a:rPr lang="es-PR" sz="2900" dirty="0"/>
              <a:t>temor y angustia en los sirios.</a:t>
            </a:r>
          </a:p>
          <a:p>
            <a:pPr marL="914400" lvl="1" indent="-514350">
              <a:buSzPct val="107000"/>
              <a:buFont typeface="+mj-lt"/>
              <a:buAutoNum type="arabicParenR"/>
            </a:pPr>
            <a:r>
              <a:rPr lang="es-PR" sz="2900" dirty="0" smtClean="0"/>
              <a:t>El </a:t>
            </a:r>
            <a:r>
              <a:rPr lang="es-PR" sz="2900" dirty="0"/>
              <a:t>temor no agrada a Dios.</a:t>
            </a:r>
          </a:p>
          <a:p>
            <a:pPr marL="914400" lvl="1" indent="-514350">
              <a:buSzPct val="107000"/>
              <a:buFont typeface="+mj-lt"/>
              <a:buAutoNum type="arabicParenR"/>
            </a:pPr>
            <a:r>
              <a:rPr lang="es-PR" sz="2900" dirty="0" smtClean="0"/>
              <a:t>Provee </a:t>
            </a:r>
            <a:r>
              <a:rPr lang="es-PR" sz="2900" dirty="0"/>
              <a:t>alimento y ropa de entre sus enemigos los sirios.</a:t>
            </a:r>
          </a:p>
          <a:p>
            <a:pPr marL="514350" indent="-514350">
              <a:buSzPct val="107000"/>
              <a:buFont typeface="+mj-lt"/>
              <a:buAutoNum type="arabicParenR"/>
            </a:pPr>
            <a:r>
              <a:rPr lang="es-PR" dirty="0" smtClean="0"/>
              <a:t>La </a:t>
            </a:r>
            <a:r>
              <a:rPr lang="es-PR" dirty="0"/>
              <a:t>acción del pueblo.</a:t>
            </a:r>
          </a:p>
          <a:p>
            <a:pPr marL="914400" lvl="1" indent="-514350">
              <a:buSzPct val="107000"/>
              <a:buFont typeface="+mj-lt"/>
              <a:buAutoNum type="arabicParenR"/>
            </a:pPr>
            <a:r>
              <a:rPr lang="es-PR" sz="2900" dirty="0" smtClean="0"/>
              <a:t>Pudieron </a:t>
            </a:r>
            <a:r>
              <a:rPr lang="es-PR" sz="2900" dirty="0"/>
              <a:t>responder con fe al mensaje.</a:t>
            </a:r>
          </a:p>
          <a:p>
            <a:pPr marL="914400" lvl="1" indent="-514350">
              <a:buSzPct val="107000"/>
              <a:buFont typeface="+mj-lt"/>
              <a:buAutoNum type="arabicParenR"/>
            </a:pPr>
            <a:r>
              <a:rPr lang="es-PR" sz="2900" dirty="0" smtClean="0"/>
              <a:t>Pudieron </a:t>
            </a:r>
            <a:r>
              <a:rPr lang="es-PR" sz="2900" dirty="0"/>
              <a:t>dejarse llevar por el temor a una trampa.</a:t>
            </a:r>
          </a:p>
          <a:p>
            <a:pPr marL="914400" lvl="1" indent="-514350">
              <a:buSzPct val="107000"/>
              <a:buFont typeface="+mj-lt"/>
              <a:buAutoNum type="arabicParenR"/>
            </a:pPr>
            <a:r>
              <a:rPr lang="es-PR" sz="2900" dirty="0" smtClean="0"/>
              <a:t>Pero </a:t>
            </a:r>
            <a:r>
              <a:rPr lang="es-PR" sz="2900" dirty="0"/>
              <a:t>tuvieron que salir y ver lo que había pasado.</a:t>
            </a:r>
          </a:p>
          <a:p>
            <a:r>
              <a:rPr lang="es-PR" i="1" dirty="0"/>
              <a:t>Conclusión: No hay adversidad que no pueda ser vencida cuando ponemos nuestra confianza en Dios nuestro Salvador</a:t>
            </a:r>
            <a:r>
              <a:rPr lang="es-PR" i="1" dirty="0" smtClean="0"/>
              <a:t>.</a:t>
            </a:r>
            <a:endParaRPr lang="es-PR" i="1" dirty="0"/>
          </a:p>
        </p:txBody>
      </p:sp>
    </p:spTree>
    <p:extLst>
      <p:ext uri="{BB962C8B-B14F-4D97-AF65-F5344CB8AC3E}">
        <p14:creationId xmlns:p14="http://schemas.microsoft.com/office/powerpoint/2010/main" val="3472689001"/>
      </p:ext>
    </p:extLst>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5333999" cy="4823901"/>
          </a:xfrm>
        </p:spPr>
        <p:txBody>
          <a:bodyPr>
            <a:normAutofit/>
          </a:bodyPr>
          <a:lstStyle/>
          <a:p>
            <a:r>
              <a:rPr lang="es-PR" dirty="0" smtClean="0">
                <a:latin typeface="Candara" panose="020E0502030303020204" pitchFamily="34" charset="0"/>
              </a:rPr>
              <a:t>El </a:t>
            </a:r>
            <a:r>
              <a:rPr lang="es-PR" dirty="0">
                <a:latin typeface="Candara" panose="020E0502030303020204" pitchFamily="34" charset="0"/>
              </a:rPr>
              <a:t>autor tomó en cuenta el hecho de que las naciones experimentaron sus altibajos dentro de una convicción en que, al fin y al cabo, Dios estaba en control del destino de cada nación y rey. </a:t>
            </a:r>
            <a:endParaRPr lang="es-PR" dirty="0" smtClean="0">
              <a:latin typeface="Candara" panose="020E0502030303020204"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a:latin typeface="Candara" panose="020E0502030303020204" pitchFamily="34" charset="0"/>
              </a:rPr>
              <a:t>El propósito de 2 de Reyes</a:t>
            </a:r>
          </a:p>
        </p:txBody>
      </p:sp>
      <p:sp>
        <p:nvSpPr>
          <p:cNvPr id="7" name="TextBox 6"/>
          <p:cNvSpPr txBox="1"/>
          <p:nvPr/>
        </p:nvSpPr>
        <p:spPr>
          <a:xfrm>
            <a:off x="7042151" y="76200"/>
            <a:ext cx="1999265" cy="646331"/>
          </a:xfrm>
          <a:prstGeom prst="rect">
            <a:avLst/>
          </a:prstGeom>
          <a:noFill/>
        </p:spPr>
        <p:txBody>
          <a:bodyPr wrap="none" rtlCol="0">
            <a:spAutoFit/>
          </a:bodyPr>
          <a:lstStyle/>
          <a:p>
            <a:r>
              <a:rPr lang="es-PR" sz="3600" b="1" dirty="0" smtClean="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rPr>
              <a:t>2 Reyes</a:t>
            </a:r>
            <a:endParaRPr lang="es-PR" sz="3600" b="1" dirty="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endParaRPr>
          </a:p>
        </p:txBody>
      </p:sp>
      <p:pic>
        <p:nvPicPr>
          <p:cNvPr id="3" name="Picture 2"/>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b="7628"/>
          <a:stretch/>
        </p:blipFill>
        <p:spPr>
          <a:xfrm>
            <a:off x="5552769" y="1814515"/>
            <a:ext cx="3591232" cy="5043485"/>
          </a:xfrm>
          <a:prstGeom prst="rect">
            <a:avLst/>
          </a:prstGeom>
        </p:spPr>
      </p:pic>
    </p:spTree>
    <p:extLst>
      <p:ext uri="{BB962C8B-B14F-4D97-AF65-F5344CB8AC3E}">
        <p14:creationId xmlns:p14="http://schemas.microsoft.com/office/powerpoint/2010/main" val="3305287186"/>
      </p:ext>
    </p:extLst>
  </p:cSld>
  <p:clrMapOvr>
    <a:masterClrMapping/>
  </p:clrMapOvr>
  <p:transition>
    <p:fade thruBlk="1"/>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69532" y="0"/>
            <a:ext cx="9235440" cy="6858000"/>
          </a:xfrm>
          <a:prstGeom prst="rect">
            <a:avLst/>
          </a:prstGeom>
        </p:spPr>
      </p:pic>
      <p:sp>
        <p:nvSpPr>
          <p:cNvPr id="4" name="Rectangle 13"/>
          <p:cNvSpPr>
            <a:spLocks noGrp="1" noChangeArrowheads="1"/>
          </p:cNvSpPr>
          <p:nvPr>
            <p:ph type="sldNum" sz="quarter" idx="12"/>
          </p:nvPr>
        </p:nvSpPr>
        <p:spPr/>
        <p:txBody>
          <a:bodyPr/>
          <a:lstStyle/>
          <a:p>
            <a:fld id="{16B09203-8026-47FB-8251-8C4838F7468D}" type="slidenum">
              <a:rPr lang="en-US" smtClean="0"/>
              <a:pPr/>
              <a:t>60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304800"/>
            <a:ext cx="8791575" cy="6396038"/>
          </a:xfrm>
          <a:solidFill>
            <a:schemeClr val="tx1">
              <a:alpha val="33000"/>
            </a:schemeClr>
          </a:solidFill>
        </p:spPr>
        <p:txBody>
          <a:bodyPr>
            <a:normAutofit fontScale="85000" lnSpcReduction="10000"/>
          </a:bodyPr>
          <a:lstStyle/>
          <a:p>
            <a:r>
              <a:rPr lang="es-ES" dirty="0">
                <a:solidFill>
                  <a:schemeClr val="bg1"/>
                </a:solidFill>
                <a:effectLst>
                  <a:outerShdw blurRad="38100" dist="38100" dir="2700000" algn="tl">
                    <a:srgbClr val="000000">
                      <a:alpha val="43137"/>
                    </a:srgbClr>
                  </a:outerShdw>
                </a:effectLst>
              </a:rPr>
              <a:t>“</a:t>
            </a:r>
            <a:r>
              <a:rPr lang="es-ES" i="1" dirty="0">
                <a:solidFill>
                  <a:schemeClr val="bg1"/>
                </a:solidFill>
                <a:effectLst>
                  <a:outerShdw blurRad="38100" dist="38100" dir="2700000" algn="tl">
                    <a:srgbClr val="000000">
                      <a:alpha val="43137"/>
                    </a:srgbClr>
                  </a:outerShdw>
                </a:effectLst>
              </a:rPr>
              <a:t>Entonces nacerá tu luz como el alba, y tu salvación se dejará ver pronto; e irá tu justicia delante de ti, y la gloria de Jehová será tu retaguardia. Entonces invocarás, y te oirá Jehová; clamarás, y dirá él: Heme aquí. Si quitares de en medio de ti el yugo, el dedo amenazador, y el hablar vanidad; y si dieres tu pan al hambriento, y saciares al alma afligida, en las tinieblas nacerá tu luz, y tu oscuridad será como el mediodía. Jehová te pastoreará siempre, y en las sequías saciará tu alma, y dará vigor a tus huesos; y serás como huerto de riego, y como manantial de aguas, cuyas aguas nunca faltan. Y los tuyos edificarán las ruinas antiguas; los cimientos de generación y generación levantarás, y serás llamado reparador de portillos, restaurador de calzadas para habitar.</a:t>
            </a:r>
            <a:r>
              <a:rPr lang="es-ES" dirty="0">
                <a:solidFill>
                  <a:schemeClr val="bg1"/>
                </a:solidFill>
                <a:effectLst>
                  <a:outerShdw blurRad="38100" dist="38100" dir="2700000" algn="tl">
                    <a:srgbClr val="000000">
                      <a:alpha val="43137"/>
                    </a:srgbClr>
                  </a:outerShdw>
                </a:effectLst>
              </a:rPr>
              <a:t>” (Isaías 58.8–12, RVR60) </a:t>
            </a:r>
          </a:p>
        </p:txBody>
      </p:sp>
    </p:spTree>
    <p:extLst>
      <p:ext uri="{BB962C8B-B14F-4D97-AF65-F5344CB8AC3E}">
        <p14:creationId xmlns:p14="http://schemas.microsoft.com/office/powerpoint/2010/main" val="2280695633"/>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Effect transition="in" filter="fade">
                                      <p:cBhvr>
                                        <p:cTn id="7" dur="1250"/>
                                        <p:tgtEl>
                                          <p:spTgt spid="7">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125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s-PR" sz="3600" dirty="0" smtClean="0">
                <a:latin typeface="Candara" pitchFamily="34" charset="0"/>
                <a:cs typeface="Calibri" pitchFamily="34" charset="0"/>
              </a:rPr>
              <a:t>Los líderes deben ser sensibles al dolor del pueblo.</a:t>
            </a:r>
          </a:p>
          <a:p>
            <a:pPr lvl="1"/>
            <a:r>
              <a:rPr lang="es-PR" sz="3200" dirty="0" smtClean="0">
                <a:latin typeface="Candara" pitchFamily="34" charset="0"/>
                <a:cs typeface="Calibri" pitchFamily="34" charset="0"/>
              </a:rPr>
              <a:t>Eliseo sabía que Dios iba a castigar a Israel por su pecado. El profeta tenía que poner ese plan de Dios en acción, pero lo hizo con lágrimas (</a:t>
            </a:r>
            <a:r>
              <a:rPr lang="es-PR" sz="3200" dirty="0" smtClean="0">
                <a:solidFill>
                  <a:srgbClr val="FF0000"/>
                </a:solidFill>
                <a:latin typeface="Candara" pitchFamily="34" charset="0"/>
                <a:cs typeface="Calibri" pitchFamily="34" charset="0"/>
              </a:rPr>
              <a:t>8.11</a:t>
            </a:r>
            <a:r>
              <a:rPr lang="es-PR" sz="3200" dirty="0" smtClean="0">
                <a:latin typeface="Candara" pitchFamily="34" charset="0"/>
                <a:cs typeface="Calibri" pitchFamily="34" charset="0"/>
              </a:rPr>
              <a:t>).</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8" name="Picture 7"/>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4478" t="4066" r="2985" b="4436"/>
          <a:stretch/>
        </p:blipFill>
        <p:spPr>
          <a:xfrm>
            <a:off x="6858000" y="0"/>
            <a:ext cx="2286000" cy="1714500"/>
          </a:xfrm>
          <a:prstGeom prst="rect">
            <a:avLst/>
          </a:prstGeom>
        </p:spPr>
      </p:pic>
    </p:spTree>
    <p:extLst>
      <p:ext uri="{BB962C8B-B14F-4D97-AF65-F5344CB8AC3E}">
        <p14:creationId xmlns:p14="http://schemas.microsoft.com/office/powerpoint/2010/main" val="1170554281"/>
      </p:ext>
    </p:extLst>
  </p:cSld>
  <p:clrMapOvr>
    <a:masterClrMapping/>
  </p:clrMapOvr>
  <p:transition>
    <p:fade thruBlk="1"/>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s-PR" sz="3600" dirty="0" smtClean="0">
                <a:latin typeface="Candara" pitchFamily="34" charset="0"/>
                <a:cs typeface="Calibri" pitchFamily="34" charset="0"/>
              </a:rPr>
              <a:t>El poder de Dios es más grande que el del enemigo.</a:t>
            </a:r>
          </a:p>
          <a:p>
            <a:pPr lvl="1"/>
            <a:r>
              <a:rPr lang="es-PR" sz="3200" dirty="0" smtClean="0">
                <a:latin typeface="Candara" pitchFamily="34" charset="0"/>
                <a:cs typeface="Calibri" pitchFamily="34" charset="0"/>
              </a:rPr>
              <a:t>Nunca se debe desestimar el poder del enemigo, sin embargo, el poder de dios es mayor que cualquier fuerza extraña.</a:t>
            </a:r>
          </a:p>
          <a:p>
            <a:pPr lvl="1"/>
            <a:r>
              <a:rPr lang="es-PR" sz="3200" dirty="0" smtClean="0">
                <a:latin typeface="Candara" pitchFamily="34" charset="0"/>
                <a:cs typeface="Calibri" pitchFamily="34" charset="0"/>
              </a:rPr>
              <a:t>“Dios es más grande que tus problemas”.</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8" name="Picture 7"/>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4478" t="4066" r="2985" b="4436"/>
          <a:stretch/>
        </p:blipFill>
        <p:spPr>
          <a:xfrm>
            <a:off x="6858000" y="0"/>
            <a:ext cx="2286000" cy="1714500"/>
          </a:xfrm>
          <a:prstGeom prst="rect">
            <a:avLst/>
          </a:prstGeom>
        </p:spPr>
      </p:pic>
    </p:spTree>
    <p:extLst>
      <p:ext uri="{BB962C8B-B14F-4D97-AF65-F5344CB8AC3E}">
        <p14:creationId xmlns:p14="http://schemas.microsoft.com/office/powerpoint/2010/main" val="1064265170"/>
      </p:ext>
    </p:extLst>
  </p:cSld>
  <p:clrMapOvr>
    <a:masterClrMapping/>
  </p:clrMapOvr>
  <p:transition>
    <p:fade thruBlk="1"/>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fontScale="92500"/>
          </a:bodyPr>
          <a:lstStyle/>
          <a:p>
            <a:r>
              <a:rPr lang="es-PR" sz="3600" dirty="0" smtClean="0">
                <a:latin typeface="Candara" pitchFamily="34" charset="0"/>
                <a:cs typeface="Calibri" pitchFamily="34" charset="0"/>
              </a:rPr>
              <a:t>Ser siervo de Dios tiene sus peligros, pero también sus recompensas.</a:t>
            </a:r>
          </a:p>
          <a:p>
            <a:pPr lvl="1"/>
            <a:r>
              <a:rPr lang="es-PR" sz="3200" dirty="0" smtClean="0">
                <a:latin typeface="Candara" pitchFamily="34" charset="0"/>
                <a:cs typeface="Calibri" pitchFamily="34" charset="0"/>
              </a:rPr>
              <a:t>Nunca ha sido tarea fácil denunciar el pecado del hombre. El que anuncia la voluntad de Dios a los hombres expone su vida al peligro, pero tiene la protección del Espíritu Santo.</a:t>
            </a:r>
          </a:p>
          <a:p>
            <a:pPr lvl="1"/>
            <a:r>
              <a:rPr lang="es-PR" sz="3200" dirty="0" smtClean="0">
                <a:latin typeface="Candara" pitchFamily="34" charset="0"/>
                <a:cs typeface="Calibri" pitchFamily="34" charset="0"/>
              </a:rPr>
              <a:t>El Señor no dejará sin recompensa a quienes dedican su vida a la extensión de su reino en la tierra.</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8" name="Picture 7"/>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4478" t="4066" r="2985" b="4436"/>
          <a:stretch/>
        </p:blipFill>
        <p:spPr>
          <a:xfrm>
            <a:off x="6858000" y="0"/>
            <a:ext cx="2286000" cy="1714500"/>
          </a:xfrm>
          <a:prstGeom prst="rect">
            <a:avLst/>
          </a:prstGeom>
        </p:spPr>
      </p:pic>
    </p:spTree>
    <p:extLst>
      <p:ext uri="{BB962C8B-B14F-4D97-AF65-F5344CB8AC3E}">
        <p14:creationId xmlns:p14="http://schemas.microsoft.com/office/powerpoint/2010/main" val="1601792224"/>
      </p:ext>
    </p:extLst>
  </p:cSld>
  <p:clrMapOvr>
    <a:masterClrMapping/>
  </p:clrMapOvr>
  <p:transition>
    <p:fade thruBlk="1"/>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fontScale="92500"/>
          </a:bodyPr>
          <a:lstStyle/>
          <a:p>
            <a:r>
              <a:rPr lang="es-PR" sz="3600" dirty="0" smtClean="0">
                <a:latin typeface="Candara" pitchFamily="34" charset="0"/>
                <a:cs typeface="Calibri" pitchFamily="34" charset="0"/>
              </a:rPr>
              <a:t>Dios usa aun a personas incrédulas para llevar adelante su plan.</a:t>
            </a:r>
          </a:p>
          <a:p>
            <a:pPr lvl="1"/>
            <a:r>
              <a:rPr lang="es-PR" sz="3200" dirty="0" smtClean="0">
                <a:latin typeface="Candara" pitchFamily="34" charset="0"/>
                <a:cs typeface="Calibri" pitchFamily="34" charset="0"/>
              </a:rPr>
              <a:t>En muchos casos lo hizo y lo seguirá haciendo.  </a:t>
            </a:r>
          </a:p>
          <a:p>
            <a:pPr lvl="1"/>
            <a:r>
              <a:rPr lang="es-PR" sz="3200" dirty="0" smtClean="0">
                <a:latin typeface="Candara" pitchFamily="34" charset="0"/>
                <a:cs typeface="Calibri" pitchFamily="34" charset="0"/>
              </a:rPr>
              <a:t>Vale la pena evitar la vergüenza de ser castigados por Dios por medio de personas ajenas a los caminos del Señor.</a:t>
            </a:r>
          </a:p>
          <a:p>
            <a:pPr lvl="1"/>
            <a:r>
              <a:rPr lang="es-PR" sz="3200" dirty="0" smtClean="0">
                <a:latin typeface="Candara" pitchFamily="34" charset="0"/>
                <a:cs typeface="Calibri" pitchFamily="34" charset="0"/>
              </a:rPr>
              <a:t>Hay que recordar que si guardamos parte del pacto que nos corresponde no hay que temer ningún castigo.</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8" name="Picture 7"/>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4478" t="4066" r="2985" b="4436"/>
          <a:stretch/>
        </p:blipFill>
        <p:spPr>
          <a:xfrm>
            <a:off x="6858000" y="0"/>
            <a:ext cx="2286000" cy="1714500"/>
          </a:xfrm>
          <a:prstGeom prst="rect">
            <a:avLst/>
          </a:prstGeom>
        </p:spPr>
      </p:pic>
    </p:spTree>
    <p:extLst>
      <p:ext uri="{BB962C8B-B14F-4D97-AF65-F5344CB8AC3E}">
        <p14:creationId xmlns:p14="http://schemas.microsoft.com/office/powerpoint/2010/main" val="3107222259"/>
      </p:ext>
    </p:extLst>
  </p:cSld>
  <p:clrMapOvr>
    <a:masterClrMapping/>
  </p:clrMapOvr>
  <p:transition>
    <p:fade thruBlk="1"/>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18A1B8D-2211-4267-85EA-46D8260B611F}" type="slidenum">
              <a:rPr lang="en-US">
                <a:solidFill>
                  <a:srgbClr val="000000"/>
                </a:solidFill>
              </a:rPr>
              <a:pPr>
                <a:defRPr/>
              </a:pPr>
              <a:t>65</a:t>
            </a:fld>
            <a:endParaRPr lang="en-US">
              <a:solidFill>
                <a:srgbClr val="000000"/>
              </a:solidFill>
            </a:endParaRPr>
          </a:p>
        </p:txBody>
      </p:sp>
      <p:sp>
        <p:nvSpPr>
          <p:cNvPr id="260098" name="Rectangle 2"/>
          <p:cNvSpPr>
            <a:spLocks noGrp="1" noChangeArrowheads="1"/>
          </p:cNvSpPr>
          <p:nvPr>
            <p:ph type="title" idx="4294967295"/>
          </p:nvPr>
        </p:nvSpPr>
        <p:spPr/>
        <p:txBody>
          <a:bodyPr/>
          <a:lstStyle/>
          <a:p>
            <a:r>
              <a:rPr lang="es-PR" noProof="0" dirty="0" smtClean="0">
                <a:latin typeface="Candara" pitchFamily="34" charset="0"/>
                <a:cs typeface="Calibri" pitchFamily="34" charset="0"/>
              </a:rPr>
              <a:t>Bibliografía</a:t>
            </a:r>
          </a:p>
        </p:txBody>
      </p:sp>
      <p:sp>
        <p:nvSpPr>
          <p:cNvPr id="260099" name="Rectangle 3"/>
          <p:cNvSpPr>
            <a:spLocks noGrp="1" noChangeArrowheads="1"/>
          </p:cNvSpPr>
          <p:nvPr>
            <p:ph type="body" idx="4294967295"/>
          </p:nvPr>
        </p:nvSpPr>
        <p:spPr>
          <a:xfrm>
            <a:off x="152400" y="1941513"/>
            <a:ext cx="8534400" cy="4459287"/>
          </a:xfrm>
        </p:spPr>
        <p:txBody>
          <a:bodyPr>
            <a:normAutofit lnSpcReduction="10000"/>
          </a:bodyPr>
          <a:lstStyle/>
          <a:p>
            <a:pPr>
              <a:lnSpc>
                <a:spcPct val="80000"/>
              </a:lnSpc>
              <a:spcAft>
                <a:spcPts val="600"/>
              </a:spcAft>
              <a:buNone/>
            </a:pPr>
            <a:r>
              <a:rPr lang="es-PR" sz="1400" noProof="0" dirty="0" smtClean="0">
                <a:latin typeface="Candara" pitchFamily="34" charset="0"/>
                <a:cs typeface="Calibri" pitchFamily="34" charset="0"/>
              </a:rPr>
              <a:t>Carson, D., France, R., </a:t>
            </a:r>
            <a:r>
              <a:rPr lang="es-PR" sz="1400" noProof="0" dirty="0" err="1" smtClean="0">
                <a:latin typeface="Candara" pitchFamily="34" charset="0"/>
                <a:cs typeface="Calibri" pitchFamily="34" charset="0"/>
              </a:rPr>
              <a:t>Motyer</a:t>
            </a:r>
            <a:r>
              <a:rPr lang="es-PR" sz="1400" noProof="0" dirty="0" smtClean="0">
                <a:latin typeface="Candara" pitchFamily="34" charset="0"/>
                <a:cs typeface="Calibri" pitchFamily="34" charset="0"/>
              </a:rPr>
              <a:t>, J., &amp; </a:t>
            </a:r>
            <a:r>
              <a:rPr lang="es-PR" sz="1400" noProof="0" dirty="0" err="1" smtClean="0">
                <a:latin typeface="Candara" pitchFamily="34" charset="0"/>
                <a:cs typeface="Calibri" pitchFamily="34" charset="0"/>
              </a:rPr>
              <a:t>Wenham</a:t>
            </a:r>
            <a:r>
              <a:rPr lang="es-PR" sz="1400" noProof="0" dirty="0" smtClean="0">
                <a:latin typeface="Candara" pitchFamily="34" charset="0"/>
                <a:cs typeface="Calibri" pitchFamily="34" charset="0"/>
              </a:rPr>
              <a:t>, G. (2000, c1999). </a:t>
            </a:r>
            <a:r>
              <a:rPr lang="es-PR" sz="1400" i="1" noProof="0" dirty="0" smtClean="0">
                <a:latin typeface="Candara" pitchFamily="34" charset="0"/>
                <a:cs typeface="Calibri" pitchFamily="34" charset="0"/>
              </a:rPr>
              <a:t>Nuevo comentario Bíblico : Siglo veintiuno</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a:t>
            </a:r>
            <a:r>
              <a:rPr lang="es-PR" sz="1400" noProof="0" dirty="0" err="1" smtClean="0">
                <a:latin typeface="Candara" pitchFamily="34" charset="0"/>
                <a:cs typeface="Calibri" pitchFamily="34" charset="0"/>
              </a:rPr>
              <a:t>Lc</a:t>
            </a:r>
            <a:r>
              <a:rPr lang="es-PR" sz="1400" noProof="0" dirty="0" smtClean="0">
                <a:latin typeface="Candara" pitchFamily="34" charset="0"/>
                <a:cs typeface="Calibri" pitchFamily="34" charset="0"/>
              </a:rPr>
              <a:t> 6.20-26). Miami: Sociedades </a:t>
            </a:r>
            <a:r>
              <a:rPr lang="es-PR" sz="1400" noProof="0" dirty="0" err="1" smtClean="0">
                <a:latin typeface="Candara" pitchFamily="34" charset="0"/>
                <a:cs typeface="Calibri" pitchFamily="34" charset="0"/>
              </a:rPr>
              <a:t>Bı́blicas</a:t>
            </a:r>
            <a:r>
              <a:rPr lang="es-PR" sz="1400" noProof="0" dirty="0" smtClean="0">
                <a:latin typeface="Candara" pitchFamily="34" charset="0"/>
                <a:cs typeface="Calibri" pitchFamily="34" charset="0"/>
              </a:rPr>
              <a:t> Unidas.</a:t>
            </a:r>
          </a:p>
          <a:p>
            <a:pPr>
              <a:lnSpc>
                <a:spcPct val="80000"/>
              </a:lnSpc>
              <a:spcAft>
                <a:spcPts val="600"/>
              </a:spcAft>
              <a:buNone/>
            </a:pPr>
            <a:r>
              <a:rPr lang="es-PR" sz="1400" noProof="0" dirty="0" smtClean="0">
                <a:latin typeface="Candara" pitchFamily="34" charset="0"/>
                <a:cs typeface="Calibri" pitchFamily="34" charset="0"/>
              </a:rPr>
              <a:t>Douglas, J.D. </a:t>
            </a:r>
            <a:r>
              <a:rPr lang="es-PR" sz="1400" i="1" noProof="0" dirty="0" smtClean="0">
                <a:latin typeface="Candara" pitchFamily="34" charset="0"/>
                <a:cs typeface="Calibri" pitchFamily="34" charset="0"/>
              </a:rPr>
              <a:t>Nuevo Diccionario Bíblico : Primera Edición</a:t>
            </a:r>
            <a:r>
              <a:rPr lang="es-PR" sz="1400" noProof="0" dirty="0" smtClean="0">
                <a:latin typeface="Candara" pitchFamily="34" charset="0"/>
                <a:cs typeface="Calibri" pitchFamily="34" charset="0"/>
              </a:rPr>
              <a:t>. Miami: Sociedades Bíblicas Unidas, 2000.</a:t>
            </a:r>
          </a:p>
          <a:p>
            <a:pPr>
              <a:lnSpc>
                <a:spcPct val="80000"/>
              </a:lnSpc>
              <a:spcAft>
                <a:spcPts val="600"/>
              </a:spcAft>
              <a:buNone/>
            </a:pPr>
            <a:r>
              <a:rPr lang="es-PR" sz="1400" i="1" noProof="0" dirty="0" smtClean="0">
                <a:latin typeface="Candara" pitchFamily="34" charset="0"/>
                <a:cs typeface="Calibri" pitchFamily="34" charset="0"/>
              </a:rPr>
              <a:t>LBLA Mapas</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La </a:t>
            </a:r>
            <a:r>
              <a:rPr lang="es-PR" sz="1400" noProof="0" dirty="0" err="1" smtClean="0">
                <a:latin typeface="Candara" pitchFamily="34" charset="0"/>
                <a:cs typeface="Calibri" pitchFamily="34" charset="0"/>
              </a:rPr>
              <a:t>Habra</a:t>
            </a:r>
            <a:r>
              <a:rPr lang="es-PR" sz="1400" noProof="0" dirty="0" smtClean="0">
                <a:latin typeface="Candara" pitchFamily="34" charset="0"/>
                <a:cs typeface="Calibri" pitchFamily="34" charset="0"/>
              </a:rPr>
              <a:t>, CA: </a:t>
            </a:r>
            <a:r>
              <a:rPr lang="es-PR" sz="1400" noProof="0" dirty="0" err="1" smtClean="0">
                <a:latin typeface="Candara" pitchFamily="34" charset="0"/>
                <a:cs typeface="Calibri" pitchFamily="34" charset="0"/>
              </a:rPr>
              <a:t>Foundation</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Publications</a:t>
            </a:r>
            <a:r>
              <a:rPr lang="es-PR" sz="1400" noProof="0" dirty="0" smtClean="0">
                <a:latin typeface="Candara" pitchFamily="34" charset="0"/>
                <a:cs typeface="Calibri" pitchFamily="34" charset="0"/>
              </a:rPr>
              <a:t>, Inc., 2000.</a:t>
            </a:r>
          </a:p>
          <a:p>
            <a:pPr>
              <a:lnSpc>
                <a:spcPct val="80000"/>
              </a:lnSpc>
              <a:spcAft>
                <a:spcPts val="600"/>
              </a:spcAft>
              <a:buNone/>
            </a:pPr>
            <a:r>
              <a:rPr lang="es-PR" sz="1400" noProof="0" dirty="0" err="1" smtClean="0">
                <a:latin typeface="Candara" pitchFamily="34" charset="0"/>
                <a:cs typeface="Calibri" pitchFamily="34" charset="0"/>
              </a:rPr>
              <a:t>Lockward</a:t>
            </a:r>
            <a:r>
              <a:rPr lang="es-PR" sz="1400" noProof="0" dirty="0" smtClean="0">
                <a:latin typeface="Candara" pitchFamily="34" charset="0"/>
                <a:cs typeface="Calibri" pitchFamily="34" charset="0"/>
              </a:rPr>
              <a:t>, Alfonso. </a:t>
            </a:r>
            <a:r>
              <a:rPr lang="es-PR" sz="1400" i="1" noProof="0" dirty="0" smtClean="0">
                <a:latin typeface="Candara" pitchFamily="34" charset="0"/>
                <a:cs typeface="Calibri" pitchFamily="34" charset="0"/>
              </a:rPr>
              <a:t>Nuevo Diccionario De La Biblia.</a:t>
            </a:r>
            <a:r>
              <a:rPr lang="es-PR" sz="1400" noProof="0" dirty="0" smtClean="0">
                <a:latin typeface="Candara" pitchFamily="34" charset="0"/>
                <a:cs typeface="Calibri" pitchFamily="34" charset="0"/>
              </a:rPr>
              <a:t> Miami: Editorial </a:t>
            </a:r>
            <a:r>
              <a:rPr lang="es-PR" sz="1400" noProof="0" dirty="0" err="1" smtClean="0">
                <a:latin typeface="Candara" pitchFamily="34" charset="0"/>
                <a:cs typeface="Calibri" pitchFamily="34" charset="0"/>
              </a:rPr>
              <a:t>Unilit</a:t>
            </a:r>
            <a:r>
              <a:rPr lang="es-PR" sz="1400" noProof="0" dirty="0" smtClean="0">
                <a:latin typeface="Candara" pitchFamily="34" charset="0"/>
                <a:cs typeface="Calibri" pitchFamily="34" charset="0"/>
              </a:rPr>
              <a:t>, 2003.</a:t>
            </a:r>
          </a:p>
          <a:p>
            <a:pPr>
              <a:lnSpc>
                <a:spcPct val="80000"/>
              </a:lnSpc>
              <a:spcAft>
                <a:spcPts val="600"/>
              </a:spcAft>
              <a:buNone/>
            </a:pPr>
            <a:r>
              <a:rPr lang="es-PR" sz="1400" i="1" noProof="0" dirty="0" smtClean="0">
                <a:latin typeface="Candara" pitchFamily="34" charset="0"/>
                <a:cs typeface="Calibri" pitchFamily="34" charset="0"/>
              </a:rPr>
              <a:t>Mapas De La Biblia Caribe</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buNone/>
            </a:pPr>
            <a:r>
              <a:rPr lang="es-PR" sz="1400" noProof="0" dirty="0" smtClean="0">
                <a:latin typeface="Candara" pitchFamily="34" charset="0"/>
                <a:cs typeface="Calibri" pitchFamily="34" charset="0"/>
              </a:rPr>
              <a:t>Martínez, Mario, et al, eds. </a:t>
            </a:r>
            <a:r>
              <a:rPr lang="es-PR" sz="1400" i="1" noProof="0" dirty="0" smtClean="0">
                <a:latin typeface="Candara" pitchFamily="34" charset="0"/>
                <a:cs typeface="Calibri" pitchFamily="34" charset="0"/>
              </a:rPr>
              <a:t>El Expositor Bíblico: La Biblia, Libro por Libro</a:t>
            </a:r>
            <a:r>
              <a:rPr lang="es-PR" sz="1400" noProof="0" dirty="0" smtClean="0">
                <a:latin typeface="Candara" pitchFamily="34" charset="0"/>
                <a:cs typeface="Calibri" pitchFamily="34" charset="0"/>
              </a:rPr>
              <a:t>, Maestros de jóvenes y Adultos, Volumen 5, 5nta Ed. El Paso, Texas: Casa Bautista de Publicaciones, 2007, c1995.</a:t>
            </a:r>
          </a:p>
          <a:p>
            <a:pPr>
              <a:lnSpc>
                <a:spcPct val="80000"/>
              </a:lnSpc>
              <a:spcAft>
                <a:spcPts val="600"/>
              </a:spcAft>
              <a:buNone/>
            </a:pPr>
            <a:r>
              <a:rPr lang="es-PR" sz="1400" noProof="0" dirty="0" smtClean="0">
                <a:latin typeface="Candara" pitchFamily="34" charset="0"/>
                <a:cs typeface="Calibri" pitchFamily="34" charset="0"/>
              </a:rPr>
              <a:t>Nelson, </a:t>
            </a:r>
            <a:r>
              <a:rPr lang="es-PR" sz="1400" noProof="0" dirty="0" err="1" smtClean="0">
                <a:latin typeface="Candara" pitchFamily="34" charset="0"/>
                <a:cs typeface="Calibri" pitchFamily="34" charset="0"/>
              </a:rPr>
              <a:t>Wilton</a:t>
            </a:r>
            <a:r>
              <a:rPr lang="es-PR" sz="1400" noProof="0" dirty="0" smtClean="0">
                <a:latin typeface="Candara" pitchFamily="34" charset="0"/>
                <a:cs typeface="Calibri" pitchFamily="34" charset="0"/>
              </a:rPr>
              <a:t> M. y Juan Rojas Mayo, </a:t>
            </a:r>
            <a:r>
              <a:rPr lang="es-PR" sz="1400" i="1" noProof="0" dirty="0" smtClean="0">
                <a:latin typeface="Candara" pitchFamily="34" charset="0"/>
                <a:cs typeface="Calibri" pitchFamily="34" charset="0"/>
              </a:rPr>
              <a:t>Nelson Nuevo Diccionario Ilustrado De La Biblia</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buNone/>
            </a:pPr>
            <a:r>
              <a:rPr lang="es-PR" sz="1400" dirty="0" smtClean="0">
                <a:latin typeface="Candara" pitchFamily="34" charset="0"/>
                <a:cs typeface="Calibri" pitchFamily="34" charset="0"/>
              </a:rPr>
              <a:t>Vine, W.E. </a:t>
            </a:r>
            <a:r>
              <a:rPr lang="es-PR" sz="1400" i="1" dirty="0" smtClean="0">
                <a:latin typeface="Candara" pitchFamily="34" charset="0"/>
                <a:cs typeface="Calibri" pitchFamily="34" charset="0"/>
              </a:rPr>
              <a:t>Vine Diccionario Expositivo De Palabras Del Antiguo Y Del Nuevo Testamento Exhaustivo</a:t>
            </a: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 2000, c1999.</a:t>
            </a:r>
          </a:p>
          <a:p>
            <a:pPr marL="0" indent="0">
              <a:buNone/>
            </a:pPr>
            <a:r>
              <a:rPr lang="es-PR" sz="1400" dirty="0">
                <a:latin typeface="Candara" pitchFamily="34" charset="0"/>
                <a:cs typeface="Calibri" pitchFamily="34" charset="0"/>
              </a:rPr>
              <a:t> Carro, Daniel et al. Comentario </a:t>
            </a:r>
            <a:r>
              <a:rPr lang="es-PR" sz="1400" dirty="0" err="1">
                <a:latin typeface="Candara" pitchFamily="34" charset="0"/>
                <a:cs typeface="Calibri" pitchFamily="34" charset="0"/>
              </a:rPr>
              <a:t>bı́blico</a:t>
            </a:r>
            <a:r>
              <a:rPr lang="es-PR" sz="1400" dirty="0">
                <a:latin typeface="Candara" pitchFamily="34" charset="0"/>
                <a:cs typeface="Calibri" pitchFamily="34" charset="0"/>
              </a:rPr>
              <a:t> mundo hispano 1 Reyes, 2 Reyes, y 2 </a:t>
            </a:r>
            <a:r>
              <a:rPr lang="es-PR" sz="1400" dirty="0" err="1">
                <a:latin typeface="Candara" pitchFamily="34" charset="0"/>
                <a:cs typeface="Calibri" pitchFamily="34" charset="0"/>
              </a:rPr>
              <a:t>Crónicas</a:t>
            </a:r>
            <a:r>
              <a:rPr lang="es-PR" sz="1400" dirty="0">
                <a:latin typeface="Candara" pitchFamily="34" charset="0"/>
                <a:cs typeface="Calibri" pitchFamily="34" charset="0"/>
              </a:rPr>
              <a:t>. 1. ed. El Paso, TX: Editorial Mundo Hispano, 1993. </a:t>
            </a:r>
            <a:r>
              <a:rPr lang="es-PR" sz="1400" dirty="0" err="1">
                <a:latin typeface="Candara" pitchFamily="34" charset="0"/>
                <a:cs typeface="Calibri" pitchFamily="34" charset="0"/>
              </a:rPr>
              <a:t>Print</a:t>
            </a:r>
            <a:r>
              <a:rPr lang="es-PR" sz="1400" dirty="0">
                <a:latin typeface="Candara" pitchFamily="34" charset="0"/>
                <a:cs typeface="Calibri" pitchFamily="34" charset="0"/>
              </a:rPr>
              <a:t>.</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Wiersbe</a:t>
            </a:r>
            <a:r>
              <a:rPr lang="es-PR" sz="1400" dirty="0" smtClean="0">
                <a:latin typeface="Candara" pitchFamily="34" charset="0"/>
                <a:cs typeface="Calibri" pitchFamily="34" charset="0"/>
              </a:rPr>
              <a:t>, W. W. (1995). Bosquejos expositivos de la Biblia: Antiguo y Nuevo Testamento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W. (2004). Comentario Bíblico de William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Antiguo Testamento y Nuevo Testamento (46). </a:t>
            </a:r>
            <a:r>
              <a:rPr lang="es-PR" sz="1400" dirty="0" err="1" smtClean="0">
                <a:latin typeface="Candara" pitchFamily="34" charset="0"/>
                <a:cs typeface="Calibri" pitchFamily="34" charset="0"/>
              </a:rPr>
              <a:t>Viladecavalls</a:t>
            </a:r>
            <a:r>
              <a:rPr lang="es-PR" sz="1400" dirty="0" smtClean="0">
                <a:latin typeface="Candara" pitchFamily="34" charset="0"/>
                <a:cs typeface="Calibri" pitchFamily="34" charset="0"/>
              </a:rPr>
              <a:t> (Barcelona), </a:t>
            </a:r>
            <a:r>
              <a:rPr lang="es-PR" sz="1400" dirty="0" err="1" smtClean="0">
                <a:latin typeface="Candara" pitchFamily="34" charset="0"/>
                <a:cs typeface="Calibri" pitchFamily="34" charset="0"/>
              </a:rPr>
              <a:t>Espa±a</a:t>
            </a:r>
            <a:r>
              <a:rPr lang="es-PR" sz="1400" dirty="0" smtClean="0">
                <a:latin typeface="Candara" pitchFamily="34" charset="0"/>
                <a:cs typeface="Calibri" pitchFamily="34" charset="0"/>
              </a:rPr>
              <a:t>: Editorial CLIE. Φ</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Porter</a:t>
            </a:r>
            <a:r>
              <a:rPr lang="es-PR" sz="1400" dirty="0" smtClean="0">
                <a:latin typeface="Candara" pitchFamily="34" charset="0"/>
                <a:cs typeface="Calibri" pitchFamily="34" charset="0"/>
              </a:rPr>
              <a:t>, R. (2005). Estudios </a:t>
            </a:r>
            <a:r>
              <a:rPr lang="es-PR" sz="1400" dirty="0" err="1" smtClean="0">
                <a:latin typeface="Candara" pitchFamily="34" charset="0"/>
                <a:cs typeface="Calibri" pitchFamily="34" charset="0"/>
              </a:rPr>
              <a:t>Bı́blicos</a:t>
            </a:r>
            <a:r>
              <a:rPr lang="es-PR" sz="1400" dirty="0" smtClean="0">
                <a:latin typeface="Candara" pitchFamily="34" charset="0"/>
                <a:cs typeface="Calibri" pitchFamily="34" charset="0"/>
              </a:rPr>
              <a:t> ELA:  (2 Reyes). Puebla, Pue., </a:t>
            </a:r>
            <a:r>
              <a:rPr lang="es-PR" sz="1400" dirty="0" err="1" smtClean="0">
                <a:latin typeface="Candara" pitchFamily="34" charset="0"/>
                <a:cs typeface="Calibri" pitchFamily="34" charset="0"/>
              </a:rPr>
              <a:t>México</a:t>
            </a:r>
            <a:r>
              <a:rPr lang="es-PR" sz="1400" dirty="0" smtClean="0">
                <a:latin typeface="Candara" pitchFamily="34" charset="0"/>
                <a:cs typeface="Calibri" pitchFamily="34" charset="0"/>
              </a:rPr>
              <a:t>: Ediciones Las </a:t>
            </a:r>
            <a:r>
              <a:rPr lang="es-PR" sz="1400" dirty="0" err="1" smtClean="0">
                <a:latin typeface="Candara" pitchFamily="34" charset="0"/>
                <a:cs typeface="Calibri" pitchFamily="34" charset="0"/>
              </a:rPr>
              <a:t>Américas</a:t>
            </a:r>
            <a:r>
              <a:rPr lang="es-PR" sz="1400" dirty="0" smtClean="0">
                <a:latin typeface="Candara" pitchFamily="34" charset="0"/>
                <a:cs typeface="Calibri" pitchFamily="34" charset="0"/>
              </a:rPr>
              <a:t>, A. C.</a:t>
            </a:r>
          </a:p>
          <a:p>
            <a:pPr marL="0" indent="0">
              <a:buNone/>
            </a:pPr>
            <a:endParaRPr lang="es-PR" sz="1400" dirty="0" smtClean="0">
              <a:latin typeface="Candara" pitchFamily="34" charset="0"/>
              <a:cs typeface="Calibri" pitchFamily="34" charset="0"/>
            </a:endParaRPr>
          </a:p>
          <a:p>
            <a:pPr marL="0" indent="0">
              <a:buNone/>
            </a:pPr>
            <a:endParaRPr lang="es-PR" sz="1400" dirty="0" smtClean="0">
              <a:latin typeface="Candara" pitchFamily="34" charset="0"/>
              <a:cs typeface="Calibri" pitchFamily="34" charset="0"/>
            </a:endParaRPr>
          </a:p>
          <a:p>
            <a:pPr>
              <a:lnSpc>
                <a:spcPct val="80000"/>
              </a:lnSpc>
              <a:spcAft>
                <a:spcPts val="600"/>
              </a:spcAft>
              <a:buNone/>
            </a:pPr>
            <a:endParaRPr lang="es-PR" sz="1400" noProof="0" dirty="0" smtClean="0">
              <a:latin typeface="Candara" pitchFamily="34" charset="0"/>
              <a:cs typeface="Calibri" pitchFamily="34" charset="0"/>
            </a:endParaRPr>
          </a:p>
          <a:p>
            <a:pPr>
              <a:lnSpc>
                <a:spcPct val="80000"/>
              </a:lnSpc>
              <a:spcAft>
                <a:spcPts val="600"/>
              </a:spcAft>
              <a:buNone/>
            </a:pPr>
            <a:endParaRPr lang="es-PR" sz="1400" noProof="0" dirty="0" smtClean="0">
              <a:latin typeface="Candara" pitchFamily="34" charset="0"/>
              <a:cs typeface="Calibri" pitchFamily="34" charset="0"/>
            </a:endParaRPr>
          </a:p>
        </p:txBody>
      </p:sp>
      <p:sp>
        <p:nvSpPr>
          <p:cNvPr id="260100" name="Slide Number Placeholder 3"/>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B3F4E463-F5E4-45E0-82AC-34CAC993DA12}" type="slidenum">
              <a:rPr lang="en-US" sz="1400">
                <a:solidFill>
                  <a:srgbClr val="000000"/>
                </a:solidFill>
              </a:rPr>
              <a:pPr algn="r"/>
              <a:t>65</a:t>
            </a:fld>
            <a:endParaRPr lang="en-US" sz="1400">
              <a:solidFill>
                <a:srgbClr val="000000"/>
              </a:solidFill>
            </a:endParaRPr>
          </a:p>
        </p:txBody>
      </p:sp>
    </p:spTree>
    <p:extLst>
      <p:ext uri="{BB962C8B-B14F-4D97-AF65-F5344CB8AC3E}">
        <p14:creationId xmlns:p14="http://schemas.microsoft.com/office/powerpoint/2010/main" val="605770307"/>
      </p:ext>
    </p:extLst>
  </p:cSld>
  <p:clrMapOvr>
    <a:masterClrMapping/>
  </p:clrMapOvr>
  <p:transition>
    <p:fade thruBlk="1"/>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15146" b="5440"/>
          <a:stretch/>
        </p:blipFill>
        <p:spPr>
          <a:xfrm>
            <a:off x="0" y="-16367"/>
            <a:ext cx="9181514" cy="6854484"/>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pPr/>
              <a:t>66</a:t>
            </a:fld>
            <a:endParaRPr lang="en-US"/>
          </a:p>
        </p:txBody>
      </p:sp>
      <p:sp>
        <p:nvSpPr>
          <p:cNvPr id="238596" name="Rectangle 4"/>
          <p:cNvSpPr>
            <a:spLocks noGrp="1" noChangeArrowheads="1"/>
          </p:cNvSpPr>
          <p:nvPr>
            <p:ph type="body" sz="half" idx="4294967295"/>
          </p:nvPr>
        </p:nvSpPr>
        <p:spPr>
          <a:xfrm>
            <a:off x="381000" y="0"/>
            <a:ext cx="8402990" cy="6096000"/>
          </a:xfrm>
          <a:solidFill>
            <a:schemeClr val="tx1">
              <a:alpha val="44000"/>
            </a:schemeClr>
          </a:solidFill>
          <a:ln/>
          <a:effectLst>
            <a:softEdge rad="127000"/>
          </a:effectLst>
        </p:spPr>
        <p:txBody>
          <a:bodyPr anchor="ctr"/>
          <a:lstStyle/>
          <a:p>
            <a:pPr marL="0" indent="0" algn="ctr">
              <a:spcAft>
                <a:spcPts val="600"/>
              </a:spcAft>
              <a:buFontTx/>
              <a:buNone/>
            </a:pPr>
            <a:endParaRPr lang="es-PR" sz="3600" dirty="0" smtClean="0">
              <a:solidFill>
                <a:schemeClr val="bg1"/>
              </a:solidFill>
              <a:effectLst>
                <a:outerShdw blurRad="38100" dist="38100" dir="2700000" algn="tl">
                  <a:srgbClr val="000000">
                    <a:alpha val="43137"/>
                  </a:srgbClr>
                </a:outerShdw>
              </a:effectLst>
              <a:latin typeface="Candara" panose="020E0502030303020204" pitchFamily="34" charset="0"/>
            </a:endParaRPr>
          </a:p>
          <a:p>
            <a:pPr marL="0" indent="0" algn="ctr">
              <a:spcAft>
                <a:spcPts val="600"/>
              </a:spcAft>
              <a:buFontTx/>
              <a:buNone/>
            </a:pPr>
            <a:r>
              <a:rPr lang="es-PR" sz="3600" dirty="0">
                <a:solidFill>
                  <a:schemeClr val="bg1"/>
                </a:solidFill>
                <a:effectLst>
                  <a:outerShdw blurRad="38100" dist="38100" dir="2700000" algn="tl">
                    <a:srgbClr val="000000">
                      <a:alpha val="43137"/>
                    </a:srgbClr>
                  </a:outerShdw>
                </a:effectLst>
                <a:latin typeface="Candara" panose="020E0502030303020204" pitchFamily="34" charset="0"/>
              </a:rPr>
              <a:t>Unidad 13: El Profeta Eliseo </a:t>
            </a:r>
            <a:endParaRPr lang="es-PR" sz="3600" dirty="0" smtClean="0">
              <a:solidFill>
                <a:schemeClr val="bg1"/>
              </a:solidFill>
              <a:effectLst>
                <a:outerShdw blurRad="38100" dist="38100" dir="2700000" algn="tl">
                  <a:srgbClr val="000000">
                    <a:alpha val="43137"/>
                  </a:srgbClr>
                </a:outerShdw>
              </a:effectLst>
              <a:latin typeface="Candara" panose="020E0502030303020204" pitchFamily="34" charset="0"/>
            </a:endParaRPr>
          </a:p>
          <a:p>
            <a:pPr marL="0" indent="0" algn="ctr">
              <a:spcAft>
                <a:spcPts val="600"/>
              </a:spcAft>
              <a:buFontTx/>
              <a:buNone/>
            </a:pPr>
            <a:r>
              <a:rPr lang="es-PR" sz="4000" dirty="0" smtClean="0">
                <a:solidFill>
                  <a:schemeClr val="bg1"/>
                </a:solidFill>
                <a:effectLst>
                  <a:outerShdw blurRad="38100" dist="38100" dir="2700000" algn="tl">
                    <a:srgbClr val="000000">
                      <a:alpha val="43137"/>
                    </a:srgbClr>
                  </a:outerShdw>
                </a:effectLst>
                <a:latin typeface="Candara" panose="020E0502030303020204" pitchFamily="34" charset="0"/>
              </a:rPr>
              <a:t>Estudio 43:    </a:t>
            </a:r>
            <a:endParaRPr lang="es-PR" sz="4000" dirty="0">
              <a:solidFill>
                <a:schemeClr val="bg1"/>
              </a:solidFill>
              <a:effectLst>
                <a:outerShdw blurRad="38100" dist="38100" dir="2700000" algn="tl">
                  <a:srgbClr val="000000">
                    <a:alpha val="43137"/>
                  </a:srgbClr>
                </a:outerShdw>
              </a:effectLst>
              <a:latin typeface="Candara" panose="020E0502030303020204" pitchFamily="34" charset="0"/>
            </a:endParaRPr>
          </a:p>
          <a:p>
            <a:pPr marL="0" indent="0" algn="ctr">
              <a:spcAft>
                <a:spcPts val="600"/>
              </a:spcAft>
              <a:buFontTx/>
              <a:buNone/>
            </a:pPr>
            <a:r>
              <a:rPr lang="es-PR" sz="4000" dirty="0" smtClean="0">
                <a:solidFill>
                  <a:schemeClr val="bg1"/>
                </a:solidFill>
                <a:effectLst>
                  <a:outerShdw blurRad="38100" dist="38100" dir="2700000" algn="tl">
                    <a:srgbClr val="000000">
                      <a:alpha val="43137"/>
                    </a:srgbClr>
                  </a:outerShdw>
                </a:effectLst>
                <a:latin typeface="Candara" panose="020E0502030303020204" pitchFamily="34" charset="0"/>
              </a:rPr>
              <a:t>Obedecer la Voluntad de Dios</a:t>
            </a:r>
            <a:endParaRPr lang="es-PR" sz="4000" dirty="0">
              <a:solidFill>
                <a:schemeClr val="bg1"/>
              </a:solidFill>
              <a:effectLst>
                <a:outerShdw blurRad="38100" dist="38100" dir="2700000" algn="tl">
                  <a:srgbClr val="000000">
                    <a:alpha val="43137"/>
                  </a:srgbClr>
                </a:outerShdw>
              </a:effectLst>
              <a:latin typeface="Candara" panose="020E0502030303020204" pitchFamily="34" charset="0"/>
            </a:endParaRPr>
          </a:p>
          <a:p>
            <a:pPr marL="0" indent="0" algn="ctr">
              <a:buFontTx/>
              <a:buNone/>
              <a:tabLst>
                <a:tab pos="457200" algn="l"/>
              </a:tabLst>
            </a:pPr>
            <a:r>
              <a:rPr lang="es-PR" sz="3600" dirty="0" smtClean="0">
                <a:solidFill>
                  <a:schemeClr val="bg1"/>
                </a:solidFill>
                <a:effectLst>
                  <a:outerShdw blurRad="38100" dist="38100" dir="2700000" algn="tl">
                    <a:srgbClr val="000000">
                      <a:alpha val="43137"/>
                    </a:srgbClr>
                  </a:outerShdw>
                </a:effectLst>
                <a:latin typeface="Candara" panose="020E0502030303020204" pitchFamily="34" charset="0"/>
              </a:rPr>
              <a:t>(2 Reyes 9.1 a 10.36)</a:t>
            </a:r>
            <a:r>
              <a:rPr lang="es-PR" sz="4000" dirty="0" smtClean="0">
                <a:solidFill>
                  <a:schemeClr val="bg1"/>
                </a:solidFill>
                <a:effectLst>
                  <a:outerShdw blurRad="38100" dist="38100" dir="2700000" algn="tl">
                    <a:srgbClr val="000000">
                      <a:alpha val="43137"/>
                    </a:srgbClr>
                  </a:outerShdw>
                </a:effectLst>
                <a:latin typeface="Candara" panose="020E0502030303020204" pitchFamily="34" charset="0"/>
              </a:rPr>
              <a:t> </a:t>
            </a:r>
            <a:endParaRPr lang="es-PR" sz="4000" dirty="0">
              <a:solidFill>
                <a:schemeClr val="bg1"/>
              </a:solidFill>
              <a:effectLst>
                <a:outerShdw blurRad="38100" dist="38100" dir="2700000" algn="tl">
                  <a:srgbClr val="000000">
                    <a:alpha val="43137"/>
                  </a:srgbClr>
                </a:outerShdw>
              </a:effectLst>
              <a:latin typeface="Candara" panose="020E0502030303020204" pitchFamily="34" charset="0"/>
            </a:endParaRPr>
          </a:p>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anose="020E0502030303020204" pitchFamily="34" charset="0"/>
              </a:rPr>
              <a:t>12 </a:t>
            </a:r>
            <a:r>
              <a:rPr lang="es-PR" sz="4000" dirty="0">
                <a:solidFill>
                  <a:schemeClr val="bg1"/>
                </a:solidFill>
                <a:effectLst>
                  <a:outerShdw blurRad="38100" dist="38100" dir="2700000" algn="tl">
                    <a:srgbClr val="000000">
                      <a:alpha val="43137"/>
                    </a:srgbClr>
                  </a:outerShdw>
                </a:effectLst>
                <a:latin typeface="Candara" panose="020E0502030303020204" pitchFamily="34" charset="0"/>
              </a:rPr>
              <a:t>de </a:t>
            </a:r>
            <a:r>
              <a:rPr lang="es-PR" sz="4000" dirty="0" smtClean="0">
                <a:solidFill>
                  <a:schemeClr val="bg1"/>
                </a:solidFill>
                <a:effectLst>
                  <a:outerShdw blurRad="38100" dist="38100" dir="2700000" algn="tl">
                    <a:srgbClr val="000000">
                      <a:alpha val="43137"/>
                    </a:srgbClr>
                  </a:outerShdw>
                </a:effectLst>
                <a:latin typeface="Candara" panose="020E0502030303020204" pitchFamily="34" charset="0"/>
              </a:rPr>
              <a:t>noviembre </a:t>
            </a:r>
            <a:r>
              <a:rPr lang="es-PR" sz="4000" dirty="0">
                <a:solidFill>
                  <a:schemeClr val="bg1"/>
                </a:solidFill>
                <a:effectLst>
                  <a:outerShdw blurRad="38100" dist="38100" dir="2700000" algn="tl">
                    <a:srgbClr val="000000">
                      <a:alpha val="43137"/>
                    </a:srgbClr>
                  </a:outerShdw>
                </a:effectLst>
                <a:latin typeface="Candara" panose="020E0502030303020204" pitchFamily="34" charset="0"/>
              </a:rPr>
              <a:t>de 2013</a:t>
            </a: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a:effectLst>
                  <a:outerShdw blurRad="38100" dist="38100" dir="2700000" algn="tl">
                    <a:srgbClr val="000000">
                      <a:alpha val="43137"/>
                    </a:srgbClr>
                  </a:outerShdw>
                </a:effectLst>
                <a:latin typeface="Candara" pitchFamily="34" charset="0"/>
              </a:rPr>
              <a:t>Iglesia Bíblica Bautista de </a:t>
            </a:r>
            <a:r>
              <a:rPr lang="es-PR" smtClean="0">
                <a:effectLst>
                  <a:outerShdw blurRad="38100" dist="38100" dir="2700000" algn="tl">
                    <a:srgbClr val="000000">
                      <a:alpha val="43137"/>
                    </a:srgbClr>
                  </a:outerShdw>
                </a:effectLst>
                <a:latin typeface="Candara" pitchFamily="34" charset="0"/>
              </a:rPr>
              <a:t>Aguadilla</a:t>
            </a:r>
            <a:endParaRPr lang="es-PR">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a:effectLst>
                  <a:outerShdw blurRad="38100" dist="38100" dir="2700000" algn="tl">
                    <a:srgbClr val="000000">
                      <a:alpha val="43137"/>
                    </a:srgbClr>
                  </a:outerShdw>
                </a:effectLst>
                <a:latin typeface="Candara" pitchFamily="34" charset="0"/>
              </a:rPr>
              <a:t>La Biblia Libro por Libro, CBP</a:t>
            </a:r>
            <a:r>
              <a:rPr lang="en-US" i="1" baseline="30000">
                <a:effectLst>
                  <a:outerShdw blurRad="38100" dist="38100" dir="2700000" algn="tl">
                    <a:srgbClr val="000000">
                      <a:alpha val="43137"/>
                    </a:srgbClr>
                  </a:outerShdw>
                </a:effectLst>
                <a:latin typeface="Candara" pitchFamily="34" charset="0"/>
              </a:rPr>
              <a:t>®</a:t>
            </a:r>
            <a:endParaRPr lang="en-US">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339558"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698731" y="304800"/>
            <a:ext cx="3746538" cy="707886"/>
          </a:xfrm>
          <a:prstGeom prst="rect">
            <a:avLst/>
          </a:prstGeom>
          <a:noFill/>
        </p:spPr>
        <p:txBody>
          <a:bodyPr wrap="none" rtlCol="0">
            <a:spAutoFit/>
          </a:bodyPr>
          <a:lstStyle/>
          <a:p>
            <a:r>
              <a:rPr lang="en-US" sz="4000" dirty="0" err="1">
                <a:solidFill>
                  <a:schemeClr val="bg1"/>
                </a:solidFill>
                <a:effectLst>
                  <a:outerShdw blurRad="38100" dist="38100" dir="2700000" algn="tl">
                    <a:srgbClr val="000000">
                      <a:alpha val="43137"/>
                    </a:srgbClr>
                  </a:outerShdw>
                </a:effectLst>
                <a:latin typeface="Candara" pitchFamily="34" charset="0"/>
                <a:cs typeface="+mn-cs"/>
              </a:rPr>
              <a:t>Próximo</a:t>
            </a:r>
            <a:r>
              <a:rPr lang="en-US" sz="4000" dirty="0">
                <a:solidFill>
                  <a:schemeClr val="bg1"/>
                </a:solidFill>
                <a:effectLst>
                  <a:outerShdw blurRad="38100" dist="38100" dir="2700000" algn="tl">
                    <a:srgbClr val="000000">
                      <a:alpha val="43137"/>
                    </a:srgbClr>
                  </a:outerShdw>
                </a:effectLst>
                <a:latin typeface="Candara" pitchFamily="34" charset="0"/>
                <a:cs typeface="+mn-cs"/>
              </a:rPr>
              <a:t> </a:t>
            </a:r>
            <a:r>
              <a:rPr lang="en-US" sz="4000" dirty="0" err="1" smtClean="0">
                <a:solidFill>
                  <a:schemeClr val="bg1"/>
                </a:solidFill>
                <a:effectLst>
                  <a:outerShdw blurRad="38100" dist="38100" dir="2700000" algn="tl">
                    <a:srgbClr val="000000">
                      <a:alpha val="43137"/>
                    </a:srgbClr>
                  </a:outerShdw>
                </a:effectLst>
                <a:latin typeface="Candara" pitchFamily="34" charset="0"/>
                <a:cs typeface="+mn-cs"/>
              </a:rPr>
              <a:t>Estudio</a:t>
            </a:r>
            <a:endParaRPr lang="en-US" sz="4000" dirty="0">
              <a:solidFill>
                <a:schemeClr val="bg1"/>
              </a:solidFill>
              <a:effectLst>
                <a:outerShdw blurRad="38100" dist="38100" dir="2700000" algn="tl">
                  <a:srgbClr val="000000">
                    <a:alpha val="43137"/>
                  </a:srgbClr>
                </a:outerShdw>
              </a:effectLst>
              <a:latin typeface="Candara" pitchFamily="34" charset="0"/>
              <a:cs typeface="+mn-cs"/>
            </a:endParaRPr>
          </a:p>
        </p:txBody>
      </p:sp>
    </p:spTree>
    <p:extLst>
      <p:ext uri="{BB962C8B-B14F-4D97-AF65-F5344CB8AC3E}">
        <p14:creationId xmlns:p14="http://schemas.microsoft.com/office/powerpoint/2010/main" val="4160758253"/>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solidFill>
                  <a:srgbClr val="000000"/>
                </a:solidFill>
              </a:rPr>
              <a:pPr/>
              <a:t>67</a:t>
            </a:fld>
            <a:endParaRPr lang="en-US">
              <a:solidFill>
                <a:srgbClr val="000000"/>
              </a:solidFill>
            </a:endParaRPr>
          </a:p>
        </p:txBody>
      </p:sp>
      <p:pic>
        <p:nvPicPr>
          <p:cNvPr id="17410" name="Picture 2" descr="IBB"/>
          <p:cNvPicPr>
            <a:picLocks noChangeAspect="1" noChangeArrowheads="1"/>
          </p:cNvPicPr>
          <p:nvPr/>
        </p:nvPicPr>
        <p:blipFill>
          <a:blip r:embed="rId3" cstate="email"/>
          <a:srcRect/>
          <a:stretch>
            <a:fillRect/>
          </a:stretch>
        </p:blipFill>
        <p:spPr bwMode="auto">
          <a:xfrm>
            <a:off x="609600" y="145214"/>
            <a:ext cx="7924800" cy="6636586"/>
          </a:xfrm>
          <a:prstGeom prst="rect">
            <a:avLst/>
          </a:prstGeom>
          <a:noFill/>
        </p:spPr>
      </p:pic>
    </p:spTree>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5333999" cy="4823901"/>
          </a:xfrm>
        </p:spPr>
        <p:txBody>
          <a:bodyPr>
            <a:normAutofit fontScale="92500"/>
          </a:bodyPr>
          <a:lstStyle/>
          <a:p>
            <a:r>
              <a:rPr lang="es-PR" dirty="0" smtClean="0">
                <a:latin typeface="Candara" panose="020E0502030303020204" pitchFamily="34" charset="0"/>
              </a:rPr>
              <a:t>El </a:t>
            </a:r>
            <a:r>
              <a:rPr lang="es-PR" dirty="0">
                <a:latin typeface="Candara" panose="020E0502030303020204" pitchFamily="34" charset="0"/>
              </a:rPr>
              <a:t>autor tuvo celo para comentar sobre los efectos de las acciones de cada rey en relación con Dios y sus mandamientos. </a:t>
            </a:r>
            <a:endParaRPr lang="es-PR" dirty="0" smtClean="0">
              <a:latin typeface="Candara" panose="020E0502030303020204" pitchFamily="34" charset="0"/>
            </a:endParaRPr>
          </a:p>
          <a:p>
            <a:r>
              <a:rPr lang="es-PR" dirty="0" smtClean="0">
                <a:latin typeface="Candara" panose="020E0502030303020204" pitchFamily="34" charset="0"/>
              </a:rPr>
              <a:t>Por </a:t>
            </a:r>
            <a:r>
              <a:rPr lang="es-PR" dirty="0">
                <a:latin typeface="Candara" panose="020E0502030303020204" pitchFamily="34" charset="0"/>
              </a:rPr>
              <a:t>eso, encontramos el resumen de las actividades de cada rey con las palabras</a:t>
            </a:r>
            <a:r>
              <a:rPr lang="es-PR" dirty="0" smtClean="0">
                <a:latin typeface="Candara" panose="020E0502030303020204" pitchFamily="34" charset="0"/>
              </a:rPr>
              <a:t>: </a:t>
            </a:r>
            <a:r>
              <a:rPr lang="es-PR" i="1" dirty="0" smtClean="0">
                <a:latin typeface="Candara" panose="020E0502030303020204" pitchFamily="34" charset="0"/>
              </a:rPr>
              <a:t>“</a:t>
            </a:r>
            <a:r>
              <a:rPr lang="es-PR" i="1" dirty="0">
                <a:latin typeface="Candara" panose="020E0502030303020204" pitchFamily="34" charset="0"/>
              </a:rPr>
              <a:t>E hizo lo malo (o lo bueno)ante los ojos de </a:t>
            </a:r>
            <a:r>
              <a:rPr lang="es-PR" i="1" dirty="0" smtClean="0">
                <a:latin typeface="Candara" panose="020E0502030303020204" pitchFamily="34" charset="0"/>
              </a:rPr>
              <a:t>Jehová”. </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a:latin typeface="Candara" panose="020E0502030303020204" pitchFamily="34" charset="0"/>
              </a:rPr>
              <a:t>El propósito de 2 de Reyes</a:t>
            </a:r>
          </a:p>
        </p:txBody>
      </p:sp>
      <p:sp>
        <p:nvSpPr>
          <p:cNvPr id="7" name="TextBox 6"/>
          <p:cNvSpPr txBox="1"/>
          <p:nvPr/>
        </p:nvSpPr>
        <p:spPr>
          <a:xfrm>
            <a:off x="7042151" y="76200"/>
            <a:ext cx="1999265" cy="646331"/>
          </a:xfrm>
          <a:prstGeom prst="rect">
            <a:avLst/>
          </a:prstGeom>
          <a:noFill/>
        </p:spPr>
        <p:txBody>
          <a:bodyPr wrap="none" rtlCol="0">
            <a:spAutoFit/>
          </a:bodyPr>
          <a:lstStyle/>
          <a:p>
            <a:r>
              <a:rPr lang="es-PR" sz="3600" b="1" dirty="0" smtClean="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rPr>
              <a:t>2 Reyes</a:t>
            </a:r>
            <a:endParaRPr lang="es-PR" sz="3600" b="1" dirty="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endParaRPr>
          </a:p>
        </p:txBody>
      </p:sp>
      <p:pic>
        <p:nvPicPr>
          <p:cNvPr id="3" name="Picture 2"/>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l="3146" r="9495"/>
          <a:stretch/>
        </p:blipFill>
        <p:spPr>
          <a:xfrm>
            <a:off x="5638800" y="1822398"/>
            <a:ext cx="3505200" cy="5035602"/>
          </a:xfrm>
          <a:prstGeom prst="rect">
            <a:avLst/>
          </a:prstGeom>
        </p:spPr>
      </p:pic>
    </p:spTree>
    <p:extLst>
      <p:ext uri="{BB962C8B-B14F-4D97-AF65-F5344CB8AC3E}">
        <p14:creationId xmlns:p14="http://schemas.microsoft.com/office/powerpoint/2010/main" val="1114225920"/>
      </p:ext>
    </p:extLst>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5333999" cy="4823901"/>
          </a:xfrm>
        </p:spPr>
        <p:txBody>
          <a:bodyPr>
            <a:normAutofit lnSpcReduction="10000"/>
          </a:bodyPr>
          <a:lstStyle/>
          <a:p>
            <a:r>
              <a:rPr lang="es-PR" dirty="0" smtClean="0">
                <a:latin typeface="Candara" panose="020E0502030303020204" pitchFamily="34" charset="0"/>
              </a:rPr>
              <a:t>Los </a:t>
            </a:r>
            <a:r>
              <a:rPr lang="es-PR" dirty="0">
                <a:latin typeface="Candara" panose="020E0502030303020204" pitchFamily="34" charset="0"/>
              </a:rPr>
              <a:t>reyes se evaluaron, no por sus capacidades civiles ni seculares, ni por sus relaciones con los ciudadanos, sino desde la perspectiva del Rey supremo y las leyes establecidas en forma sobrenatural por medio de Moisés. </a:t>
            </a:r>
            <a:endParaRPr lang="es-PR" dirty="0" smtClean="0">
              <a:latin typeface="Candara" panose="020E0502030303020204"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a:latin typeface="Candara" panose="020E0502030303020204" pitchFamily="34" charset="0"/>
              </a:rPr>
              <a:t>El propósito de 2 de Reyes</a:t>
            </a:r>
          </a:p>
        </p:txBody>
      </p:sp>
      <p:sp>
        <p:nvSpPr>
          <p:cNvPr id="7" name="TextBox 6"/>
          <p:cNvSpPr txBox="1"/>
          <p:nvPr/>
        </p:nvSpPr>
        <p:spPr>
          <a:xfrm>
            <a:off x="7042151" y="76200"/>
            <a:ext cx="1999265" cy="646331"/>
          </a:xfrm>
          <a:prstGeom prst="rect">
            <a:avLst/>
          </a:prstGeom>
          <a:noFill/>
        </p:spPr>
        <p:txBody>
          <a:bodyPr wrap="none" rtlCol="0">
            <a:spAutoFit/>
          </a:bodyPr>
          <a:lstStyle/>
          <a:p>
            <a:r>
              <a:rPr lang="es-PR" sz="3600" b="1" dirty="0" smtClean="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rPr>
              <a:t>2 Reyes</a:t>
            </a:r>
            <a:endParaRPr lang="es-PR" sz="3600" b="1" dirty="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endParaRPr>
          </a:p>
        </p:txBody>
      </p:sp>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5280904" y="1814515"/>
            <a:ext cx="3863095" cy="5043485"/>
          </a:xfrm>
          <a:prstGeom prst="rect">
            <a:avLst/>
          </a:prstGeom>
        </p:spPr>
      </p:pic>
    </p:spTree>
    <p:extLst>
      <p:ext uri="{BB962C8B-B14F-4D97-AF65-F5344CB8AC3E}">
        <p14:creationId xmlns:p14="http://schemas.microsoft.com/office/powerpoint/2010/main" val="2857110609"/>
      </p:ext>
    </p:extLst>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5333999" cy="4823901"/>
          </a:xfrm>
        </p:spPr>
        <p:txBody>
          <a:bodyPr>
            <a:normAutofit fontScale="92500" lnSpcReduction="10000"/>
          </a:bodyPr>
          <a:lstStyle/>
          <a:p>
            <a:r>
              <a:rPr lang="es-PR" dirty="0" smtClean="0">
                <a:latin typeface="Candara" panose="020E0502030303020204" pitchFamily="34" charset="0"/>
              </a:rPr>
              <a:t>El </a:t>
            </a:r>
            <a:r>
              <a:rPr lang="es-PR" dirty="0">
                <a:latin typeface="Candara" panose="020E0502030303020204" pitchFamily="34" charset="0"/>
              </a:rPr>
              <a:t>autor quería demostrar cómo en la historia la prosperidad o la caída de naciones, tanto el fervor espiritual o el menoscabo moral y espiritual, se debía al grado de la fidelidad del rey en obedecer las leyes de Dios y de reconocer a Dios como el Autor de la prosperidad o de la caída. </a:t>
            </a:r>
            <a:endParaRPr lang="es-PR" dirty="0" smtClean="0">
              <a:latin typeface="Candara" panose="020E0502030303020204"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a:latin typeface="Candara" panose="020E0502030303020204" pitchFamily="34" charset="0"/>
              </a:rPr>
              <a:t>El propósito de 2 de Reyes</a:t>
            </a:r>
          </a:p>
        </p:txBody>
      </p:sp>
      <p:sp>
        <p:nvSpPr>
          <p:cNvPr id="7" name="TextBox 6"/>
          <p:cNvSpPr txBox="1"/>
          <p:nvPr/>
        </p:nvSpPr>
        <p:spPr>
          <a:xfrm>
            <a:off x="7042151" y="76200"/>
            <a:ext cx="1999265" cy="646331"/>
          </a:xfrm>
          <a:prstGeom prst="rect">
            <a:avLst/>
          </a:prstGeom>
          <a:noFill/>
        </p:spPr>
        <p:txBody>
          <a:bodyPr wrap="none" rtlCol="0">
            <a:spAutoFit/>
          </a:bodyPr>
          <a:lstStyle/>
          <a:p>
            <a:r>
              <a:rPr lang="es-PR" sz="3600" b="1" dirty="0" smtClean="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rPr>
              <a:t>2 Reyes</a:t>
            </a:r>
            <a:endParaRPr lang="es-PR" sz="3600" b="1" dirty="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endParaRPr>
          </a:p>
        </p:txBody>
      </p:sp>
      <p:pic>
        <p:nvPicPr>
          <p:cNvPr id="3" name="Picture 2"/>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5556" r="5556" b="2916"/>
          <a:stretch/>
        </p:blipFill>
        <p:spPr>
          <a:xfrm>
            <a:off x="5486400" y="1835003"/>
            <a:ext cx="3657600" cy="5022997"/>
          </a:xfrm>
          <a:prstGeom prst="rect">
            <a:avLst/>
          </a:prstGeom>
        </p:spPr>
      </p:pic>
    </p:spTree>
    <p:extLst>
      <p:ext uri="{BB962C8B-B14F-4D97-AF65-F5344CB8AC3E}">
        <p14:creationId xmlns:p14="http://schemas.microsoft.com/office/powerpoint/2010/main" val="3475591664"/>
      </p:ext>
    </p:extLst>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8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88941</TotalTime>
  <Words>5181</Words>
  <Application>Microsoft Office PowerPoint</Application>
  <PresentationFormat>On-screen Show (4:3)</PresentationFormat>
  <Paragraphs>533</Paragraphs>
  <Slides>67</Slides>
  <Notes>67</Notes>
  <HiddenSlides>16</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67</vt:i4>
      </vt:variant>
    </vt:vector>
  </HeadingPairs>
  <TitlesOfParts>
    <vt:vector size="77" baseType="lpstr">
      <vt:lpstr>Arial</vt:lpstr>
      <vt:lpstr>Calibri</vt:lpstr>
      <vt:lpstr>Candara</vt:lpstr>
      <vt:lpstr>Tahoma</vt:lpstr>
      <vt:lpstr>Wingdings</vt:lpstr>
      <vt:lpstr>Blends</vt:lpstr>
      <vt:lpstr>2_Blends</vt:lpstr>
      <vt:lpstr>3_Blends</vt:lpstr>
      <vt:lpstr>8_Blends</vt:lpstr>
      <vt:lpstr>64_Blends</vt:lpstr>
      <vt:lpstr>PowerPoint Presentation</vt:lpstr>
      <vt:lpstr>Contexto</vt:lpstr>
      <vt:lpstr>Versículo Clave:</vt:lpstr>
      <vt:lpstr>Bosquejo de Estudio</vt:lpstr>
      <vt:lpstr>El propósito de 2 de Reyes</vt:lpstr>
      <vt:lpstr>El propósito de 2 de Reyes</vt:lpstr>
      <vt:lpstr>El propósito de 2 de Reyes</vt:lpstr>
      <vt:lpstr>El propósito de 2 de Reyes</vt:lpstr>
      <vt:lpstr>El propósito de 2 de Reyes</vt:lpstr>
      <vt:lpstr>El propósito de 2 de Reyes</vt:lpstr>
      <vt:lpstr>Los Énfasis de 2 Reyes</vt:lpstr>
      <vt:lpstr>Los Énfasis de 2 Reyes</vt:lpstr>
      <vt:lpstr>Los Énfasis de 2 Reyes</vt:lpstr>
      <vt:lpstr>Los Énfasis de 2 Reyes</vt:lpstr>
      <vt:lpstr>¿Qué nos dice 2 Reyes hoy día?</vt:lpstr>
      <vt:lpstr>Verdades proclamadas en 2 Reyes</vt:lpstr>
      <vt:lpstr>El período de los Reyes</vt:lpstr>
      <vt:lpstr>El período de los Reyes</vt:lpstr>
      <vt:lpstr>Elías y Eliseo</vt:lpstr>
      <vt:lpstr>Elías y Eliseo</vt:lpstr>
      <vt:lpstr>Elías y Eliseo</vt:lpstr>
      <vt:lpstr>Eliseo acaba con las incursiones sirias  2 Reyes 6.14-23</vt:lpstr>
      <vt:lpstr>Eliseo acaba con las incursiones sirias  2 Reyes 6.14-23</vt:lpstr>
      <vt:lpstr>Eliseo acaba con las incursiones sirias  2 Reyes 6.14-23</vt:lpstr>
      <vt:lpstr>Eliseo acaba con las incursiones sirias  2 Reyes 6.14-23</vt:lpstr>
      <vt:lpstr>Eliseo acaba con las incursiones sirias  2 Reyes 6.14-23</vt:lpstr>
      <vt:lpstr>Eliseo acaba con las incursiones sirias  2 Reyes 6.14-23</vt:lpstr>
      <vt:lpstr>Eliseo acaba con las incursiones sirias  2 Reyes 6.14-23</vt:lpstr>
      <vt:lpstr>Eliseo acaba con las incursiones sirias  2 Reyes 6.14-23</vt:lpstr>
      <vt:lpstr>Eliseo acaba con las incursiones sirias  2 Reyes 6.14-23</vt:lpstr>
      <vt:lpstr>Eliseo acaba con las incursiones sirias  2 Reyes 6.14-23</vt:lpstr>
      <vt:lpstr>Eliseo acaba con las incursiones sirias  2 Reyes 6.14-23</vt:lpstr>
      <vt:lpstr>Eliseo acaba con las incursiones sirias  2 Reyes 6.14-23</vt:lpstr>
      <vt:lpstr>Eliseo acaba con las incursiones sirias  2 Reyes 6.14-23</vt:lpstr>
      <vt:lpstr>El siervo de Dios frente al peligro  2 Reyes 6.14-23</vt:lpstr>
      <vt:lpstr>El siervo de Dios frente al peligro  2 Reyes 6.14-23</vt:lpstr>
      <vt:lpstr>Dios salvará a Samaria 2 Reyes 6.32-33; 7.1-2</vt:lpstr>
      <vt:lpstr>Dios salvará a Samaria 2 Reyes 6.32-33; 7.1-2</vt:lpstr>
      <vt:lpstr>Dios salvará a Samaria 2 Reyes 6.32-33; 7.1-2</vt:lpstr>
      <vt:lpstr>Dios salvará a Samaria 2 Reyes 6.32-33; 7.1-2</vt:lpstr>
      <vt:lpstr>Dios salvará a Samaria 2 Reyes 6.32-33; 7.1-2</vt:lpstr>
      <vt:lpstr>Dios salvará a Samaria 2 Reyes 6.32-33; 7.1-2</vt:lpstr>
      <vt:lpstr>Dios salvará a Samaria 2 Reyes 6.32-33; 7.1-2</vt:lpstr>
      <vt:lpstr>Dios salvará a Samaria 2 Reyes 6.32-33; 7.1-2</vt:lpstr>
      <vt:lpstr>Dios salvará a Samaria 2 Reyes 6.32-33; 7.1-2</vt:lpstr>
      <vt:lpstr>Dios salvará a Samaria 2 Reyes 6.32-33; 7.1-2</vt:lpstr>
      <vt:lpstr>Dios salvará a Samaria 2 Reyes 6.32-33; 7.1-2</vt:lpstr>
      <vt:lpstr>Jehová y la liberación de Samaria 2 Reyes 7.3-7, 14-16, 19-20</vt:lpstr>
      <vt:lpstr>Jehová y la liberación de Samaria 2 Reyes 7.3-7, 14-16, 19-20</vt:lpstr>
      <vt:lpstr>Jehová y la liberación de Samaria 2 Reyes 7.3-7, 14-16, 19-20</vt:lpstr>
      <vt:lpstr>Jehová y la liberación de Samaria 2 Reyes 7.3-7, 14-16, 19-20</vt:lpstr>
      <vt:lpstr>Jehová y la liberación de Samaria 2 Reyes 7.3-7, 14-16, 19-20</vt:lpstr>
      <vt:lpstr>Jehová y la liberación de Samaria 2 Reyes 7.3-7, 14-16, 19-20</vt:lpstr>
      <vt:lpstr>Jehová y la liberación de Samaria 2 Reyes 7.3-7, 14-16, 19-20</vt:lpstr>
      <vt:lpstr>Jehová y la liberación de Samaria 2 Reyes 7.3-7, 14-16, 19-20</vt:lpstr>
      <vt:lpstr>Jehová y la liberación de Samaria 2 Reyes 7.3-7, 14-16, 19-20</vt:lpstr>
      <vt:lpstr>Jehová y la liberación de Samaria 2 Reyes 7.3-7, 14-16, 19-20</vt:lpstr>
      <vt:lpstr>Jehová y la liberación de Samaria 2 Reyes 7.3-7, 14-16, 19-20</vt:lpstr>
      <vt:lpstr>Un mensaje de vida y esperanza 2 Reyes 7.3-7, 14-16, 19-20</vt:lpstr>
      <vt:lpstr>PowerPoint Presentation</vt:lpstr>
      <vt:lpstr>Aplicaciones</vt:lpstr>
      <vt:lpstr>Aplicaciones</vt:lpstr>
      <vt:lpstr>Aplicaciones</vt:lpstr>
      <vt:lpstr>Aplicaciones</vt:lpstr>
      <vt:lpstr>Bibliografía</vt:lpstr>
      <vt:lpstr>PowerPoint Presentation</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 Reyes</dc:title>
  <dc:creator>Tito Ortega</dc:creator>
  <cp:lastModifiedBy>Ortega, Tito (ISB-GSO Inks &amp; Supplies Dev. Mgr.)</cp:lastModifiedBy>
  <cp:revision>8089</cp:revision>
  <cp:lastPrinted>2013-10-08T19:34:48Z</cp:lastPrinted>
  <dcterms:created xsi:type="dcterms:W3CDTF">2007-01-24T21:53:34Z</dcterms:created>
  <dcterms:modified xsi:type="dcterms:W3CDTF">2013-11-05T19:26:58Z</dcterms:modified>
</cp:coreProperties>
</file>