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4"/>
  </p:notesMasterIdLst>
  <p:handoutMasterIdLst>
    <p:handoutMasterId r:id="rId35"/>
  </p:handoutMasterIdLst>
  <p:sldIdLst>
    <p:sldId id="901" r:id="rId3"/>
    <p:sldId id="530" r:id="rId4"/>
    <p:sldId id="1315" r:id="rId5"/>
    <p:sldId id="1358" r:id="rId6"/>
    <p:sldId id="1359" r:id="rId7"/>
    <p:sldId id="1265" r:id="rId8"/>
    <p:sldId id="1362" r:id="rId9"/>
    <p:sldId id="1363" r:id="rId10"/>
    <p:sldId id="1361" r:id="rId11"/>
    <p:sldId id="1395" r:id="rId12"/>
    <p:sldId id="1353" r:id="rId13"/>
    <p:sldId id="1368" r:id="rId14"/>
    <p:sldId id="1384" r:id="rId15"/>
    <p:sldId id="1396" r:id="rId16"/>
    <p:sldId id="1369" r:id="rId17"/>
    <p:sldId id="1385" r:id="rId18"/>
    <p:sldId id="1386" r:id="rId19"/>
    <p:sldId id="1387" r:id="rId20"/>
    <p:sldId id="1373" r:id="rId21"/>
    <p:sldId id="1397" r:id="rId22"/>
    <p:sldId id="1388" r:id="rId23"/>
    <p:sldId id="1391" r:id="rId24"/>
    <p:sldId id="1392" r:id="rId25"/>
    <p:sldId id="1393" r:id="rId26"/>
    <p:sldId id="1394" r:id="rId27"/>
    <p:sldId id="1390" r:id="rId28"/>
    <p:sldId id="1398" r:id="rId29"/>
    <p:sldId id="1255" r:id="rId30"/>
    <p:sldId id="542" r:id="rId31"/>
    <p:sldId id="479" r:id="rId32"/>
    <p:sldId id="269" r:id="rId33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502604"/>
    <a:srgbClr val="996633"/>
    <a:srgbClr val="104C2D"/>
    <a:srgbClr val="1D7D42"/>
    <a:srgbClr val="990099"/>
    <a:srgbClr val="336600"/>
    <a:srgbClr val="285633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5142" autoAdjust="0"/>
  </p:normalViewPr>
  <p:slideViewPr>
    <p:cSldViewPr>
      <p:cViewPr varScale="1">
        <p:scale>
          <a:sx n="72" d="100"/>
          <a:sy n="72" d="100"/>
        </p:scale>
        <p:origin x="124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10/30/2013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818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136"/>
            <a:ext cx="548640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42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347950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37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135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8722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374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658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408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377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563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6950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05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71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7243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102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29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5907651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053926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0775" y="693738"/>
            <a:ext cx="4616450" cy="3462337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41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55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94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7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333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06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063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98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10/30/2013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6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8" t="3380" r="2484" b="333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FFFF00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rgbClr val="FFFF00"/>
                </a:solidFill>
                <a:latin typeface="Arial" charset="0"/>
              </a:rPr>
              <a:t>Aguadilla</a:t>
            </a:r>
            <a:endParaRPr lang="es-PR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412468"/>
            <a:ext cx="3352800" cy="369332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FFFF00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rgbClr val="FFFF00"/>
                </a:solidFill>
                <a:latin typeface="Arial" charset="0"/>
              </a:rPr>
              <a:t>®</a:t>
            </a:r>
            <a:endParaRPr lang="en-US" dirty="0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228600" y="1447800"/>
            <a:ext cx="8686800" cy="4090076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1" i="0" u="none" strike="noStrike" kern="1200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13: El profeta Eliseo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1" i="0" u="none" strike="noStrike" kern="1200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b="1" dirty="0" smtClean="0">
                <a:solidFill>
                  <a:srgbClr val="FFFF00"/>
                </a:solidFill>
                <a:latin typeface="Candara" pitchFamily="34" charset="0"/>
                <a:cs typeface="+mn-cs"/>
              </a:rPr>
              <a:t>41</a:t>
            </a:r>
            <a:r>
              <a:rPr kumimoji="0" lang="es-PR" sz="3600" b="1" i="0" u="none" strike="noStrike" kern="1200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1" i="0" u="none" strike="noStrike" kern="1200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“Satisfacer necesidades</a:t>
            </a:r>
            <a:r>
              <a:rPr kumimoji="0" lang="es-PR" sz="4400" b="1" i="0" u="none" strike="noStrike" kern="1200" cap="none" spc="0" normalizeH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concretas”</a:t>
            </a:r>
            <a:r>
              <a:rPr kumimoji="0" lang="es-PR" sz="4400" b="1" i="0" u="none" strike="noStrike" kern="1200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</a:t>
            </a:r>
            <a:r>
              <a:rPr kumimoji="0" lang="es-PR" sz="3600" b="1" i="0" u="none" strike="noStrike" kern="1200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</a:t>
            </a:r>
            <a:r>
              <a:rPr lang="es-PR" sz="3600" b="1" dirty="0" smtClean="0">
                <a:solidFill>
                  <a:srgbClr val="FFFF00"/>
                </a:solidFill>
                <a:latin typeface="Candara" pitchFamily="34" charset="0"/>
                <a:cs typeface="+mn-cs"/>
              </a:rPr>
              <a:t>2 Reyes 4:1-6:7</a:t>
            </a:r>
            <a:r>
              <a:rPr kumimoji="0" lang="es-PR" sz="3600" b="1" i="0" u="none" strike="noStrike" kern="1200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3600" b="1" i="0" u="none" strike="noStrike" kern="1200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29 de octubre de 2013</a:t>
            </a:r>
            <a:endParaRPr kumimoji="0" lang="es-PR" sz="3600" b="1" i="0" u="none" strike="noStrike" kern="1200" cap="none" spc="0" normalizeH="0" baseline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793037" cy="14620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3500" dirty="0" smtClean="0"/>
              <a:t>Eliseo se interesa por la necesidad de una viuda (2 R. 4:1-7)</a:t>
            </a:r>
          </a:p>
        </p:txBody>
      </p:sp>
      <p:pic>
        <p:nvPicPr>
          <p:cNvPr id="2050" name="Picture 2" descr="http://3.bp.blogspot.com/-xpynbKs3J0o/UT9ozSrlD_I/AAAAAAAABLY/QQ77msQFVe0/s400/la-viu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98642" y="1804130"/>
            <a:ext cx="4230757" cy="50819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“</a:t>
            </a:r>
            <a:r>
              <a:rPr lang="es-ES" dirty="0" smtClean="0"/>
              <a:t>Una mujer, de las mujeres de los hijos de los profetas, clamó a Eliseo, diciendo: Tu siervo mi marido ha muerto; y tú sabes que tu siervo era temeroso de Jehová; y ha venido el acreedor para tomarse dos hijos míos por siervos. Y Eliseo le dijo: ¿Qué te haré yo? Declárame qué tienes en casa. Y ella dijo: Tu sierva ninguna cosa tiene en casa, sino una vasija de aceite…”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793037" cy="14620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3500" dirty="0" smtClean="0"/>
              <a:t>Eliseo se interesa por la necesidad de una viuda (2 R. 4:1-7)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“… </a:t>
            </a:r>
            <a:r>
              <a:rPr lang="es-ES" dirty="0" smtClean="0"/>
              <a:t>El le dijo: Ve y pide para ti vasijas prestadas de todos tus vecinos, vasijas vacías, no pocas. Entra luego, y enciérrate tú y tus hijos; y echa en todas las vasijas, y cuando una esté llena, ponla aparte. Y se fue la mujer, y cerró la puerta encerrándose ella y sus hijos; y ellos le traían las vasijas, y ella echaba del aceite…”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793037" cy="14620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3500" dirty="0" smtClean="0"/>
              <a:t>Eliseo se interesa por la necesidad de una viuda (2 R. 4:1-7)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“…</a:t>
            </a:r>
            <a:r>
              <a:rPr lang="es-ES" dirty="0" smtClean="0"/>
              <a:t>Cuando las vasijas estuvieron llenas, dijo a un hijo suyo: Tráeme aún otras vasijas. Y él dijo: No hay más vasijas. Entonces cesó el aceite. Vino ella luego, y lo contó al varón de Dios, el cual dijo: Ve y vende el aceite, y paga a tus acreedores; y tú y tus hijos vivid de lo que quede.”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793037" cy="14620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3500" dirty="0" smtClean="0"/>
              <a:t>Eliseo se interesa por la necesidad de una viuda (2 R. 4:1-7)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  <a:buFont typeface="+mj-lt"/>
              <a:buAutoNum type="arabicPeriod" startAt="2"/>
            </a:pPr>
            <a:r>
              <a:rPr lang="es-PR" sz="3500" dirty="0" smtClean="0"/>
              <a:t>Eliseo se interesa por las necesidades de una mujer          (2 R. 4:14, 17-20, 32-36)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0898" name="Picture 2" descr="http://luzalatardecer.com/datos_curiosos_y_anecdotas/datos_curiosos_y_anecdotas_files/images/image00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859" t="3059" r="2332" b="6692"/>
          <a:stretch/>
        </p:blipFill>
        <p:spPr bwMode="auto">
          <a:xfrm>
            <a:off x="0" y="1719943"/>
            <a:ext cx="9144000" cy="5138057"/>
          </a:xfrm>
          <a:prstGeom prst="rect">
            <a:avLst/>
          </a:prstGeom>
          <a:noFill/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  <a:buFont typeface="+mj-lt"/>
              <a:buAutoNum type="arabicPeriod" startAt="2"/>
            </a:pPr>
            <a:r>
              <a:rPr lang="es-PR" sz="3500" dirty="0" smtClean="0"/>
              <a:t>Eliseo se interesa por las necesidades de una mujer          (2 R. 4:14, 17-20, 32-36)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“</a:t>
            </a:r>
            <a:r>
              <a:rPr lang="es-ES" dirty="0" smtClean="0"/>
              <a:t>Y él dijo: ¿Qué, pues, haremos por ella? Y </a:t>
            </a:r>
            <a:r>
              <a:rPr lang="es-ES" dirty="0" err="1" smtClean="0"/>
              <a:t>Giezi</a:t>
            </a:r>
            <a:r>
              <a:rPr lang="es-ES" dirty="0" smtClean="0"/>
              <a:t> respondió: He aquí que ella no tiene hijo, y su marido es viejo</a:t>
            </a:r>
            <a:r>
              <a:rPr lang="en-US" dirty="0" smtClean="0"/>
              <a:t>… </a:t>
            </a:r>
            <a:r>
              <a:rPr lang="es-ES" dirty="0" smtClean="0"/>
              <a:t>Mas la mujer concibió, y dio a luz un hijo el año siguiente, en el tiempo que Eliseo le había dicho. Y el niño creció. Pero aconteció un día, que vino a su padre, que estaba con los segadores; y dijo a su padre: ¡Ay, mi cabeza, mi cabeza! …”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  <a:buFont typeface="+mj-lt"/>
              <a:buAutoNum type="arabicPeriod" startAt="2"/>
            </a:pPr>
            <a:r>
              <a:rPr lang="es-PR" sz="3500" dirty="0" smtClean="0"/>
              <a:t>Eliseo se interesa por las necesidades de una mujer          (2 R. 4:14, 17-20, 32-36)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s-ES" dirty="0" smtClean="0"/>
              <a:t>“…Y el padre dijo a un criado: Llévalo a su madre. Y habiéndole él tomado y traído a su madre, estuvo sentado en sus rodillas hasta el mediodía, y murió… Y venido Eliseo a la casa, he aquí que el niño estaba muerto tendido sobre su cama. Entrando él entonces, cerró la puerta tras ambos, y oró a Jehová…”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  <a:buFont typeface="+mj-lt"/>
              <a:buAutoNum type="arabicPeriod" startAt="2"/>
            </a:pPr>
            <a:r>
              <a:rPr lang="es-PR" sz="3500" dirty="0" smtClean="0"/>
              <a:t>Eliseo se interesa por las necesidades de una mujer          (2 R. 4:14, 17-20, 32-36)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”…Después subió y se tendió sobre el niño, poniendo su boca sobre la boca de él, y sus ojos sobre sus ojos, y sus manos sobre las manos suyas; así se tendió sobre él, y el cuerpo del niño entró en calor. Volviéndose luego, se paseó por la casa a una y otra parte, y después subió, y se tendió sobre él nuevamente, y el niño estornudó siete veces, y abrió sus ojos…”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  <a:buFont typeface="+mj-lt"/>
              <a:buAutoNum type="arabicPeriod" startAt="2"/>
            </a:pPr>
            <a:r>
              <a:rPr lang="es-PR" sz="3500" dirty="0" smtClean="0"/>
              <a:t>Eliseo se interesa por las necesidades de una mujer          (2 R. 4:14, 17-20, 32-36)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“… Entonces llamó él a </a:t>
            </a:r>
            <a:r>
              <a:rPr lang="es-ES" dirty="0" err="1" smtClean="0"/>
              <a:t>Giezi</a:t>
            </a:r>
            <a:r>
              <a:rPr lang="es-ES" dirty="0" smtClean="0"/>
              <a:t>, y le dijo: Llama a esta </a:t>
            </a:r>
            <a:r>
              <a:rPr lang="es-ES" dirty="0" err="1" smtClean="0"/>
              <a:t>sunamita</a:t>
            </a:r>
            <a:r>
              <a:rPr lang="es-ES" dirty="0" smtClean="0"/>
              <a:t>. Y él la llamó. Y entrando ella, él le dijo: Toma tu hijo.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</a:pPr>
            <a:r>
              <a:rPr lang="es-PR" sz="3500" dirty="0" smtClean="0"/>
              <a:t>3.	Eliseo se interesa por ayudar a un jefe del ejército sirio                   (2 R. 5:1-3, 9-15, 18, 19)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70" t="4361" r="2833" b="25007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209800"/>
            <a:ext cx="3810000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2 Reyes</a:t>
            </a:r>
          </a:p>
          <a:p>
            <a:pPr lvl="1" eaLnBrk="1" hangingPunct="1"/>
            <a:r>
              <a:rPr lang="es-PR" dirty="0" smtClean="0"/>
              <a:t>4:1-6:7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4:1-7, 14, 17-20, 32-36; 5:1-3, 9-15, 18, 19; 6:4-7</a:t>
            </a:r>
          </a:p>
        </p:txBody>
      </p:sp>
      <p:pic>
        <p:nvPicPr>
          <p:cNvPr id="3076" name="Picture 4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6866" y="2133600"/>
            <a:ext cx="3520334" cy="4191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</a:pPr>
            <a:r>
              <a:rPr lang="es-PR" sz="3500" dirty="0" smtClean="0"/>
              <a:t>3.	Eliseo se interesa por ayudar a un jefe del ejército sirio                   (2 R. 5:1-3, 9-15, 18, 19)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“</a:t>
            </a:r>
            <a:r>
              <a:rPr lang="es-ES" dirty="0" err="1" smtClean="0"/>
              <a:t>Naamán</a:t>
            </a:r>
            <a:r>
              <a:rPr lang="es-ES" dirty="0" smtClean="0"/>
              <a:t>, general del ejército del rey de Siria, era varón grande delante de su señor, y lo tenía en alta estima, porque por medio de él había dado Jehová salvación a Siria. Era este hombre valeroso en extremo, pero leproso. Y de Siria habían salido bandas armadas, y habían llevado cautiva de la tierra de Israel a una muchacha, …”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</a:pPr>
            <a:r>
              <a:rPr lang="es-PR" sz="3500" dirty="0" smtClean="0"/>
              <a:t>3.	Eliseo se interesa por ayudar a un jefe del ejército sirio                   (2 R. 5:1-3, 9-15, 18, 19)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s-ES" dirty="0" smtClean="0"/>
              <a:t>“…la cual servía a la mujer de </a:t>
            </a:r>
            <a:r>
              <a:rPr lang="es-ES" dirty="0" err="1" smtClean="0"/>
              <a:t>Naamán</a:t>
            </a:r>
            <a:r>
              <a:rPr lang="es-ES" dirty="0" smtClean="0"/>
              <a:t>. Esta dijo a su señora: Si rogase mi señor al profeta que está en Samaria, él lo sanaría de su lepra… Y vino </a:t>
            </a:r>
            <a:r>
              <a:rPr lang="es-ES" dirty="0" err="1" smtClean="0"/>
              <a:t>Naamán</a:t>
            </a:r>
            <a:r>
              <a:rPr lang="es-ES" dirty="0" smtClean="0"/>
              <a:t> con sus caballos y con su carro, y se paró a las puertas de la casa de Eliseo. Entonces Eliseo le envió un mensajero, diciendo: </a:t>
            </a:r>
            <a:r>
              <a:rPr lang="es-ES" dirty="0" err="1" smtClean="0"/>
              <a:t>Vé</a:t>
            </a:r>
            <a:r>
              <a:rPr lang="es-ES" dirty="0" smtClean="0"/>
              <a:t> y lávate siete veces en el Jordán, …”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</a:pPr>
            <a:r>
              <a:rPr lang="es-PR" sz="3500" dirty="0" smtClean="0"/>
              <a:t>3.	Eliseo se interesa por ayudar a un jefe del ejército sirio                   (2 R. 5:1-3, 9-15, 18, 19)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s-ES" dirty="0" smtClean="0"/>
              <a:t>“…y tu carne se te restaurará, y serás limpio. Y </a:t>
            </a:r>
            <a:r>
              <a:rPr lang="es-ES" dirty="0" err="1" smtClean="0"/>
              <a:t>Naamán</a:t>
            </a:r>
            <a:r>
              <a:rPr lang="es-ES" dirty="0" smtClean="0"/>
              <a:t> se fue enojado, diciendo: He aquí yo decía para mí: Saldrá él luego, y estando en pie invocará el nombre de Jehová su Dios, y alzará su mano y tocará el lugar, y sanará la lepra. Abana y </a:t>
            </a:r>
            <a:r>
              <a:rPr lang="es-ES" dirty="0" err="1" smtClean="0"/>
              <a:t>Farfar</a:t>
            </a:r>
            <a:r>
              <a:rPr lang="es-ES" dirty="0" smtClean="0"/>
              <a:t>, ríos de Damasco, ¿no son mejores que todas las aguas de Israel? …”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</a:pPr>
            <a:r>
              <a:rPr lang="es-PR" sz="3500" dirty="0" smtClean="0"/>
              <a:t>3.	Eliseo se interesa por ayudar a un jefe del ejército sirio                   (2 R. 5:1-3, 9-15, 18, 19)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s-ES" dirty="0" smtClean="0"/>
              <a:t>“…Si me lavare en ellos, ¿no seré también limpio? Y se volvió, y se fue enojado. Mas sus criados se le acercaron y le hablaron diciendo: Padre mío, si el profeta te mandara alguna gran cosa, ¿no la harías? ¿Cuánto más, diciéndote: Lávate, y serás limpio? El entonces descendió, y se zambulló siete veces en el Jordán, …”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172200"/>
            <a:ext cx="19050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</a:pPr>
            <a:r>
              <a:rPr lang="es-PR" sz="3500" dirty="0" smtClean="0"/>
              <a:t>3.	Eliseo se interesa por ayudar a un jefe del ejército sirio                   (2 R. 5:1-3, 9-15, 18, 19)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“… conforme a la palabra del varón de Dios; y su carne se volvió como la carne de un niño, y quedó limpio. Y volvió al varón de Dios, él y toda su compañía, y se puso delante de él, y dijo: He aquí ahora conozco que no hay Dios en toda la tierra, sino en Israel. Te ruego que recibas algún presente de tu siervo…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172200"/>
            <a:ext cx="19050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</a:pPr>
            <a:r>
              <a:rPr lang="es-PR" sz="3500" dirty="0" smtClean="0"/>
              <a:t>3.	Eliseo se interesa por ayudar a un jefe del ejército sirio                   (2 R. 5:1-3, 9-15, 18, 19)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“… En esto perdone Jehová a tu siervo: que cuando mi señor el rey entrare en el templo de </a:t>
            </a:r>
            <a:r>
              <a:rPr lang="es-ES" dirty="0" err="1" smtClean="0"/>
              <a:t>Rimón</a:t>
            </a:r>
            <a:r>
              <a:rPr lang="es-ES" dirty="0" smtClean="0"/>
              <a:t> para adorar en él, y se apoyare sobre mi brazo, si yo también me inclinare en el templo de </a:t>
            </a:r>
            <a:r>
              <a:rPr lang="es-ES" dirty="0" err="1" smtClean="0"/>
              <a:t>Rimón</a:t>
            </a:r>
            <a:r>
              <a:rPr lang="es-ES" dirty="0" smtClean="0"/>
              <a:t>; cuando haga tal, Jehová perdone en esto a tu siervo. Y él le dijo: Ve en paz. Se fue, pues, y caminó como media legua de tierra.”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172200"/>
            <a:ext cx="19050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</a:pPr>
            <a:r>
              <a:rPr lang="es-PR" sz="3500" dirty="0" smtClean="0"/>
              <a:t>4.	Eliseo se interesa por recuperar un hacha (2 R. 6:4-7)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0" name="Picture 2" descr="http://4.bp.blogspot.com/-Irti8eGfQro/UI9cG1lA8pI/AAAAAAAABCY/vhSJRE48ZpA/s1600/Eliseo+hace+que+el+hacha+flo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39827" y="1828800"/>
            <a:ext cx="7013573" cy="50490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93738" indent="-693738">
              <a:spcAft>
                <a:spcPts val="600"/>
              </a:spcAft>
            </a:pPr>
            <a:r>
              <a:rPr lang="es-PR" sz="3500" dirty="0" smtClean="0"/>
              <a:t>4.	Eliseo se interesa por recuperar un hacha (2 R. 6:4-7)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s-ES" dirty="0" smtClean="0"/>
              <a:t>“Se fue, pues, con ellos; y cuando llegaron al Jordán, cortaron la madera. Y aconteció que mientras uno derribaba un árbol, se le cayó el hacha en el agua; y gritó diciendo: ¡Ah, señor mío, era prestada! El varón de Dios preguntó: ¿Dónde cayó? Y él le mostró el lugar. Entonces cortó él un palo, y lo echó allí; e hizo flotar el hierro.”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0" y="2057400"/>
            <a:ext cx="80010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/>
              <a:t>Todos tenemos necesidades.</a:t>
            </a:r>
          </a:p>
          <a:p>
            <a:pPr>
              <a:spcAft>
                <a:spcPts val="600"/>
              </a:spcAft>
            </a:pPr>
            <a:r>
              <a:rPr lang="es-PR" dirty="0" smtClean="0"/>
              <a:t>Dios puede proveer para su pueblo mediante un hombre de Dios que se interesa en su prójimo.</a:t>
            </a:r>
          </a:p>
          <a:p>
            <a:pPr>
              <a:spcAft>
                <a:spcPts val="600"/>
              </a:spcAft>
            </a:pPr>
            <a:r>
              <a:rPr lang="es-PR" dirty="0" smtClean="0"/>
              <a:t>Proveer una oportunidad para que la persona se ayude a sí misma es satisfacer la necesidad del prójimo.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093913"/>
            <a:ext cx="8077200" cy="4459287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800" dirty="0" smtClean="0"/>
              <a:t>Martínez, Mario, et al, eds. </a:t>
            </a:r>
            <a:r>
              <a:rPr lang="es-PR" sz="1800" i="1" dirty="0" smtClean="0"/>
              <a:t>El Expositor Bíblico: La Biblia, Libro por Libro</a:t>
            </a:r>
            <a:r>
              <a:rPr lang="es-PR" sz="1800" dirty="0" smtClean="0"/>
              <a:t>, Maestros de jóvenes y Adultos, Volumen 5. 5ta Ed. El Paso, Texas: Casa Bautista de Publicaciones, 2002, c1995. 301-307.</a:t>
            </a: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2133600"/>
            <a:ext cx="5791200" cy="4114800"/>
          </a:xfrm>
        </p:spPr>
        <p:txBody>
          <a:bodyPr/>
          <a:lstStyle/>
          <a:p>
            <a:pPr>
              <a:buNone/>
            </a:pPr>
            <a:r>
              <a:rPr lang="es-ES" sz="4400" dirty="0" smtClean="0"/>
              <a:t>	</a:t>
            </a:r>
            <a:r>
              <a:rPr lang="es-ES" dirty="0" smtClean="0"/>
              <a:t>“</a:t>
            </a:r>
            <a:r>
              <a:rPr lang="es-ES" sz="3000" dirty="0" smtClean="0"/>
              <a:t>Porque tuve hambre, y me disteis de comer; tuve sed, y me disteis de beber; fui forastero, y me recogisteis; estuve desnudo, y me cubristeis; enfermo, y me visitasteis; en la cárcel, y vinisteis a mí." </a:t>
            </a:r>
            <a:r>
              <a:rPr lang="es-ES" dirty="0" smtClean="0"/>
              <a:t>(</a:t>
            </a:r>
            <a:r>
              <a:rPr lang="es-ES" dirty="0" err="1" smtClean="0">
                <a:solidFill>
                  <a:schemeClr val="tx2"/>
                </a:solidFill>
              </a:rPr>
              <a:t>Mt.</a:t>
            </a:r>
            <a:r>
              <a:rPr lang="es-ES" dirty="0" smtClean="0">
                <a:solidFill>
                  <a:schemeClr val="tx2"/>
                </a:solidFill>
              </a:rPr>
              <a:t> 25:36-37</a:t>
            </a:r>
            <a:r>
              <a:rPr lang="es-ES" dirty="0" smtClean="0"/>
              <a:t>)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8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948429"/>
            <a:ext cx="2759812" cy="45285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8" t="4066" r="2985" b="443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30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85800"/>
            <a:ext cx="7772400" cy="9144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/>
          <a:lstStyle/>
          <a:p>
            <a:pPr algn="ctr"/>
            <a:r>
              <a:rPr lang="es-PR" b="1" dirty="0">
                <a:solidFill>
                  <a:srgbClr val="FFFF00"/>
                </a:solidFill>
              </a:rPr>
              <a:t>Próximo </a:t>
            </a:r>
            <a:r>
              <a:rPr lang="es-PR" b="1" dirty="0" smtClean="0">
                <a:solidFill>
                  <a:srgbClr val="FFFF00"/>
                </a:solidFill>
              </a:rPr>
              <a:t>Estudio (Libro 5)</a:t>
            </a:r>
            <a:endParaRPr lang="es-PR" b="1" dirty="0">
              <a:solidFill>
                <a:srgbClr val="FFFF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828800"/>
            <a:ext cx="7772400" cy="44958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Reyes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13: El profeta Eliseo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42: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liberación de Samaria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Reyes 6:8-8:29) </a:t>
            </a:r>
          </a:p>
          <a:p>
            <a:pPr marL="0" indent="0" algn="ctr">
              <a:buFontTx/>
              <a:buNone/>
            </a:pPr>
            <a:r>
              <a:rPr lang="es-P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de noviembre de 2013</a:t>
            </a:r>
            <a:endParaRPr lang="es-P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385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918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Verdad</a:t>
            </a:r>
            <a:r>
              <a:rPr lang="en-US" dirty="0" smtClean="0"/>
              <a:t> Central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5257800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La </a:t>
            </a:r>
            <a:r>
              <a:rPr lang="en-US" dirty="0" err="1" smtClean="0"/>
              <a:t>manera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Eliseo</a:t>
            </a:r>
            <a:r>
              <a:rPr lang="en-US" dirty="0" smtClean="0"/>
              <a:t> </a:t>
            </a:r>
            <a:r>
              <a:rPr lang="en-US" dirty="0" err="1" smtClean="0"/>
              <a:t>satisfizo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necesidades</a:t>
            </a:r>
            <a:r>
              <a:rPr lang="en-US" dirty="0" smtClean="0"/>
              <a:t> </a:t>
            </a:r>
            <a:r>
              <a:rPr lang="en-US" dirty="0" err="1" smtClean="0"/>
              <a:t>concretas</a:t>
            </a:r>
            <a:r>
              <a:rPr lang="en-US" dirty="0" smtClean="0"/>
              <a:t> de </a:t>
            </a:r>
            <a:r>
              <a:rPr lang="en-US" dirty="0" err="1" smtClean="0"/>
              <a:t>algunas</a:t>
            </a:r>
            <a:r>
              <a:rPr lang="en-US" dirty="0" smtClean="0"/>
              <a:t> personas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enseña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nosotros</a:t>
            </a:r>
            <a:r>
              <a:rPr lang="en-US" dirty="0" smtClean="0"/>
              <a:t> </a:t>
            </a:r>
            <a:r>
              <a:rPr lang="en-US" dirty="0" err="1" smtClean="0"/>
              <a:t>podemos</a:t>
            </a:r>
            <a:r>
              <a:rPr lang="en-US" dirty="0" smtClean="0"/>
              <a:t> y </a:t>
            </a:r>
            <a:r>
              <a:rPr lang="en-US" dirty="0" err="1" smtClean="0"/>
              <a:t>debemos</a:t>
            </a:r>
            <a:r>
              <a:rPr lang="en-US" dirty="0" smtClean="0"/>
              <a:t> </a:t>
            </a:r>
            <a:r>
              <a:rPr lang="en-US" dirty="0" err="1" smtClean="0"/>
              <a:t>ayudar</a:t>
            </a:r>
            <a:r>
              <a:rPr lang="en-US" dirty="0" smtClean="0"/>
              <a:t> a </a:t>
            </a:r>
            <a:r>
              <a:rPr lang="en-US" dirty="0" err="1" smtClean="0"/>
              <a:t>satisfacer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necesidades</a:t>
            </a:r>
            <a:r>
              <a:rPr lang="en-US" dirty="0" smtClean="0"/>
              <a:t> de </a:t>
            </a:r>
            <a:r>
              <a:rPr lang="en-US" dirty="0" err="1" smtClean="0"/>
              <a:t>nuestro</a:t>
            </a:r>
            <a:r>
              <a:rPr lang="en-US" dirty="0" smtClean="0"/>
              <a:t> </a:t>
            </a:r>
            <a:r>
              <a:rPr lang="en-US" dirty="0" err="1" smtClean="0"/>
              <a:t>prójimo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948429"/>
            <a:ext cx="2759812" cy="45285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Metas</a:t>
            </a:r>
            <a:r>
              <a:rPr lang="en-US" sz="4000" dirty="0" smtClean="0"/>
              <a:t> de </a:t>
            </a:r>
            <a:r>
              <a:rPr lang="en-US" sz="4000" dirty="0" err="1" smtClean="0"/>
              <a:t>enseñanza-aprendizaje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r>
              <a:rPr lang="en-US" dirty="0" err="1" smtClean="0"/>
              <a:t>Que</a:t>
            </a:r>
            <a:r>
              <a:rPr lang="en-US" dirty="0" smtClean="0"/>
              <a:t> el </a:t>
            </a:r>
            <a:r>
              <a:rPr lang="en-US" dirty="0" err="1" smtClean="0"/>
              <a:t>alumno</a:t>
            </a:r>
            <a:r>
              <a:rPr lang="en-US" dirty="0" smtClean="0"/>
              <a:t> </a:t>
            </a:r>
            <a:r>
              <a:rPr lang="en-US" dirty="0" err="1" smtClean="0"/>
              <a:t>demuestre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Conocimiento</a:t>
            </a:r>
            <a:r>
              <a:rPr lang="en-US" dirty="0" smtClean="0"/>
              <a:t> de la </a:t>
            </a:r>
            <a:r>
              <a:rPr lang="en-US" dirty="0" err="1" smtClean="0"/>
              <a:t>manera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Eliseo</a:t>
            </a:r>
            <a:r>
              <a:rPr lang="en-US" dirty="0" smtClean="0"/>
              <a:t> </a:t>
            </a:r>
            <a:r>
              <a:rPr lang="en-US" dirty="0" err="1" smtClean="0"/>
              <a:t>satisfizo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necesidades</a:t>
            </a:r>
            <a:r>
              <a:rPr lang="en-US" dirty="0" smtClean="0"/>
              <a:t> </a:t>
            </a:r>
            <a:r>
              <a:rPr lang="en-US" dirty="0" err="1" smtClean="0"/>
              <a:t>concretas</a:t>
            </a:r>
            <a:r>
              <a:rPr lang="en-US" dirty="0" smtClean="0"/>
              <a:t> de </a:t>
            </a:r>
            <a:r>
              <a:rPr lang="en-US" dirty="0" err="1" smtClean="0"/>
              <a:t>algunas</a:t>
            </a:r>
            <a:r>
              <a:rPr lang="en-US" dirty="0" smtClean="0"/>
              <a:t> personas,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Actitud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encontrar</a:t>
            </a:r>
            <a:r>
              <a:rPr lang="en-US" dirty="0" smtClean="0"/>
              <a:t> </a:t>
            </a:r>
            <a:r>
              <a:rPr lang="en-US" dirty="0" err="1" smtClean="0"/>
              <a:t>maneras</a:t>
            </a:r>
            <a:r>
              <a:rPr lang="en-US" dirty="0" smtClean="0"/>
              <a:t> de </a:t>
            </a:r>
            <a:r>
              <a:rPr lang="en-US" dirty="0" err="1" smtClean="0"/>
              <a:t>ayudar</a:t>
            </a:r>
            <a:r>
              <a:rPr lang="en-US" dirty="0" smtClean="0"/>
              <a:t> a </a:t>
            </a:r>
            <a:r>
              <a:rPr lang="en-US" dirty="0" err="1" smtClean="0"/>
              <a:t>alguien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tenga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necesidad</a:t>
            </a:r>
            <a:r>
              <a:rPr lang="en-US" dirty="0" smtClean="0"/>
              <a:t> material.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209800"/>
            <a:ext cx="78486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Fondo histórico y énfasis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Eliseo se interesa por la necesidad de una viuda (</a:t>
            </a:r>
            <a:r>
              <a:rPr lang="es-PR" dirty="0" smtClean="0">
                <a:solidFill>
                  <a:schemeClr val="tx2"/>
                </a:solidFill>
              </a:rPr>
              <a:t>4:1-7</a:t>
            </a:r>
            <a:r>
              <a:rPr lang="es-PR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Eliseo se interesa por las necesidades de una mujer (</a:t>
            </a:r>
            <a:r>
              <a:rPr lang="es-PR" dirty="0" smtClean="0">
                <a:solidFill>
                  <a:schemeClr val="tx2"/>
                </a:solidFill>
              </a:rPr>
              <a:t>4:14, 17-20, 32-36</a:t>
            </a:r>
            <a:r>
              <a:rPr lang="es-PR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Eliseo se interesa por ayudar a un jefe del ejército sirio (</a:t>
            </a:r>
            <a:r>
              <a:rPr lang="es-PR" dirty="0" smtClean="0">
                <a:solidFill>
                  <a:schemeClr val="tx2"/>
                </a:solidFill>
              </a:rPr>
              <a:t>5:1-3, 9-15, 18, 19</a:t>
            </a:r>
            <a:r>
              <a:rPr lang="es-PR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Aplicaciones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Fondo</a:t>
            </a:r>
            <a:r>
              <a:rPr lang="en-US" dirty="0" smtClean="0"/>
              <a:t> </a:t>
            </a:r>
            <a:r>
              <a:rPr lang="en-US" dirty="0" err="1" smtClean="0"/>
              <a:t>histórico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expresión</a:t>
            </a:r>
            <a:r>
              <a:rPr lang="en-US" dirty="0" smtClean="0"/>
              <a:t> “los </a:t>
            </a:r>
            <a:r>
              <a:rPr lang="en-US" dirty="0" err="1" smtClean="0"/>
              <a:t>hijos</a:t>
            </a:r>
            <a:r>
              <a:rPr lang="en-US" dirty="0" smtClean="0"/>
              <a:t> de los </a:t>
            </a:r>
            <a:r>
              <a:rPr lang="en-US" dirty="0" err="1" smtClean="0"/>
              <a:t>profetas</a:t>
            </a:r>
            <a:r>
              <a:rPr lang="en-US" dirty="0" smtClean="0"/>
              <a:t>” </a:t>
            </a:r>
            <a:r>
              <a:rPr lang="en-US" dirty="0" err="1" smtClean="0"/>
              <a:t>aparece</a:t>
            </a:r>
            <a:r>
              <a:rPr lang="en-US" dirty="0" smtClean="0"/>
              <a:t> </a:t>
            </a:r>
            <a:r>
              <a:rPr lang="en-US" dirty="0" err="1" smtClean="0"/>
              <a:t>casi</a:t>
            </a:r>
            <a:r>
              <a:rPr lang="en-US" dirty="0" smtClean="0"/>
              <a:t> </a:t>
            </a:r>
            <a:r>
              <a:rPr lang="en-US" dirty="0" err="1" smtClean="0"/>
              <a:t>exclusivamente</a:t>
            </a:r>
            <a:r>
              <a:rPr lang="en-US" dirty="0" smtClean="0"/>
              <a:t> en </a:t>
            </a:r>
            <a:r>
              <a:rPr lang="en-US" dirty="0" err="1" smtClean="0"/>
              <a:t>conexión</a:t>
            </a:r>
            <a:r>
              <a:rPr lang="en-US" dirty="0" smtClean="0"/>
              <a:t> con </a:t>
            </a:r>
            <a:r>
              <a:rPr lang="en-US" dirty="0" err="1" smtClean="0"/>
              <a:t>Eliseo</a:t>
            </a:r>
            <a:r>
              <a:rPr lang="en-US" dirty="0" smtClean="0"/>
              <a:t>.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referirse</a:t>
            </a:r>
            <a:r>
              <a:rPr lang="en-US" dirty="0" smtClean="0"/>
              <a:t> a los </a:t>
            </a:r>
            <a:r>
              <a:rPr lang="en-US" dirty="0" err="1" smtClean="0"/>
              <a:t>discípulos</a:t>
            </a:r>
            <a:r>
              <a:rPr lang="en-US" dirty="0" smtClean="0"/>
              <a:t> del </a:t>
            </a:r>
            <a:r>
              <a:rPr lang="en-US" dirty="0" err="1" smtClean="0"/>
              <a:t>profeta</a:t>
            </a:r>
            <a:r>
              <a:rPr lang="en-US" dirty="0" smtClean="0"/>
              <a:t> (</a:t>
            </a:r>
            <a:r>
              <a:rPr lang="en-US" dirty="0" err="1" smtClean="0"/>
              <a:t>seminaristas</a:t>
            </a:r>
            <a:r>
              <a:rPr lang="en-US" dirty="0" smtClean="0"/>
              <a:t>), o a la </a:t>
            </a:r>
            <a:r>
              <a:rPr lang="en-US" dirty="0" err="1" smtClean="0"/>
              <a:t>comunidad</a:t>
            </a:r>
            <a:r>
              <a:rPr lang="en-US" dirty="0" smtClean="0"/>
              <a:t> </a:t>
            </a:r>
            <a:r>
              <a:rPr lang="en-US" dirty="0" err="1" smtClean="0"/>
              <a:t>laica</a:t>
            </a:r>
            <a:r>
              <a:rPr lang="en-US" dirty="0" smtClean="0"/>
              <a:t> </a:t>
            </a:r>
            <a:r>
              <a:rPr lang="en-US" dirty="0" err="1" smtClean="0"/>
              <a:t>atendida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dicho</a:t>
            </a:r>
            <a:r>
              <a:rPr lang="en-US" dirty="0" smtClean="0"/>
              <a:t> </a:t>
            </a:r>
            <a:r>
              <a:rPr lang="en-US" dirty="0" err="1" smtClean="0"/>
              <a:t>profeta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Fondo</a:t>
            </a:r>
            <a:r>
              <a:rPr lang="en-US" dirty="0" smtClean="0"/>
              <a:t> </a:t>
            </a:r>
            <a:r>
              <a:rPr lang="en-US" dirty="0" err="1" smtClean="0"/>
              <a:t>histórico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r>
              <a:rPr lang="en-US" dirty="0" smtClean="0"/>
              <a:t>En </a:t>
            </a:r>
            <a:r>
              <a:rPr lang="en-US" dirty="0" err="1" smtClean="0">
                <a:solidFill>
                  <a:srgbClr val="002060"/>
                </a:solidFill>
              </a:rPr>
              <a:t>Levítico</a:t>
            </a:r>
            <a:r>
              <a:rPr lang="en-US" dirty="0" smtClean="0">
                <a:solidFill>
                  <a:srgbClr val="002060"/>
                </a:solidFill>
              </a:rPr>
              <a:t> 13</a:t>
            </a:r>
            <a:r>
              <a:rPr lang="en-US" dirty="0" smtClean="0"/>
              <a:t> se </a:t>
            </a:r>
            <a:r>
              <a:rPr lang="en-US" dirty="0" err="1" smtClean="0"/>
              <a:t>escribe</a:t>
            </a:r>
            <a:r>
              <a:rPr lang="en-US" dirty="0" smtClean="0"/>
              <a:t> </a:t>
            </a:r>
            <a:r>
              <a:rPr lang="en-US" dirty="0" err="1" smtClean="0"/>
              <a:t>acerca</a:t>
            </a:r>
            <a:r>
              <a:rPr lang="en-US" dirty="0" smtClean="0"/>
              <a:t> de la </a:t>
            </a:r>
            <a:r>
              <a:rPr lang="en-US" dirty="0" err="1" smtClean="0"/>
              <a:t>lepra</a:t>
            </a:r>
            <a:r>
              <a:rPr lang="en-US" dirty="0" smtClean="0"/>
              <a:t> en </a:t>
            </a:r>
            <a:r>
              <a:rPr lang="en-US" dirty="0" err="1" smtClean="0"/>
              <a:t>detalle</a:t>
            </a:r>
            <a:r>
              <a:rPr lang="en-US" dirty="0" smtClean="0"/>
              <a:t>, </a:t>
            </a:r>
            <a:r>
              <a:rPr lang="en-US" dirty="0" err="1" smtClean="0"/>
              <a:t>específicamente</a:t>
            </a:r>
            <a:r>
              <a:rPr lang="en-US" dirty="0" smtClean="0"/>
              <a:t> de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ceremonias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purificar</a:t>
            </a:r>
            <a:r>
              <a:rPr lang="en-US" dirty="0" smtClean="0"/>
              <a:t> al </a:t>
            </a:r>
            <a:r>
              <a:rPr lang="en-US" dirty="0" err="1" smtClean="0"/>
              <a:t>leproso</a:t>
            </a:r>
            <a:r>
              <a:rPr lang="en-US" dirty="0" smtClean="0"/>
              <a:t>         -</a:t>
            </a:r>
            <a:r>
              <a:rPr lang="en-US" dirty="0" err="1" smtClean="0"/>
              <a:t>quien</a:t>
            </a:r>
            <a:r>
              <a:rPr lang="en-US" dirty="0" smtClean="0"/>
              <a:t> era </a:t>
            </a:r>
            <a:r>
              <a:rPr lang="en-US" dirty="0" err="1" smtClean="0"/>
              <a:t>considerado</a:t>
            </a:r>
            <a:r>
              <a:rPr lang="en-US" dirty="0" smtClean="0"/>
              <a:t> </a:t>
            </a:r>
            <a:r>
              <a:rPr lang="en-US" dirty="0" err="1" smtClean="0"/>
              <a:t>inmundo</a:t>
            </a:r>
            <a:r>
              <a:rPr lang="en-US" dirty="0" smtClean="0"/>
              <a:t>, y no </a:t>
            </a:r>
            <a:r>
              <a:rPr lang="en-US" dirty="0" err="1" smtClean="0"/>
              <a:t>podía</a:t>
            </a:r>
            <a:r>
              <a:rPr lang="en-US" dirty="0" smtClean="0"/>
              <a:t> </a:t>
            </a:r>
            <a:r>
              <a:rPr lang="en-US" dirty="0" err="1" smtClean="0"/>
              <a:t>participar</a:t>
            </a:r>
            <a:r>
              <a:rPr lang="en-US" dirty="0" smtClean="0"/>
              <a:t> en la </a:t>
            </a:r>
            <a:r>
              <a:rPr lang="en-US" dirty="0" err="1" smtClean="0"/>
              <a:t>adoración</a:t>
            </a:r>
            <a:r>
              <a:rPr lang="en-US" dirty="0" smtClean="0"/>
              <a:t> a </a:t>
            </a:r>
            <a:r>
              <a:rPr lang="en-US" dirty="0" err="1" smtClean="0"/>
              <a:t>Jehová</a:t>
            </a:r>
            <a:r>
              <a:rPr lang="en-US" dirty="0" smtClean="0"/>
              <a:t>. Tal persona </a:t>
            </a:r>
            <a:r>
              <a:rPr lang="en-US" dirty="0" err="1" smtClean="0"/>
              <a:t>tenía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vivir</a:t>
            </a:r>
            <a:r>
              <a:rPr lang="en-US" dirty="0" smtClean="0"/>
              <a:t> </a:t>
            </a:r>
            <a:r>
              <a:rPr lang="en-US" dirty="0" err="1" smtClean="0"/>
              <a:t>aparte</a:t>
            </a:r>
            <a:r>
              <a:rPr lang="en-US" dirty="0" smtClean="0"/>
              <a:t> de </a:t>
            </a:r>
            <a:r>
              <a:rPr lang="en-US" dirty="0" err="1" smtClean="0"/>
              <a:t>otras</a:t>
            </a:r>
            <a:r>
              <a:rPr lang="en-US" dirty="0" smtClean="0"/>
              <a:t> personas, </a:t>
            </a:r>
            <a:r>
              <a:rPr lang="en-US" dirty="0" err="1" smtClean="0"/>
              <a:t>para</a:t>
            </a:r>
            <a:r>
              <a:rPr lang="en-US" dirty="0" smtClean="0"/>
              <a:t> no </a:t>
            </a:r>
            <a:r>
              <a:rPr lang="en-US" dirty="0" err="1" smtClean="0"/>
              <a:t>contaminarlas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Énfasis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17713"/>
            <a:ext cx="8193088" cy="4114800"/>
          </a:xfrm>
        </p:spPr>
        <p:txBody>
          <a:bodyPr/>
          <a:lstStyle/>
          <a:p>
            <a:r>
              <a:rPr lang="en-US" dirty="0" err="1" smtClean="0"/>
              <a:t>Eliseo</a:t>
            </a:r>
            <a:r>
              <a:rPr lang="en-US" dirty="0" smtClean="0"/>
              <a:t> </a:t>
            </a:r>
            <a:r>
              <a:rPr lang="en-US" dirty="0" err="1" smtClean="0"/>
              <a:t>ayuda</a:t>
            </a:r>
            <a:r>
              <a:rPr lang="en-US" dirty="0" smtClean="0"/>
              <a:t> a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viuda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002060"/>
                </a:solidFill>
              </a:rPr>
              <a:t>4:1-7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Eliseo</a:t>
            </a:r>
            <a:r>
              <a:rPr lang="en-US" dirty="0" smtClean="0"/>
              <a:t> y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mujer</a:t>
            </a:r>
            <a:r>
              <a:rPr lang="en-US" dirty="0" smtClean="0"/>
              <a:t> de </a:t>
            </a:r>
            <a:r>
              <a:rPr lang="en-US" dirty="0" err="1" smtClean="0"/>
              <a:t>Sunem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002060"/>
                </a:solidFill>
              </a:rPr>
              <a:t>4:8-37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Eliseo</a:t>
            </a:r>
            <a:r>
              <a:rPr lang="en-US" dirty="0" smtClean="0"/>
              <a:t> les </a:t>
            </a:r>
            <a:r>
              <a:rPr lang="en-US" dirty="0" err="1" smtClean="0"/>
              <a:t>dio</a:t>
            </a:r>
            <a:r>
              <a:rPr lang="en-US" dirty="0" smtClean="0"/>
              <a:t> de comer (</a:t>
            </a:r>
            <a:r>
              <a:rPr lang="en-US" dirty="0" smtClean="0">
                <a:solidFill>
                  <a:srgbClr val="002060"/>
                </a:solidFill>
              </a:rPr>
              <a:t>4:38-44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Eliseo</a:t>
            </a:r>
            <a:r>
              <a:rPr lang="en-US" dirty="0" smtClean="0"/>
              <a:t> y un </a:t>
            </a:r>
            <a:r>
              <a:rPr lang="en-US" dirty="0" err="1" smtClean="0"/>
              <a:t>jefe</a:t>
            </a:r>
            <a:r>
              <a:rPr lang="en-US" dirty="0" smtClean="0"/>
              <a:t> del </a:t>
            </a:r>
            <a:r>
              <a:rPr lang="en-US" dirty="0" err="1" smtClean="0"/>
              <a:t>ejército</a:t>
            </a:r>
            <a:r>
              <a:rPr lang="en-US" dirty="0" smtClean="0"/>
              <a:t> </a:t>
            </a:r>
            <a:r>
              <a:rPr lang="en-US" dirty="0" err="1" smtClean="0"/>
              <a:t>sirio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002060"/>
                </a:solidFill>
              </a:rPr>
              <a:t>5:1-27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Eliseo</a:t>
            </a:r>
            <a:r>
              <a:rPr lang="en-US" dirty="0" smtClean="0"/>
              <a:t> y un </a:t>
            </a:r>
            <a:r>
              <a:rPr lang="en-US" dirty="0" err="1" smtClean="0"/>
              <a:t>hacha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002060"/>
                </a:solidFill>
              </a:rPr>
              <a:t>6:1-7</a:t>
            </a:r>
            <a:r>
              <a:rPr lang="en-US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66070</TotalTime>
  <Words>680</Words>
  <Application>Microsoft Office PowerPoint</Application>
  <PresentationFormat>On-screen Show (4:3)</PresentationFormat>
  <Paragraphs>172</Paragraphs>
  <Slides>31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Verdad Central</vt:lpstr>
      <vt:lpstr>Metas de enseñanza-aprendizaje</vt:lpstr>
      <vt:lpstr>Bosquejo de Estudio</vt:lpstr>
      <vt:lpstr>Fondo histórico</vt:lpstr>
      <vt:lpstr>Fondo histórico</vt:lpstr>
      <vt:lpstr>Énfasis</vt:lpstr>
      <vt:lpstr>Eliseo se interesa por la necesidad de una viuda (2 R. 4:1-7)</vt:lpstr>
      <vt:lpstr>Eliseo se interesa por la necesidad de una viuda (2 R. 4:1-7)</vt:lpstr>
      <vt:lpstr>Eliseo se interesa por la necesidad de una viuda (2 R. 4:1-7)</vt:lpstr>
      <vt:lpstr>Eliseo se interesa por la necesidad de una viuda (2 R. 4:1-7)</vt:lpstr>
      <vt:lpstr>Eliseo se interesa por las necesidades de una mujer          (2 R. 4:14, 17-20, 32-36)</vt:lpstr>
      <vt:lpstr>Eliseo se interesa por las necesidades de una mujer          (2 R. 4:14, 17-20, 32-36)</vt:lpstr>
      <vt:lpstr>Eliseo se interesa por las necesidades de una mujer          (2 R. 4:14, 17-20, 32-36)</vt:lpstr>
      <vt:lpstr>Eliseo se interesa por las necesidades de una mujer          (2 R. 4:14, 17-20, 32-36)</vt:lpstr>
      <vt:lpstr>Eliseo se interesa por las necesidades de una mujer          (2 R. 4:14, 17-20, 32-36)</vt:lpstr>
      <vt:lpstr>3. Eliseo se interesa por ayudar a un jefe del ejército sirio                   (2 R. 5:1-3, 9-15, 18, 19)</vt:lpstr>
      <vt:lpstr>3. Eliseo se interesa por ayudar a un jefe del ejército sirio                   (2 R. 5:1-3, 9-15, 18, 19)</vt:lpstr>
      <vt:lpstr>3. Eliseo se interesa por ayudar a un jefe del ejército sirio                   (2 R. 5:1-3, 9-15, 18, 19)</vt:lpstr>
      <vt:lpstr>3. Eliseo se interesa por ayudar a un jefe del ejército sirio                   (2 R. 5:1-3, 9-15, 18, 19)</vt:lpstr>
      <vt:lpstr>3. Eliseo se interesa por ayudar a un jefe del ejército sirio                   (2 R. 5:1-3, 9-15, 18, 19)</vt:lpstr>
      <vt:lpstr>3. Eliseo se interesa por ayudar a un jefe del ejército sirio                   (2 R. 5:1-3, 9-15, 18, 19)</vt:lpstr>
      <vt:lpstr>3. Eliseo se interesa por ayudar a un jefe del ejército sirio                   (2 R. 5:1-3, 9-15, 18, 19)</vt:lpstr>
      <vt:lpstr>4. Eliseo se interesa por recuperar un hacha (2 R. 6:4-7)</vt:lpstr>
      <vt:lpstr>4. Eliseo se interesa por recuperar un hacha (2 R. 6:4-7)</vt:lpstr>
      <vt:lpstr>Aplicaciones</vt:lpstr>
      <vt:lpstr>Bibliografía</vt:lpstr>
      <vt:lpstr>Próximo Estudio (Libro 5)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41_satisfacer_necesidades_concretas</dc:title>
  <dc:creator>JRIVERA</dc:creator>
  <cp:lastModifiedBy>Tito Ortega</cp:lastModifiedBy>
  <cp:revision>2644</cp:revision>
  <dcterms:created xsi:type="dcterms:W3CDTF">2007-01-24T21:53:34Z</dcterms:created>
  <dcterms:modified xsi:type="dcterms:W3CDTF">2013-10-31T00:56:53Z</dcterms:modified>
</cp:coreProperties>
</file>