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9" r:id="rId1"/>
    <p:sldMasterId id="2147483691" r:id="rId2"/>
    <p:sldMasterId id="2147483693" r:id="rId3"/>
    <p:sldMasterId id="2147483703" r:id="rId4"/>
    <p:sldMasterId id="2147483815" r:id="rId5"/>
  </p:sldMasterIdLst>
  <p:notesMasterIdLst>
    <p:notesMasterId r:id="rId80"/>
  </p:notesMasterIdLst>
  <p:handoutMasterIdLst>
    <p:handoutMasterId r:id="rId81"/>
  </p:handoutMasterIdLst>
  <p:sldIdLst>
    <p:sldId id="3379" r:id="rId6"/>
    <p:sldId id="565" r:id="rId7"/>
    <p:sldId id="566" r:id="rId8"/>
    <p:sldId id="571" r:id="rId9"/>
    <p:sldId id="3343" r:id="rId10"/>
    <p:sldId id="3626" r:id="rId11"/>
    <p:sldId id="3625" r:id="rId12"/>
    <p:sldId id="3627" r:id="rId13"/>
    <p:sldId id="3629" r:id="rId14"/>
    <p:sldId id="3630" r:id="rId15"/>
    <p:sldId id="3631" r:id="rId16"/>
    <p:sldId id="3633" r:id="rId17"/>
    <p:sldId id="3634" r:id="rId18"/>
    <p:sldId id="3635" r:id="rId19"/>
    <p:sldId id="3636" r:id="rId20"/>
    <p:sldId id="3632" r:id="rId21"/>
    <p:sldId id="3624" r:id="rId22"/>
    <p:sldId id="3650" r:id="rId23"/>
    <p:sldId id="3621" r:id="rId24"/>
    <p:sldId id="3622" r:id="rId25"/>
    <p:sldId id="3623" r:id="rId26"/>
    <p:sldId id="2182" r:id="rId27"/>
    <p:sldId id="3572" r:id="rId28"/>
    <p:sldId id="3640" r:id="rId29"/>
    <p:sldId id="3641" r:id="rId30"/>
    <p:sldId id="3642" r:id="rId31"/>
    <p:sldId id="3643" r:id="rId32"/>
    <p:sldId id="3644" r:id="rId33"/>
    <p:sldId id="3645" r:id="rId34"/>
    <p:sldId id="3646" r:id="rId35"/>
    <p:sldId id="3647" r:id="rId36"/>
    <p:sldId id="3651" r:id="rId37"/>
    <p:sldId id="3648" r:id="rId38"/>
    <p:sldId id="3652" r:id="rId39"/>
    <p:sldId id="3649" r:id="rId40"/>
    <p:sldId id="3571" r:id="rId41"/>
    <p:sldId id="3457" r:id="rId42"/>
    <p:sldId id="3619" r:id="rId43"/>
    <p:sldId id="3620" r:id="rId44"/>
    <p:sldId id="3653" r:id="rId45"/>
    <p:sldId id="3654" r:id="rId46"/>
    <p:sldId id="3655" r:id="rId47"/>
    <p:sldId id="3656" r:id="rId48"/>
    <p:sldId id="3657" r:id="rId49"/>
    <p:sldId id="3658" r:id="rId50"/>
    <p:sldId id="3659" r:id="rId51"/>
    <p:sldId id="3660" r:id="rId52"/>
    <p:sldId id="3661" r:id="rId53"/>
    <p:sldId id="3667" r:id="rId54"/>
    <p:sldId id="3668" r:id="rId55"/>
    <p:sldId id="3662" r:id="rId56"/>
    <p:sldId id="3456" r:id="rId57"/>
    <p:sldId id="3041" r:id="rId58"/>
    <p:sldId id="3663" r:id="rId59"/>
    <p:sldId id="3664" r:id="rId60"/>
    <p:sldId id="3665" r:id="rId61"/>
    <p:sldId id="3669" r:id="rId62"/>
    <p:sldId id="3670" r:id="rId63"/>
    <p:sldId id="3676" r:id="rId64"/>
    <p:sldId id="3671" r:id="rId65"/>
    <p:sldId id="3672" r:id="rId66"/>
    <p:sldId id="3677" r:id="rId67"/>
    <p:sldId id="3673" r:id="rId68"/>
    <p:sldId id="3678" r:id="rId69"/>
    <p:sldId id="3674" r:id="rId70"/>
    <p:sldId id="3679" r:id="rId71"/>
    <p:sldId id="3675" r:id="rId72"/>
    <p:sldId id="2914" r:id="rId73"/>
    <p:sldId id="3637" r:id="rId74"/>
    <p:sldId id="3638" r:id="rId75"/>
    <p:sldId id="3639" r:id="rId76"/>
    <p:sldId id="3568" r:id="rId77"/>
    <p:sldId id="1843" r:id="rId78"/>
    <p:sldId id="627" r:id="rId7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4533" autoAdjust="0"/>
  </p:normalViewPr>
  <p:slideViewPr>
    <p:cSldViewPr>
      <p:cViewPr varScale="1">
        <p:scale>
          <a:sx n="68" d="100"/>
          <a:sy n="68" d="100"/>
        </p:scale>
        <p:origin x="143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presProps" Target="presProps.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53BB57-2EB2-4576-83AF-3CE883E7F04B}" type="doc">
      <dgm:prSet loTypeId="urn:microsoft.com/office/officeart/2005/8/layout/process5" loCatId="process" qsTypeId="urn:microsoft.com/office/officeart/2005/8/quickstyle/3d7" qsCatId="3D" csTypeId="urn:microsoft.com/office/officeart/2005/8/colors/colorful5" csCatId="colorful" phldr="1"/>
      <dgm:spPr/>
    </dgm:pt>
    <dgm:pt modelId="{7C60293A-2509-4800-A26D-D90BE3333CD5}">
      <dgm:prSet phldrT="[Text]" custT="1"/>
      <dgm:spPr/>
      <dgm:t>
        <a:bodyPr/>
        <a:lstStyle/>
        <a:p>
          <a:r>
            <a:rPr lang="es-PR" sz="2400" dirty="0" smtClean="0">
              <a:effectLst/>
            </a:rPr>
            <a:t>Génesis hasta Abraham</a:t>
          </a:r>
          <a:endParaRPr lang="es-PR" sz="2400" dirty="0">
            <a:effectLst/>
          </a:endParaRPr>
        </a:p>
      </dgm:t>
    </dgm:pt>
    <dgm:pt modelId="{A7C92FA7-F85C-46FF-8F43-EA5095D22412}" type="parTrans" cxnId="{41C4A960-7379-467E-9AEF-5ACD6CC30EA6}">
      <dgm:prSet/>
      <dgm:spPr/>
      <dgm:t>
        <a:bodyPr/>
        <a:lstStyle/>
        <a:p>
          <a:endParaRPr lang="es-PR" sz="6000">
            <a:solidFill>
              <a:schemeClr val="tx1"/>
            </a:solidFill>
            <a:effectLst/>
          </a:endParaRPr>
        </a:p>
      </dgm:t>
    </dgm:pt>
    <dgm:pt modelId="{00B0C366-086E-4C1F-94A7-B038D95F4703}" type="sibTrans" cxnId="{41C4A960-7379-467E-9AEF-5ACD6CC30EA6}">
      <dgm:prSet custT="1"/>
      <dgm:spPr/>
      <dgm:t>
        <a:bodyPr/>
        <a:lstStyle/>
        <a:p>
          <a:endParaRPr lang="es-PR" sz="6000">
            <a:solidFill>
              <a:schemeClr val="tx1"/>
            </a:solidFill>
            <a:effectLst/>
          </a:endParaRPr>
        </a:p>
      </dgm:t>
    </dgm:pt>
    <dgm:pt modelId="{A170484F-C7BC-4660-B0E3-A10E0741AE7F}">
      <dgm:prSet phldrT="[Text]" custT="1"/>
      <dgm:spPr/>
      <dgm:t>
        <a:bodyPr/>
        <a:lstStyle/>
        <a:p>
          <a:r>
            <a:rPr lang="es-PR" sz="2400" smtClean="0">
              <a:effectLst/>
            </a:rPr>
            <a:t>Abraham hasta Josué</a:t>
          </a:r>
          <a:endParaRPr lang="es-PR" sz="2400" dirty="0">
            <a:effectLst/>
          </a:endParaRPr>
        </a:p>
      </dgm:t>
    </dgm:pt>
    <dgm:pt modelId="{0735566C-3895-451B-A28D-95C815961361}" type="parTrans" cxnId="{7795E03E-68FC-4171-9781-42DC26F2D424}">
      <dgm:prSet/>
      <dgm:spPr/>
      <dgm:t>
        <a:bodyPr/>
        <a:lstStyle/>
        <a:p>
          <a:endParaRPr lang="es-PR" sz="6000">
            <a:solidFill>
              <a:schemeClr val="tx1"/>
            </a:solidFill>
            <a:effectLst/>
          </a:endParaRPr>
        </a:p>
      </dgm:t>
    </dgm:pt>
    <dgm:pt modelId="{40FA9D52-C1E2-4B73-89CC-34507B65DC23}" type="sibTrans" cxnId="{7795E03E-68FC-4171-9781-42DC26F2D424}">
      <dgm:prSet custT="1"/>
      <dgm:spPr/>
      <dgm:t>
        <a:bodyPr/>
        <a:lstStyle/>
        <a:p>
          <a:endParaRPr lang="es-PR" sz="6000">
            <a:solidFill>
              <a:schemeClr val="tx1"/>
            </a:solidFill>
            <a:effectLst/>
          </a:endParaRPr>
        </a:p>
      </dgm:t>
    </dgm:pt>
    <dgm:pt modelId="{4D174DB5-7A97-4688-8719-F96C5C9EFDFD}">
      <dgm:prSet phldrT="[Text]" custT="1"/>
      <dgm:spPr/>
      <dgm:t>
        <a:bodyPr/>
        <a:lstStyle/>
        <a:p>
          <a:r>
            <a:rPr lang="es-PR" sz="2400" smtClean="0">
              <a:effectLst/>
            </a:rPr>
            <a:t>Los Jueces (hasta Samuel)</a:t>
          </a:r>
          <a:endParaRPr lang="es-PR" sz="2400" dirty="0">
            <a:effectLst/>
          </a:endParaRPr>
        </a:p>
      </dgm:t>
    </dgm:pt>
    <dgm:pt modelId="{70F83F94-71B6-464D-A248-460D213943C3}" type="parTrans" cxnId="{F61A3FFE-7564-4C4B-B9F0-EF9CA7F8BA1A}">
      <dgm:prSet/>
      <dgm:spPr/>
      <dgm:t>
        <a:bodyPr/>
        <a:lstStyle/>
        <a:p>
          <a:endParaRPr lang="es-PR" sz="6000">
            <a:solidFill>
              <a:schemeClr val="tx1"/>
            </a:solidFill>
            <a:effectLst/>
          </a:endParaRPr>
        </a:p>
      </dgm:t>
    </dgm:pt>
    <dgm:pt modelId="{B4371E84-2B63-4521-A191-DDB53376EB58}" type="sibTrans" cxnId="{F61A3FFE-7564-4C4B-B9F0-EF9CA7F8BA1A}">
      <dgm:prSet custT="1"/>
      <dgm:spPr/>
      <dgm:t>
        <a:bodyPr/>
        <a:lstStyle/>
        <a:p>
          <a:endParaRPr lang="es-PR" sz="6000">
            <a:solidFill>
              <a:schemeClr val="tx1"/>
            </a:solidFill>
            <a:effectLst/>
          </a:endParaRPr>
        </a:p>
      </dgm:t>
    </dgm:pt>
    <dgm:pt modelId="{F75D2629-3996-4C78-906A-BA8682C13F10}">
      <dgm:prSet phldrT="[Text]" custT="1"/>
      <dgm:spPr>
        <a:effectLst>
          <a:glow rad="228600">
            <a:schemeClr val="accent6">
              <a:satMod val="175000"/>
              <a:alpha val="40000"/>
            </a:schemeClr>
          </a:glow>
        </a:effectLst>
      </dgm:spPr>
      <dgm:t>
        <a:bodyPr/>
        <a:lstStyle/>
        <a:p>
          <a:r>
            <a:rPr lang="es-PR" sz="2400" smtClean="0">
              <a:effectLst/>
            </a:rPr>
            <a:t>Los Reyes (Saúl hasta Joaquín)</a:t>
          </a:r>
          <a:endParaRPr lang="es-PR" sz="2400" dirty="0">
            <a:effectLst/>
          </a:endParaRPr>
        </a:p>
      </dgm:t>
    </dgm:pt>
    <dgm:pt modelId="{6FCF3E58-382A-488E-9980-CF7E18D8E920}" type="parTrans" cxnId="{85E58216-0D4D-45D4-A123-EFE77ECB3A43}">
      <dgm:prSet/>
      <dgm:spPr/>
      <dgm:t>
        <a:bodyPr/>
        <a:lstStyle/>
        <a:p>
          <a:endParaRPr lang="es-PR" sz="6000">
            <a:solidFill>
              <a:schemeClr val="tx1"/>
            </a:solidFill>
            <a:effectLst/>
          </a:endParaRPr>
        </a:p>
      </dgm:t>
    </dgm:pt>
    <dgm:pt modelId="{523C6A75-35D8-495F-9382-106246BB01A0}" type="sibTrans" cxnId="{85E58216-0D4D-45D4-A123-EFE77ECB3A43}">
      <dgm:prSet custT="1"/>
      <dgm:spPr/>
      <dgm:t>
        <a:bodyPr/>
        <a:lstStyle/>
        <a:p>
          <a:endParaRPr lang="es-PR" sz="6000">
            <a:solidFill>
              <a:schemeClr val="tx1"/>
            </a:solidFill>
            <a:effectLst/>
          </a:endParaRPr>
        </a:p>
      </dgm:t>
    </dgm:pt>
    <dgm:pt modelId="{0FC11C98-D28D-4564-9648-9003232AB363}">
      <dgm:prSet phldrT="[Text]" custT="1"/>
      <dgm:spPr/>
      <dgm:t>
        <a:bodyPr/>
        <a:lstStyle/>
        <a:p>
          <a:r>
            <a:rPr lang="es-PR" sz="2400" smtClean="0">
              <a:effectLst/>
            </a:rPr>
            <a:t>Cautividad en Babilonia</a:t>
          </a:r>
          <a:endParaRPr lang="es-PR" sz="2400" dirty="0">
            <a:effectLst/>
          </a:endParaRPr>
        </a:p>
      </dgm:t>
    </dgm:pt>
    <dgm:pt modelId="{C77BADD6-2957-4ED6-94DA-CDCB67B48C03}" type="parTrans" cxnId="{CA016975-1DBC-4B12-8845-27E198CC0F9F}">
      <dgm:prSet/>
      <dgm:spPr/>
      <dgm:t>
        <a:bodyPr/>
        <a:lstStyle/>
        <a:p>
          <a:endParaRPr lang="es-PR" sz="6000">
            <a:solidFill>
              <a:schemeClr val="tx1"/>
            </a:solidFill>
            <a:effectLst/>
          </a:endParaRPr>
        </a:p>
      </dgm:t>
    </dgm:pt>
    <dgm:pt modelId="{61EB830A-5252-4B7B-9C2C-AB6920E4899E}" type="sibTrans" cxnId="{CA016975-1DBC-4B12-8845-27E198CC0F9F}">
      <dgm:prSet custT="1"/>
      <dgm:spPr/>
      <dgm:t>
        <a:bodyPr/>
        <a:lstStyle/>
        <a:p>
          <a:endParaRPr lang="es-PR" sz="6000">
            <a:solidFill>
              <a:schemeClr val="tx1"/>
            </a:solidFill>
            <a:effectLst/>
          </a:endParaRPr>
        </a:p>
      </dgm:t>
    </dgm:pt>
    <dgm:pt modelId="{487F3966-95FA-47D4-BBF2-7A53A737DFF1}">
      <dgm:prSet phldrT="[Text]" custT="1"/>
      <dgm:spPr/>
      <dgm:t>
        <a:bodyPr/>
        <a:lstStyle/>
        <a:p>
          <a:r>
            <a:rPr lang="es-PR" sz="2400" smtClean="0">
              <a:effectLst/>
            </a:rPr>
            <a:t>Período Post-Exilio</a:t>
          </a:r>
          <a:endParaRPr lang="es-PR" sz="2400" dirty="0">
            <a:effectLst/>
          </a:endParaRPr>
        </a:p>
      </dgm:t>
    </dgm:pt>
    <dgm:pt modelId="{54E82FBD-CD5B-4E93-AE69-1977BB538892}" type="parTrans" cxnId="{0D625782-4694-43A1-92F1-1455C4173824}">
      <dgm:prSet/>
      <dgm:spPr/>
      <dgm:t>
        <a:bodyPr/>
        <a:lstStyle/>
        <a:p>
          <a:endParaRPr lang="es-PR" sz="6000">
            <a:solidFill>
              <a:schemeClr val="tx1"/>
            </a:solidFill>
            <a:effectLst/>
          </a:endParaRPr>
        </a:p>
      </dgm:t>
    </dgm:pt>
    <dgm:pt modelId="{2F796A3A-765F-48B0-94D8-89CC15D640DB}" type="sibTrans" cxnId="{0D625782-4694-43A1-92F1-1455C4173824}">
      <dgm:prSet custT="1"/>
      <dgm:spPr/>
      <dgm:t>
        <a:bodyPr/>
        <a:lstStyle/>
        <a:p>
          <a:endParaRPr lang="es-PR" sz="6000">
            <a:solidFill>
              <a:schemeClr val="tx1"/>
            </a:solidFill>
            <a:effectLst/>
          </a:endParaRPr>
        </a:p>
      </dgm:t>
    </dgm:pt>
    <dgm:pt modelId="{FC9859FD-5D47-4DA3-818B-FB5704A1EC1A}">
      <dgm:prSet phldrT="[Text]" custT="1"/>
      <dgm:spPr/>
      <dgm:t>
        <a:bodyPr/>
        <a:lstStyle/>
        <a:p>
          <a:r>
            <a:rPr lang="es-PR" sz="2200" dirty="0" smtClean="0">
              <a:effectLst/>
            </a:rPr>
            <a:t>Período Inter-testamentario</a:t>
          </a:r>
          <a:endParaRPr lang="es-PR" sz="2200" dirty="0">
            <a:effectLst/>
          </a:endParaRPr>
        </a:p>
      </dgm:t>
    </dgm:pt>
    <dgm:pt modelId="{4748BF13-E478-4A1C-B81B-D886C6A8B612}" type="parTrans" cxnId="{3B852B17-73C9-49BA-AC6B-4A435322083A}">
      <dgm:prSet/>
      <dgm:spPr/>
      <dgm:t>
        <a:bodyPr/>
        <a:lstStyle/>
        <a:p>
          <a:endParaRPr lang="es-PR" sz="6000">
            <a:solidFill>
              <a:schemeClr val="tx1"/>
            </a:solidFill>
            <a:effectLst/>
          </a:endParaRPr>
        </a:p>
      </dgm:t>
    </dgm:pt>
    <dgm:pt modelId="{5F7F100E-C485-4E86-A9B4-3E81A06CDB07}" type="sibTrans" cxnId="{3B852B17-73C9-49BA-AC6B-4A435322083A}">
      <dgm:prSet custT="1"/>
      <dgm:spPr/>
      <dgm:t>
        <a:bodyPr/>
        <a:lstStyle/>
        <a:p>
          <a:endParaRPr lang="es-PR" sz="6000">
            <a:solidFill>
              <a:schemeClr val="tx1"/>
            </a:solidFill>
            <a:effectLst/>
          </a:endParaRPr>
        </a:p>
      </dgm:t>
    </dgm:pt>
    <dgm:pt modelId="{5C4392BD-A177-418A-A367-1D703B26823E}">
      <dgm:prSet phldrT="[Text]" custT="1"/>
      <dgm:spPr/>
      <dgm:t>
        <a:bodyPr/>
        <a:lstStyle/>
        <a:p>
          <a:r>
            <a:rPr lang="es-PR" sz="2400" smtClean="0">
              <a:effectLst/>
            </a:rPr>
            <a:t>Nuevo Testamento</a:t>
          </a:r>
          <a:endParaRPr lang="es-PR" sz="2400" dirty="0">
            <a:effectLst/>
          </a:endParaRPr>
        </a:p>
      </dgm:t>
    </dgm:pt>
    <dgm:pt modelId="{5FE03CFE-48EF-4D6A-A121-9AEF03EB9027}" type="parTrans" cxnId="{3E8141D8-86D7-4ADA-B543-9539C6CA0252}">
      <dgm:prSet/>
      <dgm:spPr/>
      <dgm:t>
        <a:bodyPr/>
        <a:lstStyle/>
        <a:p>
          <a:endParaRPr lang="es-PR" sz="6000">
            <a:solidFill>
              <a:schemeClr val="tx1"/>
            </a:solidFill>
            <a:effectLst/>
          </a:endParaRPr>
        </a:p>
      </dgm:t>
    </dgm:pt>
    <dgm:pt modelId="{6CF97263-8FD2-45E0-81C3-5EEB6F9B58AE}" type="sibTrans" cxnId="{3E8141D8-86D7-4ADA-B543-9539C6CA0252}">
      <dgm:prSet/>
      <dgm:spPr/>
      <dgm:t>
        <a:bodyPr/>
        <a:lstStyle/>
        <a:p>
          <a:endParaRPr lang="es-PR" sz="6000">
            <a:solidFill>
              <a:schemeClr val="tx1"/>
            </a:solidFill>
            <a:effectLst/>
          </a:endParaRPr>
        </a:p>
      </dgm:t>
    </dgm:pt>
    <dgm:pt modelId="{C66E1293-F1F8-446C-9C4C-95630F3A2310}" type="pres">
      <dgm:prSet presAssocID="{C053BB57-2EB2-4576-83AF-3CE883E7F04B}" presName="diagram" presStyleCnt="0">
        <dgm:presLayoutVars>
          <dgm:dir/>
          <dgm:resizeHandles val="exact"/>
        </dgm:presLayoutVars>
      </dgm:prSet>
      <dgm:spPr/>
    </dgm:pt>
    <dgm:pt modelId="{B63D6AEB-7D2B-4D60-917D-76DBEF7A865B}" type="pres">
      <dgm:prSet presAssocID="{7C60293A-2509-4800-A26D-D90BE3333CD5}" presName="node" presStyleLbl="node1" presStyleIdx="0" presStyleCnt="8">
        <dgm:presLayoutVars>
          <dgm:bulletEnabled val="1"/>
        </dgm:presLayoutVars>
      </dgm:prSet>
      <dgm:spPr/>
      <dgm:t>
        <a:bodyPr/>
        <a:lstStyle/>
        <a:p>
          <a:endParaRPr lang="en-US"/>
        </a:p>
      </dgm:t>
    </dgm:pt>
    <dgm:pt modelId="{2B765863-DCB3-408C-BE43-6E00FDB847BD}" type="pres">
      <dgm:prSet presAssocID="{00B0C366-086E-4C1F-94A7-B038D95F4703}" presName="sibTrans" presStyleLbl="sibTrans2D1" presStyleIdx="0" presStyleCnt="7"/>
      <dgm:spPr/>
      <dgm:t>
        <a:bodyPr/>
        <a:lstStyle/>
        <a:p>
          <a:endParaRPr lang="en-US"/>
        </a:p>
      </dgm:t>
    </dgm:pt>
    <dgm:pt modelId="{F4614993-081B-495B-8260-A95C8E130D03}" type="pres">
      <dgm:prSet presAssocID="{00B0C366-086E-4C1F-94A7-B038D95F4703}" presName="connectorText" presStyleLbl="sibTrans2D1" presStyleIdx="0" presStyleCnt="7"/>
      <dgm:spPr/>
      <dgm:t>
        <a:bodyPr/>
        <a:lstStyle/>
        <a:p>
          <a:endParaRPr lang="en-US"/>
        </a:p>
      </dgm:t>
    </dgm:pt>
    <dgm:pt modelId="{F9D63F4A-E328-4748-97BF-96C5EFD967B3}" type="pres">
      <dgm:prSet presAssocID="{A170484F-C7BC-4660-B0E3-A10E0741AE7F}" presName="node" presStyleLbl="node1" presStyleIdx="1" presStyleCnt="8">
        <dgm:presLayoutVars>
          <dgm:bulletEnabled val="1"/>
        </dgm:presLayoutVars>
      </dgm:prSet>
      <dgm:spPr/>
      <dgm:t>
        <a:bodyPr/>
        <a:lstStyle/>
        <a:p>
          <a:endParaRPr lang="en-US"/>
        </a:p>
      </dgm:t>
    </dgm:pt>
    <dgm:pt modelId="{44B7060C-8F71-4FCD-86A5-F6DF612E5028}" type="pres">
      <dgm:prSet presAssocID="{40FA9D52-C1E2-4B73-89CC-34507B65DC23}" presName="sibTrans" presStyleLbl="sibTrans2D1" presStyleIdx="1" presStyleCnt="7"/>
      <dgm:spPr/>
      <dgm:t>
        <a:bodyPr/>
        <a:lstStyle/>
        <a:p>
          <a:endParaRPr lang="en-US"/>
        </a:p>
      </dgm:t>
    </dgm:pt>
    <dgm:pt modelId="{A243CC6F-9945-4C07-A749-03F10B5F17C9}" type="pres">
      <dgm:prSet presAssocID="{40FA9D52-C1E2-4B73-89CC-34507B65DC23}" presName="connectorText" presStyleLbl="sibTrans2D1" presStyleIdx="1" presStyleCnt="7"/>
      <dgm:spPr/>
      <dgm:t>
        <a:bodyPr/>
        <a:lstStyle/>
        <a:p>
          <a:endParaRPr lang="en-US"/>
        </a:p>
      </dgm:t>
    </dgm:pt>
    <dgm:pt modelId="{C718B91A-3AAF-4C88-9F92-76A8CE367879}" type="pres">
      <dgm:prSet presAssocID="{4D174DB5-7A97-4688-8719-F96C5C9EFDFD}" presName="node" presStyleLbl="node1" presStyleIdx="2" presStyleCnt="8">
        <dgm:presLayoutVars>
          <dgm:bulletEnabled val="1"/>
        </dgm:presLayoutVars>
      </dgm:prSet>
      <dgm:spPr/>
      <dgm:t>
        <a:bodyPr/>
        <a:lstStyle/>
        <a:p>
          <a:endParaRPr lang="en-US"/>
        </a:p>
      </dgm:t>
    </dgm:pt>
    <dgm:pt modelId="{736EDDDB-DFF5-4C10-9252-7FBB5AA2CBF3}" type="pres">
      <dgm:prSet presAssocID="{B4371E84-2B63-4521-A191-DDB53376EB58}" presName="sibTrans" presStyleLbl="sibTrans2D1" presStyleIdx="2" presStyleCnt="7"/>
      <dgm:spPr/>
      <dgm:t>
        <a:bodyPr/>
        <a:lstStyle/>
        <a:p>
          <a:endParaRPr lang="en-US"/>
        </a:p>
      </dgm:t>
    </dgm:pt>
    <dgm:pt modelId="{680AEC16-8CCC-4FCD-B556-465A4CFAC6B6}" type="pres">
      <dgm:prSet presAssocID="{B4371E84-2B63-4521-A191-DDB53376EB58}" presName="connectorText" presStyleLbl="sibTrans2D1" presStyleIdx="2" presStyleCnt="7"/>
      <dgm:spPr/>
      <dgm:t>
        <a:bodyPr/>
        <a:lstStyle/>
        <a:p>
          <a:endParaRPr lang="en-US"/>
        </a:p>
      </dgm:t>
    </dgm:pt>
    <dgm:pt modelId="{FA000966-CFD9-4A71-AFAE-27C0CBFA3852}" type="pres">
      <dgm:prSet presAssocID="{F75D2629-3996-4C78-906A-BA8682C13F10}" presName="node" presStyleLbl="node1" presStyleIdx="3" presStyleCnt="8" custLinFactNeighborX="100" custLinFactNeighborY="2233">
        <dgm:presLayoutVars>
          <dgm:bulletEnabled val="1"/>
        </dgm:presLayoutVars>
      </dgm:prSet>
      <dgm:spPr/>
      <dgm:t>
        <a:bodyPr/>
        <a:lstStyle/>
        <a:p>
          <a:endParaRPr lang="en-US"/>
        </a:p>
      </dgm:t>
    </dgm:pt>
    <dgm:pt modelId="{47604774-1A63-468B-B79A-7AA6BB9FCC1E}" type="pres">
      <dgm:prSet presAssocID="{523C6A75-35D8-495F-9382-106246BB01A0}" presName="sibTrans" presStyleLbl="sibTrans2D1" presStyleIdx="3" presStyleCnt="7"/>
      <dgm:spPr/>
      <dgm:t>
        <a:bodyPr/>
        <a:lstStyle/>
        <a:p>
          <a:endParaRPr lang="en-US"/>
        </a:p>
      </dgm:t>
    </dgm:pt>
    <dgm:pt modelId="{7646891A-7D5E-4DC2-8A6B-9E7D025C5B5A}" type="pres">
      <dgm:prSet presAssocID="{523C6A75-35D8-495F-9382-106246BB01A0}" presName="connectorText" presStyleLbl="sibTrans2D1" presStyleIdx="3" presStyleCnt="7"/>
      <dgm:spPr/>
      <dgm:t>
        <a:bodyPr/>
        <a:lstStyle/>
        <a:p>
          <a:endParaRPr lang="en-US"/>
        </a:p>
      </dgm:t>
    </dgm:pt>
    <dgm:pt modelId="{E5CDDACF-1181-47CA-BDC4-E9F0E887F4C6}" type="pres">
      <dgm:prSet presAssocID="{0FC11C98-D28D-4564-9648-9003232AB363}" presName="node" presStyleLbl="node1" presStyleIdx="4" presStyleCnt="8">
        <dgm:presLayoutVars>
          <dgm:bulletEnabled val="1"/>
        </dgm:presLayoutVars>
      </dgm:prSet>
      <dgm:spPr/>
      <dgm:t>
        <a:bodyPr/>
        <a:lstStyle/>
        <a:p>
          <a:endParaRPr lang="en-US"/>
        </a:p>
      </dgm:t>
    </dgm:pt>
    <dgm:pt modelId="{5260F6C0-F2BB-4E92-977C-F71790CAACFA}" type="pres">
      <dgm:prSet presAssocID="{61EB830A-5252-4B7B-9C2C-AB6920E4899E}" presName="sibTrans" presStyleLbl="sibTrans2D1" presStyleIdx="4" presStyleCnt="7"/>
      <dgm:spPr/>
      <dgm:t>
        <a:bodyPr/>
        <a:lstStyle/>
        <a:p>
          <a:endParaRPr lang="en-US"/>
        </a:p>
      </dgm:t>
    </dgm:pt>
    <dgm:pt modelId="{D958D1FB-FA98-4D89-B025-8A26999634F6}" type="pres">
      <dgm:prSet presAssocID="{61EB830A-5252-4B7B-9C2C-AB6920E4899E}" presName="connectorText" presStyleLbl="sibTrans2D1" presStyleIdx="4" presStyleCnt="7"/>
      <dgm:spPr/>
      <dgm:t>
        <a:bodyPr/>
        <a:lstStyle/>
        <a:p>
          <a:endParaRPr lang="en-US"/>
        </a:p>
      </dgm:t>
    </dgm:pt>
    <dgm:pt modelId="{9D7DFCCA-EB35-434D-B030-FD0F6C8CA5AE}" type="pres">
      <dgm:prSet presAssocID="{487F3966-95FA-47D4-BBF2-7A53A737DFF1}" presName="node" presStyleLbl="node1" presStyleIdx="5" presStyleCnt="8">
        <dgm:presLayoutVars>
          <dgm:bulletEnabled val="1"/>
        </dgm:presLayoutVars>
      </dgm:prSet>
      <dgm:spPr/>
      <dgm:t>
        <a:bodyPr/>
        <a:lstStyle/>
        <a:p>
          <a:endParaRPr lang="en-US"/>
        </a:p>
      </dgm:t>
    </dgm:pt>
    <dgm:pt modelId="{51F54DD1-0160-4760-845C-A8FD3B9DDA27}" type="pres">
      <dgm:prSet presAssocID="{2F796A3A-765F-48B0-94D8-89CC15D640DB}" presName="sibTrans" presStyleLbl="sibTrans2D1" presStyleIdx="5" presStyleCnt="7"/>
      <dgm:spPr/>
      <dgm:t>
        <a:bodyPr/>
        <a:lstStyle/>
        <a:p>
          <a:endParaRPr lang="en-US"/>
        </a:p>
      </dgm:t>
    </dgm:pt>
    <dgm:pt modelId="{6AB4F294-3E09-4F04-A1AB-E17D1A0B0033}" type="pres">
      <dgm:prSet presAssocID="{2F796A3A-765F-48B0-94D8-89CC15D640DB}" presName="connectorText" presStyleLbl="sibTrans2D1" presStyleIdx="5" presStyleCnt="7"/>
      <dgm:spPr/>
      <dgm:t>
        <a:bodyPr/>
        <a:lstStyle/>
        <a:p>
          <a:endParaRPr lang="en-US"/>
        </a:p>
      </dgm:t>
    </dgm:pt>
    <dgm:pt modelId="{A64EFB3D-286D-44E0-8C17-02FD1C5B056B}" type="pres">
      <dgm:prSet presAssocID="{FC9859FD-5D47-4DA3-818B-FB5704A1EC1A}" presName="node" presStyleLbl="node1" presStyleIdx="6" presStyleCnt="8">
        <dgm:presLayoutVars>
          <dgm:bulletEnabled val="1"/>
        </dgm:presLayoutVars>
      </dgm:prSet>
      <dgm:spPr/>
      <dgm:t>
        <a:bodyPr/>
        <a:lstStyle/>
        <a:p>
          <a:endParaRPr lang="en-US"/>
        </a:p>
      </dgm:t>
    </dgm:pt>
    <dgm:pt modelId="{A624F9E1-0A12-4DCF-B955-B742C295EB77}" type="pres">
      <dgm:prSet presAssocID="{5F7F100E-C485-4E86-A9B4-3E81A06CDB07}" presName="sibTrans" presStyleLbl="sibTrans2D1" presStyleIdx="6" presStyleCnt="7"/>
      <dgm:spPr/>
      <dgm:t>
        <a:bodyPr/>
        <a:lstStyle/>
        <a:p>
          <a:endParaRPr lang="en-US"/>
        </a:p>
      </dgm:t>
    </dgm:pt>
    <dgm:pt modelId="{8CDA0520-8D86-4A62-8D95-173ED5383CAE}" type="pres">
      <dgm:prSet presAssocID="{5F7F100E-C485-4E86-A9B4-3E81A06CDB07}" presName="connectorText" presStyleLbl="sibTrans2D1" presStyleIdx="6" presStyleCnt="7"/>
      <dgm:spPr/>
      <dgm:t>
        <a:bodyPr/>
        <a:lstStyle/>
        <a:p>
          <a:endParaRPr lang="en-US"/>
        </a:p>
      </dgm:t>
    </dgm:pt>
    <dgm:pt modelId="{7FB84138-9A99-4973-9021-CD2753D2BD7F}" type="pres">
      <dgm:prSet presAssocID="{5C4392BD-A177-418A-A367-1D703B26823E}" presName="node" presStyleLbl="node1" presStyleIdx="7" presStyleCnt="8">
        <dgm:presLayoutVars>
          <dgm:bulletEnabled val="1"/>
        </dgm:presLayoutVars>
      </dgm:prSet>
      <dgm:spPr/>
      <dgm:t>
        <a:bodyPr/>
        <a:lstStyle/>
        <a:p>
          <a:endParaRPr lang="en-US"/>
        </a:p>
      </dgm:t>
    </dgm:pt>
  </dgm:ptLst>
  <dgm:cxnLst>
    <dgm:cxn modelId="{7795E03E-68FC-4171-9781-42DC26F2D424}" srcId="{C053BB57-2EB2-4576-83AF-3CE883E7F04B}" destId="{A170484F-C7BC-4660-B0E3-A10E0741AE7F}" srcOrd="1" destOrd="0" parTransId="{0735566C-3895-451B-A28D-95C815961361}" sibTransId="{40FA9D52-C1E2-4B73-89CC-34507B65DC23}"/>
    <dgm:cxn modelId="{4C3D4F28-F86D-4185-9805-11171473FC6C}" type="presOf" srcId="{4D174DB5-7A97-4688-8719-F96C5C9EFDFD}" destId="{C718B91A-3AAF-4C88-9F92-76A8CE367879}" srcOrd="0" destOrd="0" presId="urn:microsoft.com/office/officeart/2005/8/layout/process5"/>
    <dgm:cxn modelId="{41C4A960-7379-467E-9AEF-5ACD6CC30EA6}" srcId="{C053BB57-2EB2-4576-83AF-3CE883E7F04B}" destId="{7C60293A-2509-4800-A26D-D90BE3333CD5}" srcOrd="0" destOrd="0" parTransId="{A7C92FA7-F85C-46FF-8F43-EA5095D22412}" sibTransId="{00B0C366-086E-4C1F-94A7-B038D95F4703}"/>
    <dgm:cxn modelId="{445E45C6-FA88-4A93-8A81-5EBC58ACCE8A}" type="presOf" srcId="{523C6A75-35D8-495F-9382-106246BB01A0}" destId="{7646891A-7D5E-4DC2-8A6B-9E7D025C5B5A}" srcOrd="1" destOrd="0" presId="urn:microsoft.com/office/officeart/2005/8/layout/process5"/>
    <dgm:cxn modelId="{9ECA92DD-465C-4130-B748-2BF5173FBFE0}" type="presOf" srcId="{61EB830A-5252-4B7B-9C2C-AB6920E4899E}" destId="{5260F6C0-F2BB-4E92-977C-F71790CAACFA}" srcOrd="0" destOrd="0" presId="urn:microsoft.com/office/officeart/2005/8/layout/process5"/>
    <dgm:cxn modelId="{0BB3A4A4-FB36-42A2-A200-E9B03FC79B55}" type="presOf" srcId="{5F7F100E-C485-4E86-A9B4-3E81A06CDB07}" destId="{A624F9E1-0A12-4DCF-B955-B742C295EB77}" srcOrd="0" destOrd="0" presId="urn:microsoft.com/office/officeart/2005/8/layout/process5"/>
    <dgm:cxn modelId="{3B852B17-73C9-49BA-AC6B-4A435322083A}" srcId="{C053BB57-2EB2-4576-83AF-3CE883E7F04B}" destId="{FC9859FD-5D47-4DA3-818B-FB5704A1EC1A}" srcOrd="6" destOrd="0" parTransId="{4748BF13-E478-4A1C-B81B-D886C6A8B612}" sibTransId="{5F7F100E-C485-4E86-A9B4-3E81A06CDB07}"/>
    <dgm:cxn modelId="{5EFEE239-217A-47A2-B3BE-C0BD8B07E06F}" type="presOf" srcId="{487F3966-95FA-47D4-BBF2-7A53A737DFF1}" destId="{9D7DFCCA-EB35-434D-B030-FD0F6C8CA5AE}" srcOrd="0" destOrd="0" presId="urn:microsoft.com/office/officeart/2005/8/layout/process5"/>
    <dgm:cxn modelId="{0D625782-4694-43A1-92F1-1455C4173824}" srcId="{C053BB57-2EB2-4576-83AF-3CE883E7F04B}" destId="{487F3966-95FA-47D4-BBF2-7A53A737DFF1}" srcOrd="5" destOrd="0" parTransId="{54E82FBD-CD5B-4E93-AE69-1977BB538892}" sibTransId="{2F796A3A-765F-48B0-94D8-89CC15D640DB}"/>
    <dgm:cxn modelId="{CA016975-1DBC-4B12-8845-27E198CC0F9F}" srcId="{C053BB57-2EB2-4576-83AF-3CE883E7F04B}" destId="{0FC11C98-D28D-4564-9648-9003232AB363}" srcOrd="4" destOrd="0" parTransId="{C77BADD6-2957-4ED6-94DA-CDCB67B48C03}" sibTransId="{61EB830A-5252-4B7B-9C2C-AB6920E4899E}"/>
    <dgm:cxn modelId="{847F0E2E-86D5-45C0-B697-3E9AA6761BA4}" type="presOf" srcId="{40FA9D52-C1E2-4B73-89CC-34507B65DC23}" destId="{44B7060C-8F71-4FCD-86A5-F6DF612E5028}" srcOrd="0" destOrd="0" presId="urn:microsoft.com/office/officeart/2005/8/layout/process5"/>
    <dgm:cxn modelId="{7ED1C5E8-6BC7-4704-ADC7-0D804CD0003B}" type="presOf" srcId="{0FC11C98-D28D-4564-9648-9003232AB363}" destId="{E5CDDACF-1181-47CA-BDC4-E9F0E887F4C6}" srcOrd="0" destOrd="0" presId="urn:microsoft.com/office/officeart/2005/8/layout/process5"/>
    <dgm:cxn modelId="{51F61AD7-F69B-4455-8E0E-C65F850DAECF}" type="presOf" srcId="{61EB830A-5252-4B7B-9C2C-AB6920E4899E}" destId="{D958D1FB-FA98-4D89-B025-8A26999634F6}" srcOrd="1" destOrd="0" presId="urn:microsoft.com/office/officeart/2005/8/layout/process5"/>
    <dgm:cxn modelId="{12FECB8C-49C5-4881-9397-754E33A1A0CB}" type="presOf" srcId="{5C4392BD-A177-418A-A367-1D703B26823E}" destId="{7FB84138-9A99-4973-9021-CD2753D2BD7F}" srcOrd="0" destOrd="0" presId="urn:microsoft.com/office/officeart/2005/8/layout/process5"/>
    <dgm:cxn modelId="{9FAB8C20-BBC1-40CA-A450-8B73E25C874B}" type="presOf" srcId="{7C60293A-2509-4800-A26D-D90BE3333CD5}" destId="{B63D6AEB-7D2B-4D60-917D-76DBEF7A865B}" srcOrd="0" destOrd="0" presId="urn:microsoft.com/office/officeart/2005/8/layout/process5"/>
    <dgm:cxn modelId="{85E58216-0D4D-45D4-A123-EFE77ECB3A43}" srcId="{C053BB57-2EB2-4576-83AF-3CE883E7F04B}" destId="{F75D2629-3996-4C78-906A-BA8682C13F10}" srcOrd="3" destOrd="0" parTransId="{6FCF3E58-382A-488E-9980-CF7E18D8E920}" sibTransId="{523C6A75-35D8-495F-9382-106246BB01A0}"/>
    <dgm:cxn modelId="{2FAEAEE6-2E0C-4539-B0E8-3328A1555AAD}" type="presOf" srcId="{FC9859FD-5D47-4DA3-818B-FB5704A1EC1A}" destId="{A64EFB3D-286D-44E0-8C17-02FD1C5B056B}" srcOrd="0" destOrd="0" presId="urn:microsoft.com/office/officeart/2005/8/layout/process5"/>
    <dgm:cxn modelId="{E9410B75-AA4D-40F3-A053-29907A5A8C4F}" type="presOf" srcId="{5F7F100E-C485-4E86-A9B4-3E81A06CDB07}" destId="{8CDA0520-8D86-4A62-8D95-173ED5383CAE}" srcOrd="1" destOrd="0" presId="urn:microsoft.com/office/officeart/2005/8/layout/process5"/>
    <dgm:cxn modelId="{2ACFCCC8-042E-4CFB-866A-D164CCDFD47B}" type="presOf" srcId="{A170484F-C7BC-4660-B0E3-A10E0741AE7F}" destId="{F9D63F4A-E328-4748-97BF-96C5EFD967B3}" srcOrd="0" destOrd="0" presId="urn:microsoft.com/office/officeart/2005/8/layout/process5"/>
    <dgm:cxn modelId="{3E8141D8-86D7-4ADA-B543-9539C6CA0252}" srcId="{C053BB57-2EB2-4576-83AF-3CE883E7F04B}" destId="{5C4392BD-A177-418A-A367-1D703B26823E}" srcOrd="7" destOrd="0" parTransId="{5FE03CFE-48EF-4D6A-A121-9AEF03EB9027}" sibTransId="{6CF97263-8FD2-45E0-81C3-5EEB6F9B58AE}"/>
    <dgm:cxn modelId="{9AB61023-495F-47DF-B041-E35BBF736128}" type="presOf" srcId="{2F796A3A-765F-48B0-94D8-89CC15D640DB}" destId="{6AB4F294-3E09-4F04-A1AB-E17D1A0B0033}" srcOrd="1" destOrd="0" presId="urn:microsoft.com/office/officeart/2005/8/layout/process5"/>
    <dgm:cxn modelId="{156962C2-15CF-48B9-B5A3-058CB6DC1041}" type="presOf" srcId="{00B0C366-086E-4C1F-94A7-B038D95F4703}" destId="{2B765863-DCB3-408C-BE43-6E00FDB847BD}" srcOrd="0" destOrd="0" presId="urn:microsoft.com/office/officeart/2005/8/layout/process5"/>
    <dgm:cxn modelId="{A45E3D38-3756-40E2-8A56-9B671A933893}" type="presOf" srcId="{2F796A3A-765F-48B0-94D8-89CC15D640DB}" destId="{51F54DD1-0160-4760-845C-A8FD3B9DDA27}" srcOrd="0" destOrd="0" presId="urn:microsoft.com/office/officeart/2005/8/layout/process5"/>
    <dgm:cxn modelId="{DC404D78-BC96-4C60-A538-05906100935D}" type="presOf" srcId="{B4371E84-2B63-4521-A191-DDB53376EB58}" destId="{680AEC16-8CCC-4FCD-B556-465A4CFAC6B6}" srcOrd="1" destOrd="0" presId="urn:microsoft.com/office/officeart/2005/8/layout/process5"/>
    <dgm:cxn modelId="{86C4B8B6-C07E-415D-8BD5-8CBC61057135}" type="presOf" srcId="{523C6A75-35D8-495F-9382-106246BB01A0}" destId="{47604774-1A63-468B-B79A-7AA6BB9FCC1E}" srcOrd="0" destOrd="0" presId="urn:microsoft.com/office/officeart/2005/8/layout/process5"/>
    <dgm:cxn modelId="{F61A3FFE-7564-4C4B-B9F0-EF9CA7F8BA1A}" srcId="{C053BB57-2EB2-4576-83AF-3CE883E7F04B}" destId="{4D174DB5-7A97-4688-8719-F96C5C9EFDFD}" srcOrd="2" destOrd="0" parTransId="{70F83F94-71B6-464D-A248-460D213943C3}" sibTransId="{B4371E84-2B63-4521-A191-DDB53376EB58}"/>
    <dgm:cxn modelId="{70BE2EF5-F68F-42C9-A9C6-6711E7BEBF0E}" type="presOf" srcId="{C053BB57-2EB2-4576-83AF-3CE883E7F04B}" destId="{C66E1293-F1F8-446C-9C4C-95630F3A2310}" srcOrd="0" destOrd="0" presId="urn:microsoft.com/office/officeart/2005/8/layout/process5"/>
    <dgm:cxn modelId="{A88A3FBA-C536-464B-B0D7-8B05CF94C2B4}" type="presOf" srcId="{F75D2629-3996-4C78-906A-BA8682C13F10}" destId="{FA000966-CFD9-4A71-AFAE-27C0CBFA3852}" srcOrd="0" destOrd="0" presId="urn:microsoft.com/office/officeart/2005/8/layout/process5"/>
    <dgm:cxn modelId="{5D87B338-B65A-40AE-A53D-34DAE1871886}" type="presOf" srcId="{B4371E84-2B63-4521-A191-DDB53376EB58}" destId="{736EDDDB-DFF5-4C10-9252-7FBB5AA2CBF3}" srcOrd="0" destOrd="0" presId="urn:microsoft.com/office/officeart/2005/8/layout/process5"/>
    <dgm:cxn modelId="{5655ED6F-B18A-4821-9460-BBEC73596EE6}" type="presOf" srcId="{00B0C366-086E-4C1F-94A7-B038D95F4703}" destId="{F4614993-081B-495B-8260-A95C8E130D03}" srcOrd="1" destOrd="0" presId="urn:microsoft.com/office/officeart/2005/8/layout/process5"/>
    <dgm:cxn modelId="{A3C2A8CD-5757-4DAD-8903-E39B29387A50}" type="presOf" srcId="{40FA9D52-C1E2-4B73-89CC-34507B65DC23}" destId="{A243CC6F-9945-4C07-A749-03F10B5F17C9}" srcOrd="1" destOrd="0" presId="urn:microsoft.com/office/officeart/2005/8/layout/process5"/>
    <dgm:cxn modelId="{41964CCA-2C41-4C1F-BFA3-7A9B224798A8}" type="presParOf" srcId="{C66E1293-F1F8-446C-9C4C-95630F3A2310}" destId="{B63D6AEB-7D2B-4D60-917D-76DBEF7A865B}" srcOrd="0" destOrd="0" presId="urn:microsoft.com/office/officeart/2005/8/layout/process5"/>
    <dgm:cxn modelId="{F4894C3D-519C-4168-BAF7-256954B7F05C}" type="presParOf" srcId="{C66E1293-F1F8-446C-9C4C-95630F3A2310}" destId="{2B765863-DCB3-408C-BE43-6E00FDB847BD}" srcOrd="1" destOrd="0" presId="urn:microsoft.com/office/officeart/2005/8/layout/process5"/>
    <dgm:cxn modelId="{E618FD9B-5817-4109-8A20-4CA3A999851B}" type="presParOf" srcId="{2B765863-DCB3-408C-BE43-6E00FDB847BD}" destId="{F4614993-081B-495B-8260-A95C8E130D03}" srcOrd="0" destOrd="0" presId="urn:microsoft.com/office/officeart/2005/8/layout/process5"/>
    <dgm:cxn modelId="{ACC1468A-377C-4866-8F2F-AAC7D3F296FD}" type="presParOf" srcId="{C66E1293-F1F8-446C-9C4C-95630F3A2310}" destId="{F9D63F4A-E328-4748-97BF-96C5EFD967B3}" srcOrd="2" destOrd="0" presId="urn:microsoft.com/office/officeart/2005/8/layout/process5"/>
    <dgm:cxn modelId="{63AED2BF-3F05-4A54-B7F5-6079260545FE}" type="presParOf" srcId="{C66E1293-F1F8-446C-9C4C-95630F3A2310}" destId="{44B7060C-8F71-4FCD-86A5-F6DF612E5028}" srcOrd="3" destOrd="0" presId="urn:microsoft.com/office/officeart/2005/8/layout/process5"/>
    <dgm:cxn modelId="{2CD138C0-F6C8-48CF-A385-48C5715CED6F}" type="presParOf" srcId="{44B7060C-8F71-4FCD-86A5-F6DF612E5028}" destId="{A243CC6F-9945-4C07-A749-03F10B5F17C9}" srcOrd="0" destOrd="0" presId="urn:microsoft.com/office/officeart/2005/8/layout/process5"/>
    <dgm:cxn modelId="{248E0A9E-1151-488F-BE4E-E0F046EE2294}" type="presParOf" srcId="{C66E1293-F1F8-446C-9C4C-95630F3A2310}" destId="{C718B91A-3AAF-4C88-9F92-76A8CE367879}" srcOrd="4" destOrd="0" presId="urn:microsoft.com/office/officeart/2005/8/layout/process5"/>
    <dgm:cxn modelId="{FBE44B7E-2054-4ABF-B5DB-187BD5C9C784}" type="presParOf" srcId="{C66E1293-F1F8-446C-9C4C-95630F3A2310}" destId="{736EDDDB-DFF5-4C10-9252-7FBB5AA2CBF3}" srcOrd="5" destOrd="0" presId="urn:microsoft.com/office/officeart/2005/8/layout/process5"/>
    <dgm:cxn modelId="{128E8337-91DA-4D03-9478-2B6B808C37B2}" type="presParOf" srcId="{736EDDDB-DFF5-4C10-9252-7FBB5AA2CBF3}" destId="{680AEC16-8CCC-4FCD-B556-465A4CFAC6B6}" srcOrd="0" destOrd="0" presId="urn:microsoft.com/office/officeart/2005/8/layout/process5"/>
    <dgm:cxn modelId="{A62E38A7-0818-4558-B455-5EAC0F40A1A9}" type="presParOf" srcId="{C66E1293-F1F8-446C-9C4C-95630F3A2310}" destId="{FA000966-CFD9-4A71-AFAE-27C0CBFA3852}" srcOrd="6" destOrd="0" presId="urn:microsoft.com/office/officeart/2005/8/layout/process5"/>
    <dgm:cxn modelId="{8DAD06A9-0742-4271-9F0F-15E50AA8E628}" type="presParOf" srcId="{C66E1293-F1F8-446C-9C4C-95630F3A2310}" destId="{47604774-1A63-468B-B79A-7AA6BB9FCC1E}" srcOrd="7" destOrd="0" presId="urn:microsoft.com/office/officeart/2005/8/layout/process5"/>
    <dgm:cxn modelId="{07BD8EEA-BF02-480E-8ADC-93E53B281BED}" type="presParOf" srcId="{47604774-1A63-468B-B79A-7AA6BB9FCC1E}" destId="{7646891A-7D5E-4DC2-8A6B-9E7D025C5B5A}" srcOrd="0" destOrd="0" presId="urn:microsoft.com/office/officeart/2005/8/layout/process5"/>
    <dgm:cxn modelId="{21F722DB-DE2C-434F-A92B-9195D50E78F6}" type="presParOf" srcId="{C66E1293-F1F8-446C-9C4C-95630F3A2310}" destId="{E5CDDACF-1181-47CA-BDC4-E9F0E887F4C6}" srcOrd="8" destOrd="0" presId="urn:microsoft.com/office/officeart/2005/8/layout/process5"/>
    <dgm:cxn modelId="{49AEEA9D-1634-4F99-98B8-BDA037B3F993}" type="presParOf" srcId="{C66E1293-F1F8-446C-9C4C-95630F3A2310}" destId="{5260F6C0-F2BB-4E92-977C-F71790CAACFA}" srcOrd="9" destOrd="0" presId="urn:microsoft.com/office/officeart/2005/8/layout/process5"/>
    <dgm:cxn modelId="{3E172105-EC8C-459C-8259-AB43E66A920D}" type="presParOf" srcId="{5260F6C0-F2BB-4E92-977C-F71790CAACFA}" destId="{D958D1FB-FA98-4D89-B025-8A26999634F6}" srcOrd="0" destOrd="0" presId="urn:microsoft.com/office/officeart/2005/8/layout/process5"/>
    <dgm:cxn modelId="{43FA00FD-B1C0-4EE7-A868-934718181198}" type="presParOf" srcId="{C66E1293-F1F8-446C-9C4C-95630F3A2310}" destId="{9D7DFCCA-EB35-434D-B030-FD0F6C8CA5AE}" srcOrd="10" destOrd="0" presId="urn:microsoft.com/office/officeart/2005/8/layout/process5"/>
    <dgm:cxn modelId="{7F276191-FA9F-459D-8E95-02695BFAE08E}" type="presParOf" srcId="{C66E1293-F1F8-446C-9C4C-95630F3A2310}" destId="{51F54DD1-0160-4760-845C-A8FD3B9DDA27}" srcOrd="11" destOrd="0" presId="urn:microsoft.com/office/officeart/2005/8/layout/process5"/>
    <dgm:cxn modelId="{65EF6014-90D2-4EE6-980B-A66D29C6EDC1}" type="presParOf" srcId="{51F54DD1-0160-4760-845C-A8FD3B9DDA27}" destId="{6AB4F294-3E09-4F04-A1AB-E17D1A0B0033}" srcOrd="0" destOrd="0" presId="urn:microsoft.com/office/officeart/2005/8/layout/process5"/>
    <dgm:cxn modelId="{FB073314-3238-441F-AACA-A856E655DC21}" type="presParOf" srcId="{C66E1293-F1F8-446C-9C4C-95630F3A2310}" destId="{A64EFB3D-286D-44E0-8C17-02FD1C5B056B}" srcOrd="12" destOrd="0" presId="urn:microsoft.com/office/officeart/2005/8/layout/process5"/>
    <dgm:cxn modelId="{9CD33E45-0B79-4247-A55C-DDAA9324B7E1}" type="presParOf" srcId="{C66E1293-F1F8-446C-9C4C-95630F3A2310}" destId="{A624F9E1-0A12-4DCF-B955-B742C295EB77}" srcOrd="13" destOrd="0" presId="urn:microsoft.com/office/officeart/2005/8/layout/process5"/>
    <dgm:cxn modelId="{947FF46F-871F-40CA-91A6-E3AF027BF4CE}" type="presParOf" srcId="{A624F9E1-0A12-4DCF-B955-B742C295EB77}" destId="{8CDA0520-8D86-4A62-8D95-173ED5383CAE}" srcOrd="0" destOrd="0" presId="urn:microsoft.com/office/officeart/2005/8/layout/process5"/>
    <dgm:cxn modelId="{3077F6B8-2C32-43B3-B393-DDFF912F7A9F}" type="presParOf" srcId="{C66E1293-F1F8-446C-9C4C-95630F3A2310}" destId="{7FB84138-9A99-4973-9021-CD2753D2BD7F}" srcOrd="14" destOrd="0" presId="urn:microsoft.com/office/officeart/2005/8/layout/process5"/>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10/23/2013</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326204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80893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112270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765760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711453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74283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03649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241261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79046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505786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69831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929462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443233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793786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4529970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327026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311322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982968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351930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277790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3695152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342287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4109982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316055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6138823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5500169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5378667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4991418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658767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84410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2151956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9219261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25089222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4564773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9724686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7097042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403382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1042682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28349418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3269605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654104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193958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5439821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3289798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0782749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5524601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14477261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27097825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18022168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172502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1460532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8465874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22950082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9363665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25595379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1833056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39103430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37826724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16613695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4057224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9271541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23160549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4726711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72</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6995292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73</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74</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820999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641458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10/23/2013</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9.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6.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2.wdp"/></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2.wdp"/></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23.wdp"/></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24.wdp"/></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25.wdp"/></Relationships>
</file>

<file path=ppt/slides/_rels/slide5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26.wdp"/></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27.wdp"/></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28.wdp"/></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29.wdp"/></Relationships>
</file>

<file path=ppt/slides/_rels/slide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30.wdp"/></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31.wdp"/></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32.wdp"/></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33.wdp"/></Relationships>
</file>

<file path=ppt/slides/_rels/slide6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33.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microsoft.com/office/2007/relationships/hdphoto" Target="../media/hdphoto33.wdp"/></Relationships>
</file>

<file path=ppt/slides/_rels/slide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33.wdp"/></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44.png"/><Relationship Id="rId4" Type="http://schemas.microsoft.com/office/2007/relationships/hdphoto" Target="../media/hdphoto34.wdp"/></Relationships>
</file>

<file path=ppt/slides/_rels/slide7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5943" t="3321" r="2392" b="2589"/>
          <a:stretch/>
        </p:blipFill>
        <p:spPr>
          <a:xfrm>
            <a:off x="0" y="1"/>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prstClr val="white">
                    <a:tint val="75000"/>
                  </a:prstClr>
                </a:solidFill>
              </a:rPr>
              <a:pPr/>
              <a:t>1</a:t>
            </a:fld>
            <a:endParaRPr lang="en-US">
              <a:solidFill>
                <a:prstClr val="white">
                  <a:tint val="75000"/>
                </a:prstClr>
              </a:solidFill>
            </a:endParaRPr>
          </a:p>
        </p:txBody>
      </p:sp>
      <p:sp>
        <p:nvSpPr>
          <p:cNvPr id="238596" name="Rectangle 4"/>
          <p:cNvSpPr>
            <a:spLocks noGrp="1" noChangeArrowheads="1"/>
          </p:cNvSpPr>
          <p:nvPr>
            <p:ph type="body" sz="half" idx="4294967295"/>
          </p:nvPr>
        </p:nvSpPr>
        <p:spPr>
          <a:xfrm>
            <a:off x="685800" y="914400"/>
            <a:ext cx="7772400" cy="5029200"/>
          </a:xfrm>
          <a:solidFill>
            <a:srgbClr val="002060">
              <a:alpha val="65000"/>
            </a:srgbClr>
          </a:solidFill>
          <a:ln/>
          <a:effectLst>
            <a:softEdge rad="127000"/>
          </a:effectLst>
        </p:spPr>
        <p:txBody>
          <a:bodyPr anchor="ctr">
            <a:noAutofit/>
          </a:bodyPr>
          <a:lstStyle/>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2 Reyes</a:t>
            </a:r>
          </a:p>
          <a:p>
            <a:pPr marL="0" indent="0" algn="ctr">
              <a:spcAft>
                <a:spcPts val="600"/>
              </a:spcAft>
              <a:buFontTx/>
              <a:buNone/>
            </a:pPr>
            <a:r>
              <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rPr>
              <a:t>Unidad 13: El Profeta Eliseo</a:t>
            </a: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Estudio 40:    </a:t>
            </a: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Dios Provee Líderes Espirituales</a:t>
            </a:r>
          </a:p>
          <a:p>
            <a:pPr marL="0" indent="0" algn="ctr">
              <a:buFontTx/>
              <a:buNone/>
              <a:tabLst>
                <a:tab pos="457200" algn="l"/>
              </a:tabLst>
            </a:pPr>
            <a:r>
              <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rPr>
              <a:t>(2 Reyes 1.1 a 3.27</a:t>
            </a:r>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 </a:t>
            </a:r>
          </a:p>
          <a:p>
            <a:pPr marL="0" indent="0" algn="ctr">
              <a:buFontTx/>
              <a:buNone/>
            </a:pPr>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22 de octubre de 2013</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958219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8596">
                                            <p:bg/>
                                          </p:spTgt>
                                        </p:tgtEl>
                                        <p:attrNameLst>
                                          <p:attrName>style.visibility</p:attrName>
                                        </p:attrNameLst>
                                      </p:cBhvr>
                                      <p:to>
                                        <p:strVal val="visible"/>
                                      </p:to>
                                    </p:set>
                                    <p:animEffect transition="in" filter="fade">
                                      <p:cBhvr>
                                        <p:cTn id="7" dur="2000"/>
                                        <p:tgtEl>
                                          <p:spTgt spid="23859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txEl>
                                              <p:pRg st="0" end="0"/>
                                            </p:txEl>
                                          </p:spTgt>
                                        </p:tgtEl>
                                        <p:attrNameLst>
                                          <p:attrName>style.visibility</p:attrName>
                                        </p:attrNameLst>
                                      </p:cBhvr>
                                      <p:to>
                                        <p:strVal val="visible"/>
                                      </p:to>
                                    </p:set>
                                    <p:animEffect transition="in" filter="fade">
                                      <p:cBhvr>
                                        <p:cTn id="10" dur="2000"/>
                                        <p:tgtEl>
                                          <p:spTgt spid="23859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1" end="1"/>
                                            </p:txEl>
                                          </p:spTgt>
                                        </p:tgtEl>
                                        <p:attrNameLst>
                                          <p:attrName>style.visibility</p:attrName>
                                        </p:attrNameLst>
                                      </p:cBhvr>
                                      <p:to>
                                        <p:strVal val="visible"/>
                                      </p:to>
                                    </p:set>
                                    <p:animEffect transition="in" filter="fade">
                                      <p:cBhvr>
                                        <p:cTn id="13" dur="2000"/>
                                        <p:tgtEl>
                                          <p:spTgt spid="238596">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2" end="2"/>
                                            </p:txEl>
                                          </p:spTgt>
                                        </p:tgtEl>
                                        <p:attrNameLst>
                                          <p:attrName>style.visibility</p:attrName>
                                        </p:attrNameLst>
                                      </p:cBhvr>
                                      <p:to>
                                        <p:strVal val="visible"/>
                                      </p:to>
                                    </p:set>
                                    <p:animEffect transition="in" filter="fade">
                                      <p:cBhvr>
                                        <p:cTn id="16" dur="2000"/>
                                        <p:tgtEl>
                                          <p:spTgt spid="238596">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3" end="3"/>
                                            </p:txEl>
                                          </p:spTgt>
                                        </p:tgtEl>
                                        <p:attrNameLst>
                                          <p:attrName>style.visibility</p:attrName>
                                        </p:attrNameLst>
                                      </p:cBhvr>
                                      <p:to>
                                        <p:strVal val="visible"/>
                                      </p:to>
                                    </p:set>
                                    <p:animEffect transition="in" filter="fade">
                                      <p:cBhvr>
                                        <p:cTn id="19" dur="2000"/>
                                        <p:tgtEl>
                                          <p:spTgt spid="238596">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8596">
                                            <p:txEl>
                                              <p:pRg st="4" end="4"/>
                                            </p:txEl>
                                          </p:spTgt>
                                        </p:tgtEl>
                                        <p:attrNameLst>
                                          <p:attrName>style.visibility</p:attrName>
                                        </p:attrNameLst>
                                      </p:cBhvr>
                                      <p:to>
                                        <p:strVal val="visible"/>
                                      </p:to>
                                    </p:set>
                                    <p:animEffect transition="in" filter="fade">
                                      <p:cBhvr>
                                        <p:cTn id="22" dur="2000"/>
                                        <p:tgtEl>
                                          <p:spTgt spid="238596">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8596">
                                            <p:txEl>
                                              <p:pRg st="5" end="5"/>
                                            </p:txEl>
                                          </p:spTgt>
                                        </p:tgtEl>
                                        <p:attrNameLst>
                                          <p:attrName>style.visibility</p:attrName>
                                        </p:attrNameLst>
                                      </p:cBhvr>
                                      <p:to>
                                        <p:strVal val="visible"/>
                                      </p:to>
                                    </p:set>
                                    <p:animEffect transition="in" filter="fade">
                                      <p:cBhvr>
                                        <p:cTn id="25" dur="2000"/>
                                        <p:tgtEl>
                                          <p:spTgt spid="23859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smtClean="0">
                <a:latin typeface="Candara" panose="020E0502030303020204" pitchFamily="34" charset="0"/>
              </a:rPr>
              <a:t>Relató </a:t>
            </a:r>
            <a:r>
              <a:rPr lang="es-PR" dirty="0">
                <a:latin typeface="Candara" panose="020E0502030303020204" pitchFamily="34" charset="0"/>
              </a:rPr>
              <a:t>el hecho de que los sufrimientos del pueblo se atribuían al juicio de Dios por la desobediencia de los líderes y de los ciudadanos.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602278" y="1814515"/>
            <a:ext cx="3535153" cy="5043485"/>
          </a:xfrm>
          <a:prstGeom prst="rect">
            <a:avLst/>
          </a:prstGeom>
        </p:spPr>
      </p:pic>
    </p:spTree>
    <p:extLst>
      <p:ext uri="{BB962C8B-B14F-4D97-AF65-F5344CB8AC3E}">
        <p14:creationId xmlns:p14="http://schemas.microsoft.com/office/powerpoint/2010/main" val="150672812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Énfasis profético</a:t>
            </a:r>
          </a:p>
          <a:p>
            <a:pPr lvl="1"/>
            <a:r>
              <a:rPr lang="es-PR" i="1" dirty="0"/>
              <a:t>“Jehovah advertía a Israel y a Judá por medio de todos los profetas y de todos los videntes, diciendo: ‘Volveos de vuestros malos caminos y guardad mis mandamientos y mis estatutos, conforme a toda la ley que mandé a vuestros padres y que os envié por medio de mis siervos los profetas</a:t>
            </a:r>
            <a:r>
              <a:rPr lang="es-PR" i="1" dirty="0" smtClean="0"/>
              <a:t>.” </a:t>
            </a:r>
            <a:r>
              <a:rPr lang="es-PR" dirty="0" smtClean="0"/>
              <a:t>– </a:t>
            </a:r>
            <a:r>
              <a:rPr lang="es-PR" dirty="0" smtClean="0">
                <a:solidFill>
                  <a:srgbClr val="FF0000"/>
                </a:solidFill>
              </a:rPr>
              <a:t>2 Reyes 17.13</a:t>
            </a:r>
            <a:endParaRPr lang="es-PR" dirty="0">
              <a:solidFill>
                <a:srgbClr val="FF0000"/>
              </a:solidFill>
            </a:endParaRPr>
          </a:p>
          <a:p>
            <a:pPr lvl="1"/>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0374910"/>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La condenación de las religiones falsas</a:t>
            </a:r>
          </a:p>
          <a:p>
            <a:pPr lvl="1"/>
            <a:r>
              <a:rPr lang="es-PR" i="1" dirty="0"/>
              <a:t>La condenación de la idolatría es otro tema prominente en Reyes. Hay varias referencias a los reyes que no acabaron con los lugares altos para la adoración pagana. Varios de los reyes montaron batallas en contra de la idolatría, pero otros aceptaron la coexistencia de estos altares paganos.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3961244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El interés de Dios por su pueblo</a:t>
            </a:r>
          </a:p>
          <a:p>
            <a:pPr lvl="1"/>
            <a:r>
              <a:rPr lang="es-PR" i="1" dirty="0"/>
              <a:t>El autor de este libro relata el interés de Dios en que las naciones de Israel y Judá mantuviera su fidelidad espiritual hacia el Ser Supremo. Para el autor, todo lo que hicieron los varios reyes se podría filtrar en el prisma de la soberanía de Dios y su providencia, que obraba por encima de las decisiones humanas.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75655470"/>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La reforma religiosa de la nación</a:t>
            </a:r>
          </a:p>
          <a:p>
            <a:pPr lvl="1"/>
            <a:r>
              <a:rPr lang="es-PR" i="1" dirty="0"/>
              <a:t>El autor hace hincapié en el concepto de la retribución divina por los pecados que el pueblo había cometido y las recompensas de prosperidad, paz y longevidad para los que fueron fieles a las enseñanzas de </a:t>
            </a:r>
            <a:r>
              <a:rPr lang="es-PR" i="1" dirty="0" smtClean="0"/>
              <a:t>Jehová. </a:t>
            </a:r>
            <a:endParaRPr lang="es-PR" i="1"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Los Énfasis de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49044975"/>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Sólo hay un Dios verdadero: Jehová</a:t>
            </a:r>
          </a:p>
          <a:p>
            <a:r>
              <a:rPr lang="es-PR" dirty="0" smtClean="0">
                <a:latin typeface="Candara" panose="020E0502030303020204" pitchFamily="34" charset="0"/>
              </a:rPr>
              <a:t>La condenación del pecado y la necesidad de un avivamiento moral y espiritual</a:t>
            </a:r>
          </a:p>
          <a:p>
            <a:r>
              <a:rPr lang="es-PR" dirty="0" smtClean="0">
                <a:latin typeface="Candara" panose="020E0502030303020204" pitchFamily="34" charset="0"/>
              </a:rPr>
              <a:t>Dios está listo </a:t>
            </a:r>
            <a:r>
              <a:rPr lang="es-PR" dirty="0">
                <a:latin typeface="Candara" panose="020E0502030303020204" pitchFamily="34" charset="0"/>
              </a:rPr>
              <a:t>para perdonar a los que se arrepienten y regresan a </a:t>
            </a:r>
            <a:r>
              <a:rPr lang="es-PR" dirty="0" smtClean="0">
                <a:latin typeface="Candara" panose="020E0502030303020204" pitchFamily="34" charset="0"/>
              </a:rPr>
              <a:t>Él</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¿Qué nos dice 2 Reyes hoy día?</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89491339"/>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8153399" cy="4823901"/>
          </a:xfrm>
        </p:spPr>
        <p:txBody>
          <a:bodyPr>
            <a:normAutofit/>
          </a:bodyPr>
          <a:lstStyle/>
          <a:p>
            <a:r>
              <a:rPr lang="es-PR" dirty="0" smtClean="0">
                <a:latin typeface="Candara" panose="020E0502030303020204" pitchFamily="34" charset="0"/>
              </a:rPr>
              <a:t>Énfasis profético</a:t>
            </a:r>
          </a:p>
          <a:p>
            <a:r>
              <a:rPr lang="es-PR" dirty="0" smtClean="0">
                <a:latin typeface="Candara" panose="020E0502030303020204" pitchFamily="34" charset="0"/>
              </a:rPr>
              <a:t>La condenación de las religiones falsas</a:t>
            </a:r>
          </a:p>
          <a:p>
            <a:r>
              <a:rPr lang="es-PR" dirty="0" smtClean="0">
                <a:latin typeface="Candara" panose="020E0502030303020204" pitchFamily="34" charset="0"/>
              </a:rPr>
              <a:t>El interés de Dios por su pueblo</a:t>
            </a:r>
          </a:p>
          <a:p>
            <a:r>
              <a:rPr lang="es-PR" dirty="0" smtClean="0">
                <a:latin typeface="Candara" panose="020E0502030303020204" pitchFamily="34" charset="0"/>
              </a:rPr>
              <a:t>La reforma religiosa de la nación</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Verdades proclamadas en 2 Reyes</a:t>
            </a:r>
            <a:endParaRPr lang="es-PR" sz="4000" dirty="0">
              <a:latin typeface="Candara" panose="020E0502030303020204" pitchFamily="34" charset="0"/>
            </a:endParaRP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777528475"/>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219200" y="1"/>
            <a:ext cx="7727951" cy="990600"/>
          </a:xfrm>
        </p:spPr>
        <p:txBody>
          <a:bodyPr/>
          <a:lstStyle/>
          <a:p>
            <a:r>
              <a:rPr lang="es-PR" sz="4000" dirty="0" smtClean="0">
                <a:latin typeface="Candara" panose="020E0502030303020204" pitchFamily="34" charset="0"/>
              </a:rPr>
              <a:t>El período de los Reyes</a:t>
            </a:r>
            <a:endParaRPr lang="es-PR" sz="4000" dirty="0">
              <a:latin typeface="Candara" panose="020E050203030302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09213970"/>
              </p:ext>
            </p:extLst>
          </p:nvPr>
        </p:nvGraphicFramePr>
        <p:xfrm>
          <a:off x="-19878" y="1219200"/>
          <a:ext cx="9144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16583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282625" y="513557"/>
            <a:ext cx="3200400" cy="990600"/>
          </a:xfrm>
        </p:spPr>
        <p:txBody>
          <a:bodyPr/>
          <a:lstStyle/>
          <a:p>
            <a:r>
              <a:rPr lang="es-PR" sz="4000" dirty="0" smtClean="0">
                <a:latin typeface="Candara" panose="020E0502030303020204" pitchFamily="34" charset="0"/>
              </a:rPr>
              <a:t>El período de los Reyes</a:t>
            </a:r>
            <a:endParaRPr lang="es-PR" sz="4000" dirty="0">
              <a:latin typeface="Candara" panose="020E0502030303020204" pitchFamily="34" charset="0"/>
            </a:endParaRPr>
          </a:p>
        </p:txBody>
      </p:sp>
      <p:sp>
        <p:nvSpPr>
          <p:cNvPr id="2" name="Content Placeholder 1"/>
          <p:cNvSpPr>
            <a:spLocks noGrp="1"/>
          </p:cNvSpPr>
          <p:nvPr>
            <p:ph idx="1"/>
          </p:nvPr>
        </p:nvSpPr>
        <p:spPr>
          <a:xfrm>
            <a:off x="265456" y="2112426"/>
            <a:ext cx="4217569" cy="4114800"/>
          </a:xfrm>
        </p:spPr>
        <p:txBody>
          <a:bodyPr/>
          <a:lstStyle/>
          <a:p>
            <a:r>
              <a:rPr lang="es-PR" dirty="0" smtClean="0"/>
              <a:t>En 2 Reyes se nos narra la historia final de los reinos de Judá e Israel.</a:t>
            </a:r>
            <a:endParaRPr lang="es-PR" dirty="0"/>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4627510" y="1"/>
            <a:ext cx="4502421" cy="6861690"/>
          </a:xfrm>
          <a:prstGeom prst="rect">
            <a:avLst/>
          </a:prstGeom>
        </p:spPr>
      </p:pic>
    </p:spTree>
    <p:extLst>
      <p:ext uri="{BB962C8B-B14F-4D97-AF65-F5344CB8AC3E}">
        <p14:creationId xmlns:p14="http://schemas.microsoft.com/office/powerpoint/2010/main" val="1558978535"/>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lnSpcReduction="10000"/>
          </a:bodyPr>
          <a:lstStyle/>
          <a:p>
            <a:r>
              <a:rPr lang="es-PR" dirty="0">
                <a:latin typeface="Candara" panose="020E0502030303020204" pitchFamily="34" charset="0"/>
              </a:rPr>
              <a:t>Los ministerios de Elías y Eliseo a menudo se han puesto en contraste. </a:t>
            </a:r>
            <a:endParaRPr lang="es-PR" dirty="0" smtClean="0">
              <a:latin typeface="Candara" panose="020E0502030303020204" pitchFamily="34" charset="0"/>
            </a:endParaRPr>
          </a:p>
          <a:p>
            <a:r>
              <a:rPr lang="es-PR" dirty="0" smtClean="0">
                <a:latin typeface="Candara" panose="020E0502030303020204" pitchFamily="34" charset="0"/>
              </a:rPr>
              <a:t>Elías </a:t>
            </a:r>
            <a:r>
              <a:rPr lang="es-PR" dirty="0">
                <a:latin typeface="Candara" panose="020E0502030303020204" pitchFamily="34" charset="0"/>
              </a:rPr>
              <a:t>fue un profeta fogoso que aparecía de súbito y con dramatismo, mientras que Eliseo fue un profeta pastor que ministró a la gente de una manera personal.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286129960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2 Reyes</a:t>
            </a:r>
          </a:p>
          <a:p>
            <a:pPr lvl="1"/>
            <a:r>
              <a:rPr lang="es-PR" sz="3600" dirty="0" smtClean="0">
                <a:latin typeface="Candara" pitchFamily="34" charset="0"/>
                <a:cs typeface="Calibri" pitchFamily="34" charset="0"/>
              </a:rPr>
              <a:t>1.1 </a:t>
            </a:r>
            <a:r>
              <a:rPr lang="es-PR" sz="3600" dirty="0">
                <a:latin typeface="Candara" pitchFamily="34" charset="0"/>
                <a:cs typeface="Calibri" pitchFamily="34" charset="0"/>
              </a:rPr>
              <a:t>a </a:t>
            </a:r>
            <a:r>
              <a:rPr lang="es-PR" sz="3600" dirty="0" smtClean="0">
                <a:latin typeface="Candara" pitchFamily="34" charset="0"/>
                <a:cs typeface="Calibri" pitchFamily="34" charset="0"/>
              </a:rPr>
              <a:t>3.27</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a:bodyPr>
          <a:lstStyle/>
          <a:p>
            <a:r>
              <a:rPr lang="es-PR" dirty="0" smtClean="0">
                <a:latin typeface="Candara" panose="020E0502030303020204" pitchFamily="34" charset="0"/>
              </a:rPr>
              <a:t>Elías </a:t>
            </a:r>
            <a:r>
              <a:rPr lang="es-PR" dirty="0">
                <a:latin typeface="Candara" panose="020E0502030303020204" pitchFamily="34" charset="0"/>
              </a:rPr>
              <a:t>pertenecía a las escabrosas montañas, Eliseo a los pacíficos valles. </a:t>
            </a:r>
            <a:endParaRPr lang="es-PR" dirty="0" smtClean="0">
              <a:latin typeface="Candara" panose="020E0502030303020204" pitchFamily="34" charset="0"/>
            </a:endParaRPr>
          </a:p>
          <a:p>
            <a:r>
              <a:rPr lang="es-PR" dirty="0" smtClean="0">
                <a:latin typeface="Candara" panose="020E0502030303020204" pitchFamily="34" charset="0"/>
              </a:rPr>
              <a:t>Elías </a:t>
            </a:r>
            <a:r>
              <a:rPr lang="es-PR" dirty="0">
                <a:latin typeface="Candara" panose="020E0502030303020204" pitchFamily="34" charset="0"/>
              </a:rPr>
              <a:t>fue un siervo solitario, mientras que Eliseo disfrutaba del compañerismo con la gente.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4292631814"/>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029199" cy="4823901"/>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general, Elías fue un profeta de juicio que procuró hacer volver a la nación a Dios, mientras que Eliseo fue un ministro de gracia que llamó a «un remanente» antes de que la nación fuera destruida</a:t>
            </a:r>
            <a:r>
              <a:rPr lang="es-PR" dirty="0" smtClean="0">
                <a:latin typeface="Candara" panose="020E0502030303020204" pitchFamily="34" charset="0"/>
              </a:rPr>
              <a:t>.</a:t>
            </a:r>
            <a:endParaRPr lang="es-PR" dirty="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smtClean="0">
                <a:latin typeface="Candara" panose="020E0502030303020204" pitchFamily="34" charset="0"/>
              </a:rPr>
              <a:t>Elías y Eliseo</a:t>
            </a:r>
            <a:endParaRPr lang="es-PR" sz="4000" dirty="0">
              <a:solidFill>
                <a:schemeClr val="bg1"/>
              </a:solidFill>
              <a:latin typeface="Candara" pitchFamily="34" charset="0"/>
              <a:cs typeface="Calibri" pitchFamily="34" charset="0"/>
            </a:endParaRPr>
          </a:p>
        </p:txBody>
      </p:sp>
      <p:pic>
        <p:nvPicPr>
          <p:cNvPr id="7" name="Picture 6"/>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9688" t="5021" r="13173" b="6455"/>
          <a:stretch/>
        </p:blipFill>
        <p:spPr>
          <a:xfrm>
            <a:off x="5257800" y="1824038"/>
            <a:ext cx="3886200" cy="4419600"/>
          </a:xfrm>
          <a:prstGeom prst="rect">
            <a:avLst/>
          </a:prstGeom>
        </p:spPr>
      </p:pic>
    </p:spTree>
    <p:extLst>
      <p:ext uri="{BB962C8B-B14F-4D97-AF65-F5344CB8AC3E}">
        <p14:creationId xmlns:p14="http://schemas.microsoft.com/office/powerpoint/2010/main" val="247538238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52400"/>
            <a:ext cx="7793037" cy="1462087"/>
          </a:xfrm>
        </p:spPr>
        <p:txBody>
          <a:bodyPr/>
          <a:lstStyle/>
          <a:p>
            <a:pPr>
              <a:spcBef>
                <a:spcPts val="0"/>
              </a:spcBef>
            </a:pPr>
            <a:r>
              <a:rPr lang="es-PR" dirty="0">
                <a:latin typeface="Candara" pitchFamily="34" charset="0"/>
                <a:cs typeface="Calibri" pitchFamily="34" charset="0"/>
              </a:rPr>
              <a:t>Elías anuncia y confirma el final de </a:t>
            </a:r>
            <a:r>
              <a:rPr lang="es-PR" dirty="0" smtClean="0">
                <a:latin typeface="Candara" pitchFamily="34" charset="0"/>
                <a:cs typeface="Calibri" pitchFamily="34" charset="0"/>
              </a:rPr>
              <a:t>Ocozías  </a:t>
            </a:r>
            <a:r>
              <a:rPr lang="es-PR" dirty="0" smtClean="0">
                <a:solidFill>
                  <a:srgbClr val="FF0000"/>
                </a:solidFill>
                <a:latin typeface="Candara" pitchFamily="34" charset="0"/>
                <a:cs typeface="Calibri" pitchFamily="34" charset="0"/>
              </a:rPr>
              <a:t>2 </a:t>
            </a:r>
            <a:r>
              <a:rPr lang="es-PR" dirty="0">
                <a:solidFill>
                  <a:srgbClr val="FF0000"/>
                </a:solidFill>
                <a:latin typeface="Candara" pitchFamily="34" charset="0"/>
                <a:cs typeface="Calibri" pitchFamily="34" charset="0"/>
              </a:rPr>
              <a:t>Reyes 1.15-17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5393" t="2953" r="2384" b="24788"/>
          <a:stretch/>
        </p:blipFill>
        <p:spPr>
          <a:xfrm>
            <a:off x="-5862" y="1595437"/>
            <a:ext cx="9149862" cy="5262563"/>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Entonces el ángel de Jehová dijo a Elías: Desciende con él; no tengas miedo de él. Y él se levantó, y descendió con él al rey. Y le dijo: Así ha dicho Jehová: Por cuanto enviaste mensajeros a consultar a Baal-</a:t>
            </a:r>
            <a:r>
              <a:rPr lang="es-PR" i="1" dirty="0" err="1">
                <a:latin typeface="Candara" panose="020E0502030303020204" pitchFamily="34" charset="0"/>
              </a:rPr>
              <a:t>zebub</a:t>
            </a:r>
            <a:r>
              <a:rPr lang="es-PR" i="1" dirty="0">
                <a:latin typeface="Candara" panose="020E0502030303020204" pitchFamily="34" charset="0"/>
              </a:rPr>
              <a:t> dios de </a:t>
            </a:r>
            <a:r>
              <a:rPr lang="es-PR" i="1" dirty="0" err="1">
                <a:latin typeface="Candara" panose="020E0502030303020204" pitchFamily="34" charset="0"/>
              </a:rPr>
              <a:t>Ecrón</a:t>
            </a:r>
            <a:r>
              <a:rPr lang="es-PR" i="1" dirty="0">
                <a:latin typeface="Candara" panose="020E0502030303020204" pitchFamily="34" charset="0"/>
              </a:rPr>
              <a:t>, ¿no hay Dios en Israel para consultar en su palabra? No te levantarás, por tanto, del lecho en que estás, sino que de cierto morirás. Y murió conforme a la palabra de Jehová, que había hablado Elías. Reinó en su lugar Joram, en el segundo año de Joram hijo de Josafat, rey de Judá; porque Ocozías no tenía hijo.</a:t>
            </a:r>
            <a:r>
              <a:rPr lang="es-PR" dirty="0">
                <a:latin typeface="Candara" panose="020E0502030303020204" pitchFamily="34" charset="0"/>
              </a:rPr>
              <a:t>” </a:t>
            </a:r>
            <a:r>
              <a:rPr lang="es-PR" dirty="0">
                <a:solidFill>
                  <a:srgbClr val="FF0000"/>
                </a:solidFill>
                <a:latin typeface="Candara" panose="020E0502030303020204" pitchFamily="34" charset="0"/>
              </a:rPr>
              <a:t>(2º Reyes 1.15–17, RVR60) </a:t>
            </a:r>
          </a:p>
        </p:txBody>
      </p:sp>
    </p:spTree>
    <p:extLst>
      <p:ext uri="{BB962C8B-B14F-4D97-AF65-F5344CB8AC3E}">
        <p14:creationId xmlns:p14="http://schemas.microsoft.com/office/powerpoint/2010/main" val="312582842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20000"/>
          </a:bodyPr>
          <a:lstStyle/>
          <a:p>
            <a:r>
              <a:rPr lang="es-PR" dirty="0">
                <a:solidFill>
                  <a:srgbClr val="FF0000"/>
                </a:solidFill>
              </a:rPr>
              <a:t>1:1</a:t>
            </a:r>
            <a:r>
              <a:rPr lang="es-PR" dirty="0"/>
              <a:t> </a:t>
            </a:r>
            <a:r>
              <a:rPr lang="es-PR" dirty="0" err="1"/>
              <a:t>Moab</a:t>
            </a:r>
            <a:r>
              <a:rPr lang="es-PR" dirty="0"/>
              <a:t> había sido sometido por David (</a:t>
            </a:r>
            <a:r>
              <a:rPr lang="es-PR" dirty="0">
                <a:solidFill>
                  <a:srgbClr val="FF0000"/>
                </a:solidFill>
              </a:rPr>
              <a:t>2 </a:t>
            </a:r>
            <a:r>
              <a:rPr lang="es-PR" dirty="0" smtClean="0">
                <a:solidFill>
                  <a:srgbClr val="FF0000"/>
                </a:solidFill>
              </a:rPr>
              <a:t>Samuel </a:t>
            </a:r>
            <a:r>
              <a:rPr lang="es-PR" dirty="0">
                <a:solidFill>
                  <a:srgbClr val="FF0000"/>
                </a:solidFill>
              </a:rPr>
              <a:t>8:2</a:t>
            </a:r>
            <a:r>
              <a:rPr lang="es-PR" dirty="0"/>
              <a:t>). </a:t>
            </a:r>
            <a:endParaRPr lang="es-PR" dirty="0" smtClean="0"/>
          </a:p>
          <a:p>
            <a:r>
              <a:rPr lang="es-PR" dirty="0" smtClean="0"/>
              <a:t>Cuando </a:t>
            </a:r>
            <a:r>
              <a:rPr lang="es-PR" dirty="0"/>
              <a:t>el reino de Salomón fue dividido en Israel y Judá, </a:t>
            </a:r>
            <a:r>
              <a:rPr lang="es-PR" dirty="0" err="1"/>
              <a:t>Moab</a:t>
            </a:r>
            <a:r>
              <a:rPr lang="es-PR" dirty="0"/>
              <a:t> quedó bajo el dominio de Israel. </a:t>
            </a:r>
            <a:endParaRPr lang="es-PR" dirty="0" smtClean="0"/>
          </a:p>
          <a:p>
            <a:r>
              <a:rPr lang="es-PR" dirty="0" smtClean="0"/>
              <a:t>Después </a:t>
            </a:r>
            <a:r>
              <a:rPr lang="es-PR" dirty="0"/>
              <a:t>de la muerte de </a:t>
            </a:r>
            <a:r>
              <a:rPr lang="es-PR" dirty="0" err="1"/>
              <a:t>Acab</a:t>
            </a:r>
            <a:r>
              <a:rPr lang="es-PR" dirty="0"/>
              <a:t>, los moabitas se rebelaron y ganaron su independencia</a:t>
            </a:r>
            <a:r>
              <a:rPr lang="es-PR" dirty="0" smtClean="0"/>
              <a:t>.</a:t>
            </a:r>
            <a:endParaRPr lang="es-PR"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62600" y="1828800"/>
            <a:ext cx="3581400" cy="5029200"/>
          </a:xfrm>
          <a:prstGeom prst="rect">
            <a:avLst/>
          </a:prstGeom>
        </p:spPr>
      </p:pic>
    </p:spTree>
    <p:extLst>
      <p:ext uri="{BB962C8B-B14F-4D97-AF65-F5344CB8AC3E}">
        <p14:creationId xmlns:p14="http://schemas.microsoft.com/office/powerpoint/2010/main" val="1060870881"/>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a:ext>
            </a:extLst>
          </a:blip>
          <a:srcRect l="4505" r="15078"/>
          <a:stretch/>
        </p:blipFill>
        <p:spPr>
          <a:xfrm>
            <a:off x="5486400" y="2015197"/>
            <a:ext cx="3657600" cy="4685641"/>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a:solidFill>
                  <a:srgbClr val="FF0000"/>
                </a:solidFill>
              </a:rPr>
              <a:t>1:2</a:t>
            </a:r>
            <a:r>
              <a:rPr lang="es-PR" dirty="0"/>
              <a:t> El rey Ocozías cayó por la celosía de la azotea de su palacio en Samaria y quedó gravemente herido. </a:t>
            </a:r>
            <a:endParaRPr lang="es-PR" dirty="0" smtClean="0"/>
          </a:p>
          <a:p>
            <a:r>
              <a:rPr lang="es-PR" dirty="0" smtClean="0"/>
              <a:t>En </a:t>
            </a:r>
            <a:r>
              <a:rPr lang="es-PR" dirty="0"/>
              <a:t>lugar de suplicar al Señor por su salud, envió mensajeros a Baal-</a:t>
            </a:r>
            <a:r>
              <a:rPr lang="es-PR" dirty="0" err="1"/>
              <a:t>zebub</a:t>
            </a:r>
            <a:r>
              <a:rPr lang="es-PR" dirty="0"/>
              <a:t> dios de </a:t>
            </a:r>
            <a:r>
              <a:rPr lang="es-PR" dirty="0" err="1"/>
              <a:t>Ecrón</a:t>
            </a:r>
            <a:r>
              <a:rPr lang="es-PR" dirty="0"/>
              <a:t>, para ver si sanaría</a:t>
            </a:r>
            <a:r>
              <a:rPr lang="es-PR" dirty="0" smtClean="0"/>
              <a:t>.</a:t>
            </a:r>
            <a:endParaRPr lang="es-PR" dirty="0"/>
          </a:p>
        </p:txBody>
      </p:sp>
    </p:spTree>
    <p:extLst>
      <p:ext uri="{BB962C8B-B14F-4D97-AF65-F5344CB8AC3E}">
        <p14:creationId xmlns:p14="http://schemas.microsoft.com/office/powerpoint/2010/main" val="4122752088"/>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smtClean="0"/>
              <a:t>El </a:t>
            </a:r>
            <a:r>
              <a:rPr lang="es-PR" dirty="0"/>
              <a:t>nombre verdadero de esta deidad siria era Baal-</a:t>
            </a:r>
            <a:r>
              <a:rPr lang="es-PR" dirty="0" err="1"/>
              <a:t>zebul</a:t>
            </a:r>
            <a:r>
              <a:rPr lang="es-PR" dirty="0"/>
              <a:t> (“señor de la vida”), pero los judíos se mofaban llamándole Baal-</a:t>
            </a:r>
            <a:r>
              <a:rPr lang="es-PR" dirty="0" err="1"/>
              <a:t>zebub</a:t>
            </a:r>
            <a:r>
              <a:rPr lang="es-PR" dirty="0"/>
              <a:t> (“señor de las moscas”). </a:t>
            </a:r>
            <a:endParaRPr lang="es-PR" dirty="0" smtClean="0"/>
          </a:p>
          <a:p>
            <a:r>
              <a:rPr lang="es-PR" dirty="0" smtClean="0"/>
              <a:t>En </a:t>
            </a:r>
            <a:r>
              <a:rPr lang="es-PR" dirty="0"/>
              <a:t>los días de Cristo, esta deidad se había convertido en un símbolo de </a:t>
            </a:r>
            <a:r>
              <a:rPr lang="es-PR" dirty="0" smtClean="0"/>
              <a:t>Satanás.</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6505203" y="1824110"/>
            <a:ext cx="2638798" cy="5055169"/>
          </a:xfrm>
          <a:prstGeom prst="rect">
            <a:avLst/>
          </a:prstGeom>
        </p:spPr>
      </p:pic>
    </p:spTree>
    <p:extLst>
      <p:ext uri="{BB962C8B-B14F-4D97-AF65-F5344CB8AC3E}">
        <p14:creationId xmlns:p14="http://schemas.microsoft.com/office/powerpoint/2010/main" val="428339330"/>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343399" cy="4719638"/>
          </a:xfrm>
        </p:spPr>
        <p:txBody>
          <a:bodyPr>
            <a:normAutofit/>
          </a:bodyPr>
          <a:lstStyle/>
          <a:p>
            <a:r>
              <a:rPr lang="es-PR" dirty="0"/>
              <a:t>Es patético que un rey cuyo nombre significa </a:t>
            </a:r>
            <a:r>
              <a:rPr lang="es-PR" dirty="0" smtClean="0"/>
              <a:t>“A </a:t>
            </a:r>
            <a:r>
              <a:rPr lang="es-PR" dirty="0"/>
              <a:t>quien Jehová le </a:t>
            </a:r>
            <a:r>
              <a:rPr lang="es-PR" dirty="0" smtClean="0"/>
              <a:t>sostiene” </a:t>
            </a:r>
            <a:r>
              <a:rPr lang="es-PR" dirty="0"/>
              <a:t>¡se volviera a Baal para ser sanado</a:t>
            </a:r>
            <a:r>
              <a:rPr lang="es-PR" dirty="0" smtClean="0"/>
              <a:t>!</a:t>
            </a:r>
            <a:endParaRPr lang="es-PR"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76978" y="1828800"/>
            <a:ext cx="4367022" cy="5029200"/>
          </a:xfrm>
          <a:prstGeom prst="rect">
            <a:avLst/>
          </a:prstGeom>
        </p:spPr>
      </p:pic>
    </p:spTree>
    <p:extLst>
      <p:ext uri="{BB962C8B-B14F-4D97-AF65-F5344CB8AC3E}">
        <p14:creationId xmlns:p14="http://schemas.microsoft.com/office/powerpoint/2010/main" val="3383449159"/>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0" y="1981200"/>
            <a:ext cx="3661044" cy="4078452"/>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a:bodyPr>
          <a:lstStyle/>
          <a:p>
            <a:r>
              <a:rPr lang="es-PR" dirty="0">
                <a:solidFill>
                  <a:srgbClr val="FF0000"/>
                </a:solidFill>
              </a:rPr>
              <a:t>1:3–8</a:t>
            </a:r>
            <a:r>
              <a:rPr lang="es-PR" dirty="0"/>
              <a:t> Un varón que tenía vestido de pelo, y ceñía sus lomos con un cinturón de cuero, Elías, encontró a los mensajeros y les envió de vuelta a Ocozías con una reprimenda severa por haber consultado a Baal-</a:t>
            </a:r>
            <a:r>
              <a:rPr lang="es-PR" dirty="0" err="1"/>
              <a:t>zebub</a:t>
            </a:r>
            <a:r>
              <a:rPr lang="es-PR" dirty="0"/>
              <a:t> y con el anuncio de que no se recobraría de su enfermedad</a:t>
            </a:r>
            <a:r>
              <a:rPr lang="es-PR" dirty="0" smtClean="0"/>
              <a:t>.</a:t>
            </a:r>
            <a:endParaRPr lang="es-PR" dirty="0"/>
          </a:p>
        </p:txBody>
      </p:sp>
    </p:spTree>
    <p:extLst>
      <p:ext uri="{BB962C8B-B14F-4D97-AF65-F5344CB8AC3E}">
        <p14:creationId xmlns:p14="http://schemas.microsoft.com/office/powerpoint/2010/main" val="123648505"/>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lnSpcReduction="20000"/>
          </a:bodyPr>
          <a:lstStyle/>
          <a:p>
            <a:r>
              <a:rPr lang="es-PR" dirty="0">
                <a:solidFill>
                  <a:srgbClr val="FF0000"/>
                </a:solidFill>
              </a:rPr>
              <a:t>1:9–12</a:t>
            </a:r>
            <a:r>
              <a:rPr lang="es-PR" dirty="0"/>
              <a:t> Ocozías respondió enviando a un capitán… con… cincuenta hombres para ordenar a Elías que se presentara ante él de inmediato. </a:t>
            </a:r>
            <a:endParaRPr lang="es-PR" dirty="0" smtClean="0"/>
          </a:p>
          <a:p>
            <a:r>
              <a:rPr lang="es-PR" dirty="0" smtClean="0"/>
              <a:t>Cuando </a:t>
            </a:r>
            <a:r>
              <a:rPr lang="es-PR" dirty="0"/>
              <a:t>el capitán dio a conocer la insolente demanda, Dios vindicó a Elías haciendo que cayera fuego… del cielo y destruyó al capitán y a sus cincuenta.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4510"/>
          <a:stretch/>
        </p:blipFill>
        <p:spPr>
          <a:xfrm>
            <a:off x="5715000" y="1828800"/>
            <a:ext cx="3429000" cy="5029200"/>
          </a:xfrm>
          <a:prstGeom prst="rect">
            <a:avLst/>
          </a:prstGeom>
        </p:spPr>
      </p:pic>
    </p:spTree>
    <p:extLst>
      <p:ext uri="{BB962C8B-B14F-4D97-AF65-F5344CB8AC3E}">
        <p14:creationId xmlns:p14="http://schemas.microsoft.com/office/powerpoint/2010/main" val="1404599003"/>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1981200" y="1600200"/>
            <a:ext cx="68580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Mas Josafat dijo: ¿No hay aquí profeta de Jehová, para que consultemos a Jehová por medio de él? Y uno de los siervos del rey de Israel respondió y dijo: Aquí está Eliseo hijo de </a:t>
            </a:r>
            <a:r>
              <a:rPr lang="es-PR" sz="3600" i="1" dirty="0" err="1">
                <a:latin typeface="Candara" panose="020E0502030303020204" pitchFamily="34" charset="0"/>
              </a:rPr>
              <a:t>Safat</a:t>
            </a:r>
            <a:r>
              <a:rPr lang="es-PR" sz="3600" i="1" dirty="0">
                <a:latin typeface="Candara" panose="020E0502030303020204" pitchFamily="34" charset="0"/>
              </a:rPr>
              <a:t>, que servía a Elías.</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2º Reyes 3.11,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478752" y="1828800"/>
            <a:ext cx="3665247" cy="5029200"/>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smtClean="0"/>
              <a:t>Un </a:t>
            </a:r>
            <a:r>
              <a:rPr lang="es-PR" dirty="0"/>
              <a:t>segundo capitán con otros cincuenta ordenó a Elías: «¡Desciende pronto!» Pero encontraron la misma respuesta. </a:t>
            </a:r>
            <a:endParaRPr lang="es-PR" dirty="0" smtClean="0"/>
          </a:p>
          <a:p>
            <a:r>
              <a:rPr lang="es-PR" dirty="0" smtClean="0"/>
              <a:t>Dios </a:t>
            </a:r>
            <a:r>
              <a:rPr lang="es-PR" dirty="0"/>
              <a:t>había desacreditado previamente a Baal y a sus sacerdotes con fuego del cielo (</a:t>
            </a:r>
            <a:r>
              <a:rPr lang="es-PR" dirty="0">
                <a:solidFill>
                  <a:srgbClr val="FF0000"/>
                </a:solidFill>
              </a:rPr>
              <a:t>1 </a:t>
            </a:r>
            <a:r>
              <a:rPr lang="es-PR" dirty="0" smtClean="0">
                <a:solidFill>
                  <a:srgbClr val="FF0000"/>
                </a:solidFill>
              </a:rPr>
              <a:t>Reyes </a:t>
            </a:r>
            <a:r>
              <a:rPr lang="es-PR" dirty="0">
                <a:solidFill>
                  <a:srgbClr val="FF0000"/>
                </a:solidFill>
              </a:rPr>
              <a:t>18</a:t>
            </a:r>
            <a:r>
              <a:rPr lang="es-PR" dirty="0"/>
              <a:t>). </a:t>
            </a:r>
            <a:endParaRPr lang="es-PR" dirty="0" smtClean="0"/>
          </a:p>
        </p:txBody>
      </p:sp>
    </p:spTree>
    <p:extLst>
      <p:ext uri="{BB962C8B-B14F-4D97-AF65-F5344CB8AC3E}">
        <p14:creationId xmlns:p14="http://schemas.microsoft.com/office/powerpoint/2010/main" val="3604575887"/>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smtClean="0"/>
              <a:t>Ahora </a:t>
            </a:r>
            <a:r>
              <a:rPr lang="es-PR" dirty="0"/>
              <a:t>esa misma llama celestial destruía a los soldados de Baal que buscaban atacar a Elías. </a:t>
            </a:r>
            <a:endParaRPr lang="es-PR" dirty="0" smtClean="0"/>
          </a:p>
          <a:p>
            <a:r>
              <a:rPr lang="es-PR" dirty="0" smtClean="0"/>
              <a:t>El </a:t>
            </a:r>
            <a:r>
              <a:rPr lang="es-PR" dirty="0"/>
              <a:t>profeta tomaba órdenes del verdadero Rey de Israel, y no del usurpador idólatra. </a:t>
            </a:r>
            <a:endParaRPr lang="es-PR" dirty="0" smtClean="0"/>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4510"/>
          <a:stretch/>
        </p:blipFill>
        <p:spPr>
          <a:xfrm>
            <a:off x="5715000" y="1828800"/>
            <a:ext cx="3429000" cy="5029200"/>
          </a:xfrm>
          <a:prstGeom prst="rect">
            <a:avLst/>
          </a:prstGeom>
        </p:spPr>
      </p:pic>
    </p:spTree>
    <p:extLst>
      <p:ext uri="{BB962C8B-B14F-4D97-AF65-F5344CB8AC3E}">
        <p14:creationId xmlns:p14="http://schemas.microsoft.com/office/powerpoint/2010/main" val="2903622414"/>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smtClean="0"/>
              <a:t>No </a:t>
            </a:r>
            <a:r>
              <a:rPr lang="es-PR" dirty="0"/>
              <a:t>se nos dice específicamente por qué murieron los dos capitanes y sus hombres; quizá como Ocozías, estaban empeñados en destruir a Elías</a:t>
            </a:r>
            <a:r>
              <a:rPr lang="es-PR" dirty="0" smtClean="0"/>
              <a:t>.</a:t>
            </a:r>
            <a:endParaRPr lang="es-PR" dirty="0"/>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4510"/>
          <a:stretch/>
        </p:blipFill>
        <p:spPr>
          <a:xfrm>
            <a:off x="5715000" y="1828800"/>
            <a:ext cx="3429000" cy="5029200"/>
          </a:xfrm>
          <a:prstGeom prst="rect">
            <a:avLst/>
          </a:prstGeom>
        </p:spPr>
      </p:pic>
    </p:spTree>
    <p:extLst>
      <p:ext uri="{BB962C8B-B14F-4D97-AF65-F5344CB8AC3E}">
        <p14:creationId xmlns:p14="http://schemas.microsoft.com/office/powerpoint/2010/main" val="798705277"/>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fontScale="92500"/>
          </a:bodyPr>
          <a:lstStyle/>
          <a:p>
            <a:r>
              <a:rPr lang="es-PR" dirty="0">
                <a:solidFill>
                  <a:srgbClr val="FF0000"/>
                </a:solidFill>
              </a:rPr>
              <a:t>1:13–16</a:t>
            </a:r>
            <a:r>
              <a:rPr lang="es-PR" dirty="0"/>
              <a:t> Solamente hasta que el tercer capitán reconoció humildemente el poder de Elías, se puso de rodillas y pidió misericordia, el profeta recibió instrucciones de parte del ángel de Jehová (Cristo en una aparición </a:t>
            </a:r>
            <a:r>
              <a:rPr lang="es-PR" dirty="0" err="1"/>
              <a:t>preencarnada</a:t>
            </a:r>
            <a:r>
              <a:rPr lang="es-PR" dirty="0"/>
              <a:t>) de ir y hablar con Ocozías. </a:t>
            </a:r>
            <a:endParaRPr lang="es-PR" dirty="0" smtClean="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0" y="1981200"/>
            <a:ext cx="3661044" cy="4078452"/>
          </a:xfrm>
          <a:prstGeom prst="rect">
            <a:avLst/>
          </a:prstGeom>
        </p:spPr>
      </p:pic>
    </p:spTree>
    <p:extLst>
      <p:ext uri="{BB962C8B-B14F-4D97-AF65-F5344CB8AC3E}">
        <p14:creationId xmlns:p14="http://schemas.microsoft.com/office/powerpoint/2010/main" val="4108359706"/>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575516" cy="4719638"/>
          </a:xfrm>
        </p:spPr>
        <p:txBody>
          <a:bodyPr>
            <a:normAutofit/>
          </a:bodyPr>
          <a:lstStyle/>
          <a:p>
            <a:r>
              <a:rPr lang="es-PR" dirty="0" smtClean="0"/>
              <a:t>Elías </a:t>
            </a:r>
            <a:r>
              <a:rPr lang="es-PR" dirty="0"/>
              <a:t>anunció sin temor al rey que no sanaría de su enfermedad porque había tratado al Señor con desprecio yendo a consultar a Baal-</a:t>
            </a:r>
            <a:r>
              <a:rPr lang="es-PR" dirty="0" err="1"/>
              <a:t>zebub</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9114" r="5863"/>
          <a:stretch/>
        </p:blipFill>
        <p:spPr>
          <a:xfrm>
            <a:off x="4727917" y="1828800"/>
            <a:ext cx="4419600" cy="3646472"/>
          </a:xfrm>
          <a:prstGeom prst="rect">
            <a:avLst/>
          </a:prstGeom>
        </p:spPr>
      </p:pic>
    </p:spTree>
    <p:extLst>
      <p:ext uri="{BB962C8B-B14F-4D97-AF65-F5344CB8AC3E}">
        <p14:creationId xmlns:p14="http://schemas.microsoft.com/office/powerpoint/2010/main" val="185046964"/>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r="19233" b="3256"/>
          <a:stretch/>
        </p:blipFill>
        <p:spPr>
          <a:xfrm>
            <a:off x="5615716" y="1828800"/>
            <a:ext cx="3528284" cy="5029200"/>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Elías anuncia y confirma el final de Ocozías  </a:t>
            </a:r>
            <a:r>
              <a:rPr lang="es-PR" dirty="0">
                <a:solidFill>
                  <a:srgbClr val="FF0000"/>
                </a:solidFill>
                <a:latin typeface="Candara" pitchFamily="34" charset="0"/>
                <a:cs typeface="Calibri" pitchFamily="34" charset="0"/>
              </a:rPr>
              <a:t>2 Reyes 1.15-17</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562599" cy="4719638"/>
          </a:xfrm>
        </p:spPr>
        <p:txBody>
          <a:bodyPr>
            <a:normAutofit/>
          </a:bodyPr>
          <a:lstStyle/>
          <a:p>
            <a:r>
              <a:rPr lang="es-PR" dirty="0">
                <a:solidFill>
                  <a:srgbClr val="FF0000"/>
                </a:solidFill>
              </a:rPr>
              <a:t>1:17–18</a:t>
            </a:r>
            <a:r>
              <a:rPr lang="es-PR" dirty="0"/>
              <a:t> Cuando Ocozías murió, fue sucedido por su hermano Joram, porque Ocozías no tenía hijos que llevaran la corona. </a:t>
            </a:r>
            <a:endParaRPr lang="es-PR" dirty="0" smtClean="0"/>
          </a:p>
          <a:p>
            <a:r>
              <a:rPr lang="es-PR" dirty="0" smtClean="0"/>
              <a:t>En </a:t>
            </a:r>
            <a:r>
              <a:rPr lang="es-PR" dirty="0"/>
              <a:t>aquellos días Judá tenía una </a:t>
            </a:r>
            <a:r>
              <a:rPr lang="es-PR" dirty="0" err="1"/>
              <a:t>co</a:t>
            </a:r>
            <a:r>
              <a:rPr lang="es-PR" dirty="0"/>
              <a:t>-regencia compuesta de Josafat (</a:t>
            </a:r>
            <a:r>
              <a:rPr lang="es-PR" dirty="0">
                <a:solidFill>
                  <a:srgbClr val="FF0000"/>
                </a:solidFill>
              </a:rPr>
              <a:t>3:1</a:t>
            </a:r>
            <a:r>
              <a:rPr lang="es-PR" dirty="0"/>
              <a:t>) y su hijo, llamado también Joram</a:t>
            </a:r>
            <a:r>
              <a:rPr lang="es-PR" dirty="0" smtClean="0"/>
              <a:t>.</a:t>
            </a:r>
            <a:endParaRPr lang="es-PR" dirty="0"/>
          </a:p>
        </p:txBody>
      </p:sp>
    </p:spTree>
    <p:extLst>
      <p:ext uri="{BB962C8B-B14F-4D97-AF65-F5344CB8AC3E}">
        <p14:creationId xmlns:p14="http://schemas.microsoft.com/office/powerpoint/2010/main" val="3412732642"/>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167879"/>
            <a:ext cx="7793037" cy="1462087"/>
          </a:xfrm>
        </p:spPr>
        <p:txBody>
          <a:bodyPr/>
          <a:lstStyle/>
          <a:p>
            <a:pPr>
              <a:spcBef>
                <a:spcPts val="0"/>
              </a:spcBef>
            </a:pPr>
            <a:r>
              <a:rPr lang="es-PR" dirty="0">
                <a:latin typeface="Candara" pitchFamily="34" charset="0"/>
                <a:cs typeface="Calibri" pitchFamily="34" charset="0"/>
              </a:rPr>
              <a:t>Eliseo sucede a Elías como profeta de </a:t>
            </a:r>
            <a:r>
              <a:rPr lang="es-PR" dirty="0" smtClean="0">
                <a:latin typeface="Candara" pitchFamily="34" charset="0"/>
                <a:cs typeface="Calibri" pitchFamily="34" charset="0"/>
              </a:rPr>
              <a:t>Dios  </a:t>
            </a:r>
            <a:r>
              <a:rPr lang="es-PR" dirty="0" smtClean="0">
                <a:solidFill>
                  <a:srgbClr val="FF0000"/>
                </a:solidFill>
                <a:latin typeface="Candara" pitchFamily="34" charset="0"/>
                <a:cs typeface="Calibri" pitchFamily="34" charset="0"/>
              </a:rPr>
              <a:t>2 </a:t>
            </a:r>
            <a:r>
              <a:rPr lang="es-PR" dirty="0">
                <a:solidFill>
                  <a:srgbClr val="FF0000"/>
                </a:solidFill>
                <a:latin typeface="Candara" pitchFamily="34" charset="0"/>
                <a:cs typeface="Calibri" pitchFamily="34" charset="0"/>
              </a:rPr>
              <a:t>Reyes 2.9-18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6636" t="3198" r="2673" b="26100"/>
          <a:stretch/>
        </p:blipFill>
        <p:spPr>
          <a:xfrm>
            <a:off x="0" y="1625277"/>
            <a:ext cx="9144000" cy="5232723"/>
          </a:xfrm>
          <a:prstGeom prst="rect">
            <a:avLst/>
          </a:prstGeom>
        </p:spPr>
      </p:pic>
    </p:spTree>
    <p:extLst>
      <p:ext uri="{BB962C8B-B14F-4D97-AF65-F5344CB8AC3E}">
        <p14:creationId xmlns:p14="http://schemas.microsoft.com/office/powerpoint/2010/main" val="1895955719"/>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Cuando habían pasado, Elías dijo a Eliseo: Pide lo que quieras que haga por ti, antes que yo sea quitado de ti. Y dijo Eliseo: Te ruego que una doble porción de tu espíritu sea sobre mí. El le dijo: Cosa difícil has pedido. Si me vieres cuando fuere quitado de ti, te será hecho así; mas si no, no. Y aconteció que yendo ellos y hablando, he aquí un carro de fuego con caballos de fuego apartó a los dos; y Elías subió al cielo en un </a:t>
            </a:r>
            <a:r>
              <a:rPr lang="es-PR" i="1" dirty="0" smtClean="0">
                <a:latin typeface="Candara" panose="020E0502030303020204" pitchFamily="34" charset="0"/>
              </a:rPr>
              <a:t>torbellino…”</a:t>
            </a:r>
            <a:endParaRPr lang="es-PR" dirty="0">
              <a:latin typeface="Candara" panose="020E0502030303020204" pitchFamily="34" charset="0"/>
            </a:endParaRPr>
          </a:p>
        </p:txBody>
      </p:sp>
    </p:spTree>
    <p:extLst>
      <p:ext uri="{BB962C8B-B14F-4D97-AF65-F5344CB8AC3E}">
        <p14:creationId xmlns:p14="http://schemas.microsoft.com/office/powerpoint/2010/main" val="13731843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smtClean="0">
                <a:latin typeface="Candara" panose="020E0502030303020204" pitchFamily="34" charset="0"/>
              </a:rPr>
              <a:t>“</a:t>
            </a:r>
            <a:r>
              <a:rPr lang="es-PR" i="1" dirty="0" smtClean="0">
                <a:latin typeface="Candara" panose="020E0502030303020204" pitchFamily="34" charset="0"/>
              </a:rPr>
              <a:t>…Viéndolo </a:t>
            </a:r>
            <a:r>
              <a:rPr lang="es-PR" i="1" dirty="0">
                <a:latin typeface="Candara" panose="020E0502030303020204" pitchFamily="34" charset="0"/>
              </a:rPr>
              <a:t>Eliseo, clamaba: ¡Padre mío, padre mío, carro de Israel y su gente de a caballo! Y nunca más le vio; y tomando sus vestidos, los rompió en dos partes. Alzó luego el manto de Elías que se le había caído, y volvió, y se paró a la orilla del Jordán. Y tomando el manto de Elías que se le había caído, golpeó las aguas, y dijo: ¿Dónde está Jehová, el Dios de Elías? Y así que hubo golpeado del mismo modo las aguas, se apartaron a uno y a otro lado, y pasó </a:t>
            </a:r>
            <a:r>
              <a:rPr lang="es-PR" i="1" dirty="0" smtClean="0">
                <a:latin typeface="Candara" panose="020E0502030303020204" pitchFamily="34" charset="0"/>
              </a:rPr>
              <a:t>Eliseo…”</a:t>
            </a:r>
            <a:endParaRPr lang="es-PR" dirty="0">
              <a:latin typeface="Candara" panose="020E0502030303020204" pitchFamily="34" charset="0"/>
            </a:endParaRPr>
          </a:p>
        </p:txBody>
      </p:sp>
    </p:spTree>
    <p:extLst>
      <p:ext uri="{BB962C8B-B14F-4D97-AF65-F5344CB8AC3E}">
        <p14:creationId xmlns:p14="http://schemas.microsoft.com/office/powerpoint/2010/main" val="392786097"/>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smtClean="0">
                <a:latin typeface="Candara" panose="020E0502030303020204" pitchFamily="34" charset="0"/>
              </a:rPr>
              <a:t>“</a:t>
            </a:r>
            <a:r>
              <a:rPr lang="es-PR" i="1" dirty="0" smtClean="0">
                <a:latin typeface="Candara" panose="020E0502030303020204" pitchFamily="34" charset="0"/>
              </a:rPr>
              <a:t>…Viéndole </a:t>
            </a:r>
            <a:r>
              <a:rPr lang="es-PR" i="1" dirty="0">
                <a:latin typeface="Candara" panose="020E0502030303020204" pitchFamily="34" charset="0"/>
              </a:rPr>
              <a:t>los hijos de los profetas que estaban en Jericó al otro lado, dijeron: El espíritu de Elías reposó sobre Eliseo. Y vinieron a recibirle, y se postraron delante de él. Y dijeron: He aquí hay con tus siervos cincuenta varones fuertes; vayan ahora y busquen a tu señor; quizá lo ha levantado el Espíritu de Jehová, y lo ha echado en algún monte o en algún valle. Y él les dijo: No enviéis. Mas ellos le importunaron, hasta que avergonzándose dijo: Enviad. Entonces ellos enviaron cincuenta hombres, los cuales lo buscaron tres días, mas no lo hallaron. Y cuando volvieron a Eliseo, que se había quedado en Jericó, él les dijo: ¿No os dije yo que no fueseis?</a:t>
            </a:r>
            <a:r>
              <a:rPr lang="es-PR" dirty="0">
                <a:latin typeface="Candara" panose="020E0502030303020204" pitchFamily="34" charset="0"/>
              </a:rPr>
              <a:t>” </a:t>
            </a:r>
            <a:r>
              <a:rPr lang="es-PR" dirty="0">
                <a:solidFill>
                  <a:srgbClr val="FF0000"/>
                </a:solidFill>
                <a:latin typeface="Candara" panose="020E0502030303020204" pitchFamily="34" charset="0"/>
              </a:rPr>
              <a:t>(2º Reyes 2.9–18, RVR60) </a:t>
            </a:r>
          </a:p>
        </p:txBody>
      </p:sp>
    </p:spTree>
    <p:extLst>
      <p:ext uri="{BB962C8B-B14F-4D97-AF65-F5344CB8AC3E}">
        <p14:creationId xmlns:p14="http://schemas.microsoft.com/office/powerpoint/2010/main" val="922060788"/>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lnSpcReduction="10000"/>
          </a:bodyPr>
          <a:lstStyle/>
          <a:p>
            <a:pPr>
              <a:spcBef>
                <a:spcPts val="0"/>
              </a:spcBef>
            </a:pPr>
            <a:r>
              <a:rPr lang="es-PR" sz="3600" dirty="0" smtClean="0">
                <a:latin typeface="Candara" pitchFamily="34" charset="0"/>
                <a:cs typeface="Calibri" pitchFamily="34" charset="0"/>
              </a:rPr>
              <a:t>Elías anuncia y confirma el final de Ocozías</a:t>
            </a:r>
            <a:endParaRPr lang="es-PR" sz="3600" dirty="0">
              <a:latin typeface="Candara" pitchFamily="34" charset="0"/>
              <a:cs typeface="Calibri" pitchFamily="34" charset="0"/>
            </a:endParaRPr>
          </a:p>
          <a:p>
            <a:pPr lvl="1">
              <a:spcBef>
                <a:spcPts val="0"/>
              </a:spcBef>
            </a:pPr>
            <a:r>
              <a:rPr lang="es-PR" sz="3600" dirty="0">
                <a:solidFill>
                  <a:srgbClr val="FF0000"/>
                </a:solidFill>
                <a:latin typeface="Candara" pitchFamily="34" charset="0"/>
                <a:cs typeface="Calibri" pitchFamily="34" charset="0"/>
              </a:rPr>
              <a:t>2 </a:t>
            </a:r>
            <a:r>
              <a:rPr lang="es-PR" sz="3600" dirty="0" smtClean="0">
                <a:solidFill>
                  <a:srgbClr val="FF0000"/>
                </a:solidFill>
                <a:latin typeface="Candara" pitchFamily="34" charset="0"/>
                <a:cs typeface="Calibri" pitchFamily="34" charset="0"/>
              </a:rPr>
              <a:t>Reyes 1.15-17</a:t>
            </a:r>
            <a:endParaRPr lang="es-PR" sz="3600" dirty="0">
              <a:solidFill>
                <a:srgbClr val="FF0000"/>
              </a:solidFill>
              <a:latin typeface="Candara" pitchFamily="34" charset="0"/>
              <a:cs typeface="Calibri" pitchFamily="34" charset="0"/>
            </a:endParaRPr>
          </a:p>
          <a:p>
            <a:pPr>
              <a:spcBef>
                <a:spcPts val="0"/>
              </a:spcBef>
            </a:pPr>
            <a:r>
              <a:rPr lang="es-PR" sz="3600" dirty="0" smtClean="0">
                <a:latin typeface="Candara" pitchFamily="34" charset="0"/>
                <a:cs typeface="Calibri" pitchFamily="34" charset="0"/>
              </a:rPr>
              <a:t>Eliseo sucede a Elías como profeta de Dios</a:t>
            </a:r>
          </a:p>
          <a:p>
            <a:pPr lvl="1">
              <a:spcBef>
                <a:spcPts val="0"/>
              </a:spcBef>
            </a:pPr>
            <a:r>
              <a:rPr lang="es-PR" sz="3600" dirty="0">
                <a:solidFill>
                  <a:srgbClr val="FF0000"/>
                </a:solidFill>
                <a:latin typeface="Candara" pitchFamily="34" charset="0"/>
                <a:ea typeface="+mn-ea"/>
                <a:cs typeface="Calibri" pitchFamily="34" charset="0"/>
              </a:rPr>
              <a:t>2 </a:t>
            </a:r>
            <a:r>
              <a:rPr lang="es-PR" sz="3600" dirty="0" smtClean="0">
                <a:solidFill>
                  <a:srgbClr val="FF0000"/>
                </a:solidFill>
                <a:latin typeface="Candara" pitchFamily="34" charset="0"/>
                <a:ea typeface="+mn-ea"/>
                <a:cs typeface="Calibri" pitchFamily="34" charset="0"/>
              </a:rPr>
              <a:t>Reyes 2.9-18</a:t>
            </a:r>
          </a:p>
          <a:p>
            <a:pPr>
              <a:spcBef>
                <a:spcPts val="0"/>
              </a:spcBef>
            </a:pPr>
            <a:r>
              <a:rPr lang="es-PR" sz="3600" dirty="0" smtClean="0">
                <a:latin typeface="Candara" pitchFamily="34" charset="0"/>
                <a:cs typeface="Calibri" pitchFamily="34" charset="0"/>
              </a:rPr>
              <a:t>Eliseo predice la victoria de Israel sobre </a:t>
            </a:r>
            <a:r>
              <a:rPr lang="es-PR" sz="3600" dirty="0" err="1" smtClean="0">
                <a:latin typeface="Candara" pitchFamily="34" charset="0"/>
                <a:cs typeface="Calibri" pitchFamily="34" charset="0"/>
              </a:rPr>
              <a:t>Moab</a:t>
            </a:r>
            <a:r>
              <a:rPr lang="es-PR" sz="3600" dirty="0" smtClean="0">
                <a:latin typeface="Candara" pitchFamily="34" charset="0"/>
                <a:cs typeface="Calibri" pitchFamily="34" charset="0"/>
              </a:rPr>
              <a:t> </a:t>
            </a:r>
            <a:endParaRPr lang="es-PR" sz="3600" noProof="0" dirty="0" smtClean="0">
              <a:latin typeface="Candara" pitchFamily="34" charset="0"/>
              <a:cs typeface="Calibri" pitchFamily="34" charset="0"/>
            </a:endParaRPr>
          </a:p>
          <a:p>
            <a:pPr lvl="1">
              <a:spcBef>
                <a:spcPts val="0"/>
              </a:spcBef>
            </a:pPr>
            <a:r>
              <a:rPr lang="es-PR" sz="3600" noProof="0" dirty="0" smtClean="0">
                <a:solidFill>
                  <a:srgbClr val="FF0000"/>
                </a:solidFill>
                <a:latin typeface="Candara" pitchFamily="34" charset="0"/>
                <a:ea typeface="+mn-ea"/>
                <a:cs typeface="Calibri" pitchFamily="34" charset="0"/>
              </a:rPr>
              <a:t>2 Reyes 3.4-12, 17-19</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24400" y="1828800"/>
            <a:ext cx="4419600" cy="5029200"/>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20000"/>
          </a:bodyPr>
          <a:lstStyle/>
          <a:p>
            <a:r>
              <a:rPr lang="es-PR" dirty="0">
                <a:solidFill>
                  <a:srgbClr val="FF0000"/>
                </a:solidFill>
              </a:rPr>
              <a:t>2:1–6</a:t>
            </a:r>
            <a:r>
              <a:rPr lang="es-PR" dirty="0"/>
              <a:t> Había llegado el tiempo de que el ministerio de Elías terminara y Eliseo le sucediera. </a:t>
            </a:r>
            <a:endParaRPr lang="es-PR" dirty="0" smtClean="0"/>
          </a:p>
          <a:p>
            <a:r>
              <a:rPr lang="es-PR" dirty="0" smtClean="0"/>
              <a:t>Pero </a:t>
            </a:r>
            <a:r>
              <a:rPr lang="es-PR" dirty="0"/>
              <a:t>Elías debía visitar primero Betel, Jericó y el Jordán. Eliseo insistía fielmente en acompañarle a estos lugares. </a:t>
            </a:r>
            <a:endParaRPr lang="es-PR" dirty="0" smtClean="0"/>
          </a:p>
          <a:p>
            <a:r>
              <a:rPr lang="es-PR" dirty="0" smtClean="0"/>
              <a:t>En </a:t>
            </a:r>
            <a:r>
              <a:rPr lang="es-PR" dirty="0"/>
              <a:t>Betel y Jericó, los hijos de los profetas le dijeron a Eliseo que ese día Jehová iba a quitar a Elías «de sobre ti». </a:t>
            </a:r>
            <a:endParaRPr lang="es-PR" dirty="0" smtClean="0"/>
          </a:p>
        </p:txBody>
      </p:sp>
    </p:spTree>
    <p:extLst>
      <p:ext uri="{BB962C8B-B14F-4D97-AF65-F5344CB8AC3E}">
        <p14:creationId xmlns:p14="http://schemas.microsoft.com/office/powerpoint/2010/main" val="928773263"/>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smtClean="0"/>
              <a:t>Esto </a:t>
            </a:r>
            <a:r>
              <a:rPr lang="es-PR" dirty="0"/>
              <a:t>se refiere a la práctica del discípulo de sentarse a los pies de su maestro; en una situación semejante, como era de esperar, el maestro estaba a la cabeza del discípulo. </a:t>
            </a:r>
            <a:endParaRPr lang="es-PR" dirty="0" smtClean="0"/>
          </a:p>
          <a:p>
            <a:r>
              <a:rPr lang="es-PR" dirty="0" smtClean="0"/>
              <a:t>Eliseo </a:t>
            </a:r>
            <a:r>
              <a:rPr lang="es-PR" dirty="0"/>
              <a:t>ya lo sabía y ordenó a los profetas: «¡callad!» </a:t>
            </a:r>
            <a:endParaRPr lang="es-PR" dirty="0" smtClean="0"/>
          </a:p>
          <a:p>
            <a:r>
              <a:rPr lang="es-PR" dirty="0" smtClean="0"/>
              <a:t>El </a:t>
            </a:r>
            <a:r>
              <a:rPr lang="es-PR" dirty="0"/>
              <a:t>asunto era demasiado triste y sagrado como para tratarlo</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44171" t="3541" r="2448" b="4133"/>
          <a:stretch/>
        </p:blipFill>
        <p:spPr>
          <a:xfrm>
            <a:off x="5181600" y="1826418"/>
            <a:ext cx="3961228" cy="5029201"/>
          </a:xfrm>
          <a:prstGeom prst="rect">
            <a:avLst/>
          </a:prstGeom>
        </p:spPr>
      </p:pic>
    </p:spTree>
    <p:extLst>
      <p:ext uri="{BB962C8B-B14F-4D97-AF65-F5344CB8AC3E}">
        <p14:creationId xmlns:p14="http://schemas.microsoft.com/office/powerpoint/2010/main" val="750374054"/>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4813" t="3016" r="19088" b="2924"/>
          <a:stretch/>
        </p:blipFill>
        <p:spPr>
          <a:xfrm>
            <a:off x="5029200" y="1808797"/>
            <a:ext cx="4114800" cy="5064369"/>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a:solidFill>
                  <a:srgbClr val="FF0000"/>
                </a:solidFill>
              </a:rPr>
              <a:t>2:7–9</a:t>
            </a:r>
            <a:r>
              <a:rPr lang="es-PR" dirty="0"/>
              <a:t> Desde Jericó, Elías y Eliseo descendieron al río Jordán, seguidos… a lo lejos por cincuenta de los… profetas. </a:t>
            </a:r>
            <a:endParaRPr lang="es-PR" dirty="0" smtClean="0"/>
          </a:p>
          <a:p>
            <a:r>
              <a:rPr lang="es-PR" dirty="0" smtClean="0"/>
              <a:t>Cuando </a:t>
            </a:r>
            <a:r>
              <a:rPr lang="es-PR" dirty="0"/>
              <a:t>Elías… golpeó las aguas del Jordán con su manto, las aguas se apartaron a ambos lados y los dos hombres pasaron por lo seco. </a:t>
            </a:r>
            <a:endParaRPr lang="es-PR" dirty="0" smtClean="0"/>
          </a:p>
        </p:txBody>
      </p:sp>
    </p:spTree>
    <p:extLst>
      <p:ext uri="{BB962C8B-B14F-4D97-AF65-F5344CB8AC3E}">
        <p14:creationId xmlns:p14="http://schemas.microsoft.com/office/powerpoint/2010/main" val="2383987736"/>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4813" t="3016" r="19088" b="2924"/>
          <a:stretch/>
        </p:blipFill>
        <p:spPr>
          <a:xfrm>
            <a:off x="5029200" y="1808797"/>
            <a:ext cx="4114800" cy="5064369"/>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t>Elías </a:t>
            </a:r>
            <a:r>
              <a:rPr lang="es-PR" dirty="0"/>
              <a:t>había venido de Galaad, al este del Jordán, durante el reinado de </a:t>
            </a:r>
            <a:r>
              <a:rPr lang="es-PR" dirty="0" err="1"/>
              <a:t>Acab</a:t>
            </a:r>
            <a:r>
              <a:rPr lang="es-PR" dirty="0"/>
              <a:t>, para comenzar su ministerio profético (</a:t>
            </a:r>
            <a:r>
              <a:rPr lang="es-PR" dirty="0">
                <a:solidFill>
                  <a:srgbClr val="FF0000"/>
                </a:solidFill>
              </a:rPr>
              <a:t>1 </a:t>
            </a:r>
            <a:r>
              <a:rPr lang="es-PR" dirty="0" smtClean="0">
                <a:solidFill>
                  <a:srgbClr val="FF0000"/>
                </a:solidFill>
              </a:rPr>
              <a:t>Reyes </a:t>
            </a:r>
            <a:r>
              <a:rPr lang="es-PR" dirty="0">
                <a:solidFill>
                  <a:srgbClr val="FF0000"/>
                </a:solidFill>
              </a:rPr>
              <a:t>17:1</a:t>
            </a:r>
            <a:r>
              <a:rPr lang="es-PR" dirty="0"/>
              <a:t>). </a:t>
            </a:r>
            <a:endParaRPr lang="es-PR" dirty="0" smtClean="0"/>
          </a:p>
          <a:p>
            <a:r>
              <a:rPr lang="es-PR" dirty="0" smtClean="0"/>
              <a:t>Ahora </a:t>
            </a:r>
            <a:r>
              <a:rPr lang="es-PR" dirty="0"/>
              <a:t>que había llegado al fin de su ministerio pasó el Jordán una vez más para ser llevado al cielo. </a:t>
            </a:r>
            <a:endParaRPr lang="es-PR" dirty="0" smtClean="0"/>
          </a:p>
        </p:txBody>
      </p:sp>
    </p:spTree>
    <p:extLst>
      <p:ext uri="{BB962C8B-B14F-4D97-AF65-F5344CB8AC3E}">
        <p14:creationId xmlns:p14="http://schemas.microsoft.com/office/powerpoint/2010/main" val="2483265065"/>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5796" t="3489" r="13480" b="4136"/>
          <a:stretch/>
        </p:blipFill>
        <p:spPr>
          <a:xfrm>
            <a:off x="4876800" y="1751428"/>
            <a:ext cx="4267200" cy="5105400"/>
          </a:xfrm>
          <a:prstGeom prst="rect">
            <a:avLst/>
          </a:prstGeom>
        </p:spPr>
      </p:pic>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t>Animado </a:t>
            </a:r>
            <a:r>
              <a:rPr lang="es-PR" dirty="0"/>
              <a:t>por la partida del profeta, Eliseo pidió a Elías una porción doble de su espíritu. </a:t>
            </a:r>
            <a:endParaRPr lang="es-PR" dirty="0" smtClean="0"/>
          </a:p>
          <a:p>
            <a:r>
              <a:rPr lang="es-PR" dirty="0" smtClean="0"/>
              <a:t>La </a:t>
            </a:r>
            <a:r>
              <a:rPr lang="es-PR" dirty="0"/>
              <a:t>doble porción se refiere al derecho de primogenitura y puede significar aquí que Eliseo deseaba ser su digno sucesor. </a:t>
            </a:r>
            <a:endParaRPr lang="es-PR" dirty="0" smtClean="0"/>
          </a:p>
        </p:txBody>
      </p:sp>
    </p:spTree>
    <p:extLst>
      <p:ext uri="{BB962C8B-B14F-4D97-AF65-F5344CB8AC3E}">
        <p14:creationId xmlns:p14="http://schemas.microsoft.com/office/powerpoint/2010/main" val="3144564346"/>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366713"/>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t>Los comentaristas dicen que el </a:t>
            </a:r>
            <a:r>
              <a:rPr lang="es-PR" dirty="0"/>
              <a:t>cumplimiento de la petición debe verse en el hecho que mientras que Elías llevó a cabo ocho milagros, Eliseo realizó dieciséis</a:t>
            </a:r>
            <a:r>
              <a:rPr lang="es-PR" dirty="0" smtClean="0"/>
              <a:t>.</a:t>
            </a:r>
            <a:endParaRPr lang="es-PR" dirty="0"/>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5796" t="3489" r="13480" b="4136"/>
          <a:stretch/>
        </p:blipFill>
        <p:spPr>
          <a:xfrm>
            <a:off x="4876800" y="1751428"/>
            <a:ext cx="4267200" cy="5105400"/>
          </a:xfrm>
          <a:prstGeom prst="rect">
            <a:avLst/>
          </a:prstGeom>
        </p:spPr>
      </p:pic>
    </p:spTree>
    <p:extLst>
      <p:ext uri="{BB962C8B-B14F-4D97-AF65-F5344CB8AC3E}">
        <p14:creationId xmlns:p14="http://schemas.microsoft.com/office/powerpoint/2010/main" val="1705474205"/>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381000"/>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10000"/>
          </a:bodyPr>
          <a:lstStyle/>
          <a:p>
            <a:r>
              <a:rPr lang="es-PR" dirty="0">
                <a:solidFill>
                  <a:srgbClr val="FF0000"/>
                </a:solidFill>
              </a:rPr>
              <a:t>2:10–12a</a:t>
            </a:r>
            <a:r>
              <a:rPr lang="es-PR" dirty="0"/>
              <a:t> Elías le dijo que no estaba en su mano conceder la petición y añadió una condición que también estaba más allá de su control: si Eliseo le viera partir, entonces su petición le sería concedida. </a:t>
            </a:r>
            <a:endParaRPr lang="es-PR" dirty="0" smtClean="0"/>
          </a:p>
          <a:p>
            <a:r>
              <a:rPr lang="es-PR" dirty="0" smtClean="0"/>
              <a:t>Yendo </a:t>
            </a:r>
            <a:r>
              <a:rPr lang="es-PR" dirty="0"/>
              <a:t>ellos por el camino y hablando, fueron separados por un carro de fuego con caballos de fuego. </a:t>
            </a:r>
            <a:endParaRPr lang="es-PR" dirty="0" smtClean="0"/>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5796" t="3489" r="13480" b="4136"/>
          <a:stretch/>
        </p:blipFill>
        <p:spPr>
          <a:xfrm>
            <a:off x="4876800" y="1751428"/>
            <a:ext cx="4267200" cy="5105400"/>
          </a:xfrm>
          <a:prstGeom prst="rect">
            <a:avLst/>
          </a:prstGeom>
        </p:spPr>
      </p:pic>
    </p:spTree>
    <p:extLst>
      <p:ext uri="{BB962C8B-B14F-4D97-AF65-F5344CB8AC3E}">
        <p14:creationId xmlns:p14="http://schemas.microsoft.com/office/powerpoint/2010/main" val="666606137"/>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381000"/>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smtClean="0"/>
              <a:t>Luego </a:t>
            </a:r>
            <a:r>
              <a:rPr lang="es-PR" dirty="0"/>
              <a:t>un torbellino arrebató a Elías… al cielo a la vista de Eliseo. </a:t>
            </a:r>
            <a:endParaRPr lang="es-PR" dirty="0" smtClean="0"/>
          </a:p>
          <a:p>
            <a:r>
              <a:rPr lang="es-PR" dirty="0" smtClean="0"/>
              <a:t>Eliseo </a:t>
            </a:r>
            <a:r>
              <a:rPr lang="es-PR" dirty="0"/>
              <a:t>clamaba: ¡Padre mío, padre mío, carro de Israel y su gente de a caballo! </a:t>
            </a:r>
            <a:endParaRPr lang="es-PR" dirty="0" smtClean="0"/>
          </a:p>
          <a:p>
            <a:r>
              <a:rPr lang="es-PR" dirty="0" smtClean="0"/>
              <a:t>Esto </a:t>
            </a:r>
            <a:r>
              <a:rPr lang="es-PR" dirty="0"/>
              <a:t>podría indicar que Elías era una arma poderosa en las manos de Dios y la mejor defensa de Israel</a:t>
            </a:r>
            <a:r>
              <a:rPr lang="es-PR" dirty="0" smtClean="0"/>
              <a:t>.</a:t>
            </a:r>
            <a:endParaRPr lang="es-PR"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94496" y="1812781"/>
            <a:ext cx="3962399" cy="5056475"/>
          </a:xfrm>
          <a:prstGeom prst="rect">
            <a:avLst/>
          </a:prstGeom>
        </p:spPr>
      </p:pic>
    </p:spTree>
    <p:extLst>
      <p:ext uri="{BB962C8B-B14F-4D97-AF65-F5344CB8AC3E}">
        <p14:creationId xmlns:p14="http://schemas.microsoft.com/office/powerpoint/2010/main" val="4293636852"/>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381000"/>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a:solidFill>
                  <a:srgbClr val="FF0000"/>
                </a:solidFill>
              </a:rPr>
              <a:t>2:12b–14</a:t>
            </a:r>
            <a:r>
              <a:rPr lang="es-PR" dirty="0"/>
              <a:t> Después de romper sus vestidos como muestra de dolor, Eliseo volvió a la orilla este del Jordán, golpeó las aguas con el manto de Elías, y dijo así: ¿Dónde está Jehová, el Dios de Elías?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9214" t="3393" r="6046" b="3350"/>
          <a:stretch/>
        </p:blipFill>
        <p:spPr>
          <a:xfrm>
            <a:off x="5108917" y="1815767"/>
            <a:ext cx="4038600" cy="5050503"/>
          </a:xfrm>
          <a:prstGeom prst="rect">
            <a:avLst/>
          </a:prstGeom>
        </p:spPr>
      </p:pic>
    </p:spTree>
    <p:extLst>
      <p:ext uri="{BB962C8B-B14F-4D97-AF65-F5344CB8AC3E}">
        <p14:creationId xmlns:p14="http://schemas.microsoft.com/office/powerpoint/2010/main" val="3723529508"/>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381000"/>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t>Esta </a:t>
            </a:r>
            <a:r>
              <a:rPr lang="es-PR" dirty="0"/>
              <a:t>pregunta no expresa duda o incredulidad; simplemente dio la oportunidad para que Dios manifestara que estaba con Eliseo como había estado con Elías.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6721" t="846" r="23105" b="2817"/>
          <a:stretch/>
        </p:blipFill>
        <p:spPr>
          <a:xfrm>
            <a:off x="4876800" y="1843087"/>
            <a:ext cx="4267200" cy="5014913"/>
          </a:xfrm>
          <a:prstGeom prst="rect">
            <a:avLst/>
          </a:prstGeom>
        </p:spPr>
      </p:pic>
    </p:spTree>
    <p:extLst>
      <p:ext uri="{BB962C8B-B14F-4D97-AF65-F5344CB8AC3E}">
        <p14:creationId xmlns:p14="http://schemas.microsoft.com/office/powerpoint/2010/main" val="213409721"/>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a:latin typeface="Candara" panose="020E0502030303020204" pitchFamily="34" charset="0"/>
              </a:rPr>
              <a:t>El propósito del autor fue elaborar la historia de los reinos </a:t>
            </a:r>
            <a:r>
              <a:rPr lang="es-PR" dirty="0" smtClean="0">
                <a:latin typeface="Candara" panose="020E0502030303020204" pitchFamily="34" charset="0"/>
              </a:rPr>
              <a:t>de Judá, Israel y sus vecinos dentro </a:t>
            </a:r>
            <a:r>
              <a:rPr lang="es-PR" dirty="0">
                <a:latin typeface="Candara" panose="020E0502030303020204" pitchFamily="34" charset="0"/>
              </a:rPr>
              <a:t>del contexto de la providencia divina, por eso aparecen los acontecimientos religiosos tanto como los hechos seculares.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8" name="TextBox 7"/>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91153" y="1814514"/>
            <a:ext cx="3452847" cy="5043485"/>
          </a:xfrm>
          <a:prstGeom prst="rect">
            <a:avLst/>
          </a:prstGeom>
        </p:spPr>
      </p:pic>
    </p:spTree>
    <p:extLst>
      <p:ext uri="{BB962C8B-B14F-4D97-AF65-F5344CB8AC3E}">
        <p14:creationId xmlns:p14="http://schemas.microsoft.com/office/powerpoint/2010/main" val="921008667"/>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381000"/>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t>Las </a:t>
            </a:r>
            <a:r>
              <a:rPr lang="es-PR" dirty="0"/>
              <a:t>aguas se apartaron, permitiendo así que el profeta volviera a la ribera oeste del río, donde los cincuenta hijos de los profetas esperaban y observaban</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2831" t="4187" r="13053" b="2748"/>
          <a:stretch/>
        </p:blipFill>
        <p:spPr>
          <a:xfrm>
            <a:off x="5160168" y="1832316"/>
            <a:ext cx="3983832" cy="5029200"/>
          </a:xfrm>
          <a:prstGeom prst="rect">
            <a:avLst/>
          </a:prstGeom>
        </p:spPr>
      </p:pic>
    </p:spTree>
    <p:extLst>
      <p:ext uri="{BB962C8B-B14F-4D97-AF65-F5344CB8AC3E}">
        <p14:creationId xmlns:p14="http://schemas.microsoft.com/office/powerpoint/2010/main" val="3426900038"/>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381000"/>
            <a:ext cx="7793037" cy="1462087"/>
          </a:xfrm>
        </p:spPr>
        <p:txBody>
          <a:bodyPr/>
          <a:lstStyle/>
          <a:p>
            <a:r>
              <a:rPr lang="es-PR" dirty="0">
                <a:latin typeface="Candara" pitchFamily="34" charset="0"/>
                <a:cs typeface="Calibri" pitchFamily="34" charset="0"/>
              </a:rPr>
              <a:t>Eliseo sucede a Elías como profeta de Dios  </a:t>
            </a:r>
            <a:r>
              <a:rPr lang="es-PR" dirty="0">
                <a:solidFill>
                  <a:srgbClr val="FF0000"/>
                </a:solidFill>
                <a:latin typeface="Candara" pitchFamily="34" charset="0"/>
                <a:cs typeface="Calibri" pitchFamily="34" charset="0"/>
              </a:rPr>
              <a:t>2 Reyes 2.9-18</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77500" lnSpcReduction="20000"/>
          </a:bodyPr>
          <a:lstStyle/>
          <a:p>
            <a:r>
              <a:rPr lang="es-PR" dirty="0">
                <a:solidFill>
                  <a:srgbClr val="FF0000"/>
                </a:solidFill>
              </a:rPr>
              <a:t>2:15–18</a:t>
            </a:r>
            <a:r>
              <a:rPr lang="es-PR" dirty="0"/>
              <a:t> Al ver que las aguas del Jordán se partían, ellos reconocieron que Eliseo era en verdad el sucesor de Elías. </a:t>
            </a:r>
            <a:endParaRPr lang="es-PR" dirty="0" smtClean="0"/>
          </a:p>
          <a:p>
            <a:r>
              <a:rPr lang="es-PR" dirty="0" smtClean="0"/>
              <a:t>Contra </a:t>
            </a:r>
            <a:r>
              <a:rPr lang="es-PR" dirty="0"/>
              <a:t>la opinión de Eliseo, insistieron en enviar un grupo a buscar a Elías, pero el viaje resultó en vano, como Eliseo les había advertido. </a:t>
            </a:r>
            <a:endParaRPr lang="es-PR" dirty="0" smtClean="0"/>
          </a:p>
          <a:p>
            <a:r>
              <a:rPr lang="es-PR" dirty="0" smtClean="0"/>
              <a:t>Si </a:t>
            </a:r>
            <a:r>
              <a:rPr lang="es-PR" dirty="0"/>
              <a:t>aquellos hombres no hubieran sido testigos del arrebatamiento de Elías, habrían pensado que su ausencia era temporal</a:t>
            </a:r>
            <a:r>
              <a:rPr lang="es-PR" dirty="0" smtClean="0"/>
              <a:t>.</a:t>
            </a:r>
            <a:endParaRPr lang="es-PR" dirty="0"/>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32831" t="4187" r="13053" b="2748"/>
          <a:stretch/>
        </p:blipFill>
        <p:spPr>
          <a:xfrm>
            <a:off x="5160168" y="1832316"/>
            <a:ext cx="3983832" cy="5029200"/>
          </a:xfrm>
          <a:prstGeom prst="rect">
            <a:avLst/>
          </a:prstGeom>
        </p:spPr>
      </p:pic>
    </p:spTree>
    <p:extLst>
      <p:ext uri="{BB962C8B-B14F-4D97-AF65-F5344CB8AC3E}">
        <p14:creationId xmlns:p14="http://schemas.microsoft.com/office/powerpoint/2010/main" val="793079435"/>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smtClean="0">
                <a:latin typeface="Candara" pitchFamily="34" charset="0"/>
                <a:cs typeface="Calibri" pitchFamily="34" charset="0"/>
              </a:rPr>
              <a:t> </a:t>
            </a:r>
            <a:r>
              <a:rPr lang="es-PR" sz="4000" dirty="0" smtClean="0">
                <a:solidFill>
                  <a:srgbClr val="FF0000"/>
                </a:solidFill>
                <a:latin typeface="Candara" pitchFamily="34" charset="0"/>
                <a:cs typeface="Calibri" pitchFamily="34" charset="0"/>
              </a:rPr>
              <a:t>2 </a:t>
            </a:r>
            <a:r>
              <a:rPr lang="es-PR" sz="4000" dirty="0">
                <a:solidFill>
                  <a:srgbClr val="FF0000"/>
                </a:solidFill>
                <a:latin typeface="Candara" pitchFamily="34" charset="0"/>
                <a:cs typeface="Calibri" pitchFamily="34" charset="0"/>
              </a:rPr>
              <a:t>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5000"/>
                    </a14:imgEffect>
                    <a14:imgEffect>
                      <a14:brightnessContrast contrast="66000"/>
                    </a14:imgEffect>
                  </a14:imgLayer>
                </a14:imgProps>
              </a:ext>
              <a:ext uri="{28A0092B-C50C-407E-A947-70E740481C1C}">
                <a14:useLocalDpi xmlns:a14="http://schemas.microsoft.com/office/drawing/2010/main"/>
              </a:ext>
            </a:extLst>
          </a:blip>
          <a:srcRect t="13593" r="20000" b="25688"/>
          <a:stretch/>
        </p:blipFill>
        <p:spPr>
          <a:xfrm>
            <a:off x="0" y="1652955"/>
            <a:ext cx="9144000" cy="5205045"/>
          </a:xfrm>
          <a:prstGeom prst="rect">
            <a:avLst/>
          </a:prstGeom>
        </p:spPr>
      </p:pic>
    </p:spTree>
    <p:extLst>
      <p:ext uri="{BB962C8B-B14F-4D97-AF65-F5344CB8AC3E}">
        <p14:creationId xmlns:p14="http://schemas.microsoft.com/office/powerpoint/2010/main" val="3939104713"/>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t>“</a:t>
            </a:r>
            <a:r>
              <a:rPr lang="es-PR" i="1" dirty="0"/>
              <a:t>Entonces Mesa rey de </a:t>
            </a:r>
            <a:r>
              <a:rPr lang="es-PR" i="1" dirty="0" err="1"/>
              <a:t>Moab</a:t>
            </a:r>
            <a:r>
              <a:rPr lang="es-PR" i="1" dirty="0"/>
              <a:t> era propietario de ganados, y pagaba al rey de Israel cien mil corderos y cien mil carneros con sus vellones</a:t>
            </a:r>
            <a:r>
              <a:rPr lang="es-PR" i="1" dirty="0" smtClean="0"/>
              <a:t>. Pero </a:t>
            </a:r>
            <a:r>
              <a:rPr lang="es-PR" i="1" dirty="0"/>
              <a:t>muerto </a:t>
            </a:r>
            <a:r>
              <a:rPr lang="es-PR" i="1" dirty="0" err="1"/>
              <a:t>Acab</a:t>
            </a:r>
            <a:r>
              <a:rPr lang="es-PR" i="1" dirty="0"/>
              <a:t>, el rey de </a:t>
            </a:r>
            <a:r>
              <a:rPr lang="es-PR" i="1" dirty="0" err="1"/>
              <a:t>Moab</a:t>
            </a:r>
            <a:r>
              <a:rPr lang="es-PR" i="1" dirty="0"/>
              <a:t> se rebeló contra el rey de Israel</a:t>
            </a:r>
            <a:r>
              <a:rPr lang="es-PR" i="1" dirty="0" smtClean="0"/>
              <a:t>. Salió </a:t>
            </a:r>
            <a:r>
              <a:rPr lang="es-PR" i="1" dirty="0"/>
              <a:t>entonces de Samaria el rey Joram, y pasó revista a todo Israel</a:t>
            </a:r>
            <a:r>
              <a:rPr lang="es-PR" i="1" dirty="0" smtClean="0"/>
              <a:t>. Y </a:t>
            </a:r>
            <a:r>
              <a:rPr lang="es-PR" i="1" dirty="0"/>
              <a:t>fue y envió a decir a Josafat rey de Judá: El rey de </a:t>
            </a:r>
            <a:r>
              <a:rPr lang="es-PR" i="1" dirty="0" err="1"/>
              <a:t>Moab</a:t>
            </a:r>
            <a:r>
              <a:rPr lang="es-PR" i="1" dirty="0"/>
              <a:t> se ha rebelado contra mí: ¿irás tú conmigo a la guerra contra </a:t>
            </a:r>
            <a:r>
              <a:rPr lang="es-PR" i="1" dirty="0" err="1"/>
              <a:t>Moab</a:t>
            </a:r>
            <a:r>
              <a:rPr lang="es-PR" i="1" dirty="0" smtClean="0"/>
              <a:t>?...”</a:t>
            </a:r>
            <a:endParaRPr lang="es-PR" dirty="0"/>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t>“…</a:t>
            </a:r>
            <a:r>
              <a:rPr lang="es-PR" i="1" dirty="0" smtClean="0"/>
              <a:t>Y </a:t>
            </a:r>
            <a:r>
              <a:rPr lang="es-PR" i="1" dirty="0"/>
              <a:t>él respondió: Iré, porque yo soy como tú; mi pueblo como tu pueblo, y mis caballos como los tuyos</a:t>
            </a:r>
            <a:r>
              <a:rPr lang="es-PR" i="1" dirty="0" smtClean="0"/>
              <a:t>. Y </a:t>
            </a:r>
            <a:r>
              <a:rPr lang="es-PR" i="1" dirty="0"/>
              <a:t>dijo: ¿Por qué camino iremos? Y él respondió: Por el camino del desierto de </a:t>
            </a:r>
            <a:r>
              <a:rPr lang="es-PR" i="1" dirty="0" err="1"/>
              <a:t>Edom</a:t>
            </a:r>
            <a:r>
              <a:rPr lang="es-PR" i="1" dirty="0"/>
              <a:t>. Salieron, pues, el rey de Israel, el rey de Judá, y el rey de </a:t>
            </a:r>
            <a:r>
              <a:rPr lang="es-PR" i="1" dirty="0" err="1"/>
              <a:t>Edom</a:t>
            </a:r>
            <a:r>
              <a:rPr lang="es-PR" i="1" dirty="0"/>
              <a:t>; y como anduvieron rodeando por el desierto siete días de camino, les faltó agua para el ejército, y para las bestias que los </a:t>
            </a:r>
            <a:r>
              <a:rPr lang="es-PR" i="1" dirty="0" smtClean="0"/>
              <a:t>seguían…”</a:t>
            </a:r>
            <a:endParaRPr lang="es-PR" dirty="0"/>
          </a:p>
        </p:txBody>
      </p:sp>
    </p:spTree>
    <p:extLst>
      <p:ext uri="{BB962C8B-B14F-4D97-AF65-F5344CB8AC3E}">
        <p14:creationId xmlns:p14="http://schemas.microsoft.com/office/powerpoint/2010/main" val="553702237"/>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smtClean="0"/>
              <a:t>“</a:t>
            </a:r>
            <a:r>
              <a:rPr lang="es-PR" i="1" dirty="0" smtClean="0"/>
              <a:t>…Entonces </a:t>
            </a:r>
            <a:r>
              <a:rPr lang="es-PR" i="1" dirty="0"/>
              <a:t>el rey de Israel dijo: ¡Ah! que ha llamado Jehová a estos tres reyes para entregarlos en manos de los moabitas. Mas Josafat dijo: ¿No hay aquí profeta de Jehová, para que consultemos a Jehová por medio de él? Y uno de los siervos del rey de Israel respondió y dijo: Aquí está Eliseo hijo de </a:t>
            </a:r>
            <a:r>
              <a:rPr lang="es-PR" i="1" dirty="0" err="1"/>
              <a:t>Safat</a:t>
            </a:r>
            <a:r>
              <a:rPr lang="es-PR" i="1" dirty="0"/>
              <a:t>, que servía a Elías. Y Josafat dijo: Este tendrá palabra de Jehová. Y descendieron a él el rey de Israel, y Josafat, y el rey de </a:t>
            </a:r>
            <a:r>
              <a:rPr lang="es-PR" i="1" dirty="0" err="1"/>
              <a:t>Edom</a:t>
            </a:r>
            <a:r>
              <a:rPr lang="es-PR" i="1" dirty="0" smtClean="0"/>
              <a:t>.</a:t>
            </a:r>
            <a:r>
              <a:rPr lang="es-PR" dirty="0" smtClean="0"/>
              <a:t>”</a:t>
            </a:r>
          </a:p>
          <a:p>
            <a:pPr marL="0" indent="0">
              <a:buNone/>
            </a:pPr>
            <a:r>
              <a:rPr lang="es-PR" dirty="0">
                <a:solidFill>
                  <a:srgbClr val="FF0000"/>
                </a:solidFill>
              </a:rPr>
              <a:t>	</a:t>
            </a:r>
            <a:r>
              <a:rPr lang="es-PR" dirty="0" smtClean="0">
                <a:solidFill>
                  <a:srgbClr val="FF0000"/>
                </a:solidFill>
              </a:rPr>
              <a:t>(</a:t>
            </a:r>
            <a:r>
              <a:rPr lang="es-PR" dirty="0">
                <a:solidFill>
                  <a:srgbClr val="FF0000"/>
                </a:solidFill>
              </a:rPr>
              <a:t>2º Reyes 3.4–12, RVR60</a:t>
            </a:r>
            <a:r>
              <a:rPr lang="es-PR" dirty="0" smtClean="0">
                <a:solidFill>
                  <a:srgbClr val="FF0000"/>
                </a:solidFill>
              </a:rPr>
              <a:t>)</a:t>
            </a:r>
            <a:endParaRPr lang="es-PR" dirty="0">
              <a:solidFill>
                <a:srgbClr val="FF0000"/>
              </a:solidFill>
            </a:endParaRPr>
          </a:p>
        </p:txBody>
      </p:sp>
    </p:spTree>
    <p:extLst>
      <p:ext uri="{BB962C8B-B14F-4D97-AF65-F5344CB8AC3E}">
        <p14:creationId xmlns:p14="http://schemas.microsoft.com/office/powerpoint/2010/main" val="2456300023"/>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PR" dirty="0" smtClean="0"/>
              <a:t>“</a:t>
            </a:r>
            <a:r>
              <a:rPr lang="es-PR" i="1" dirty="0"/>
              <a:t>Porque Jehová ha dicho así: No veréis viento, ni veréis lluvia; pero este valle será lleno de agua, y beberéis vosotros, y vuestras bestias y vuestros ganados. Y esto es cosa ligera en los ojos de Jehová; entregará también a los moabitas en vuestras manos. Y destruiréis toda ciudad fortificada y toda villa hermosa, y talaréis todo buen árbol, cegaréis todas las fuentes de aguas, y destruiréis con piedras toda tierra fértil.</a:t>
            </a:r>
            <a:r>
              <a:rPr lang="es-PR" dirty="0"/>
              <a:t>” </a:t>
            </a:r>
            <a:r>
              <a:rPr lang="es-PR" dirty="0">
                <a:solidFill>
                  <a:srgbClr val="FF0000"/>
                </a:solidFill>
              </a:rPr>
              <a:t>(2º Reyes 3.17–19, RVR60) </a:t>
            </a:r>
          </a:p>
        </p:txBody>
      </p:sp>
    </p:spTree>
    <p:extLst>
      <p:ext uri="{BB962C8B-B14F-4D97-AF65-F5344CB8AC3E}">
        <p14:creationId xmlns:p14="http://schemas.microsoft.com/office/powerpoint/2010/main" val="3818837051"/>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a:solidFill>
                  <a:srgbClr val="FF0000"/>
                </a:solidFill>
              </a:rPr>
              <a:t>3:4–9</a:t>
            </a:r>
            <a:r>
              <a:rPr lang="es-PR" dirty="0"/>
              <a:t> Bajo el reinado de </a:t>
            </a:r>
            <a:r>
              <a:rPr lang="es-PR" dirty="0" err="1"/>
              <a:t>Acab</a:t>
            </a:r>
            <a:r>
              <a:rPr lang="es-PR" dirty="0"/>
              <a:t>, el rey de </a:t>
            </a:r>
            <a:r>
              <a:rPr lang="es-PR" dirty="0" err="1"/>
              <a:t>Moab</a:t>
            </a:r>
            <a:r>
              <a:rPr lang="es-PR" dirty="0"/>
              <a:t> había tenido que pagar cada año tributo a Israel. </a:t>
            </a:r>
            <a:endParaRPr lang="es-PR" dirty="0" smtClean="0"/>
          </a:p>
          <a:p>
            <a:r>
              <a:rPr lang="es-PR" dirty="0" smtClean="0"/>
              <a:t>Pero </a:t>
            </a:r>
            <a:r>
              <a:rPr lang="es-PR" dirty="0"/>
              <a:t>muerto </a:t>
            </a:r>
            <a:r>
              <a:rPr lang="es-PR" dirty="0" err="1"/>
              <a:t>Acab</a:t>
            </a:r>
            <a:r>
              <a:rPr lang="es-PR" dirty="0"/>
              <a:t>, el rey Mesa decidió que había llegado el tiempo estratégico para rebelarse. </a:t>
            </a:r>
            <a:endParaRPr lang="es-PR" dirty="0" smtClean="0"/>
          </a:p>
          <a:p>
            <a:r>
              <a:rPr lang="es-PR" dirty="0" smtClean="0"/>
              <a:t>La </a:t>
            </a:r>
            <a:r>
              <a:rPr lang="es-PR" dirty="0"/>
              <a:t>famosa «piedra moabita», descubierta por un misionero alemán en 1868, menciona el sometimiento de </a:t>
            </a:r>
            <a:r>
              <a:rPr lang="es-PR" dirty="0" err="1"/>
              <a:t>Moab</a:t>
            </a:r>
            <a:r>
              <a:rPr lang="es-PR" dirty="0"/>
              <a:t> a manos de Israel y la exitosa rebelión de Mesa</a:t>
            </a:r>
            <a:r>
              <a:rPr lang="es-PR" dirty="0" smtClean="0"/>
              <a:t>.</a:t>
            </a:r>
            <a:endParaRPr lang="es-PR" dirty="0"/>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372100" y="1828800"/>
            <a:ext cx="3771900" cy="5029200"/>
          </a:xfrm>
          <a:prstGeom prst="rect">
            <a:avLst/>
          </a:prstGeom>
        </p:spPr>
      </p:pic>
    </p:spTree>
    <p:extLst>
      <p:ext uri="{BB962C8B-B14F-4D97-AF65-F5344CB8AC3E}">
        <p14:creationId xmlns:p14="http://schemas.microsoft.com/office/powerpoint/2010/main" val="2298620078"/>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a:t>Ocozías no hizo nada en lo que se refiere a la rebelión de </a:t>
            </a:r>
            <a:r>
              <a:rPr lang="es-PR" dirty="0" err="1"/>
              <a:t>Moab</a:t>
            </a:r>
            <a:r>
              <a:rPr lang="es-PR" dirty="0"/>
              <a:t>. </a:t>
            </a:r>
            <a:endParaRPr lang="es-PR" dirty="0" smtClean="0"/>
          </a:p>
          <a:p>
            <a:r>
              <a:rPr lang="es-PR" dirty="0" smtClean="0"/>
              <a:t>Sin </a:t>
            </a:r>
            <a:r>
              <a:rPr lang="es-PR" dirty="0"/>
              <a:t>embargo, cuando su sucesor Joram llegó al poder, seguidamente trató de poner a </a:t>
            </a:r>
            <a:r>
              <a:rPr lang="es-PR" dirty="0" err="1"/>
              <a:t>Moab</a:t>
            </a:r>
            <a:r>
              <a:rPr lang="es-PR" dirty="0"/>
              <a:t> bajo su control, porque no deseaba perder el cuantioso tributo. </a:t>
            </a:r>
          </a:p>
          <a:p>
            <a:r>
              <a:rPr lang="es-PR" dirty="0" smtClean="0"/>
              <a:t>Joram pidió a Josafat que se le uniera en la batalla, y Josafat reincidió en su necedad (ver </a:t>
            </a:r>
            <a:r>
              <a:rPr lang="es-PR" dirty="0" smtClean="0">
                <a:solidFill>
                  <a:srgbClr val="FF0000"/>
                </a:solidFill>
              </a:rPr>
              <a:t>1 Reyes 22</a:t>
            </a:r>
            <a:r>
              <a:rPr lang="es-PR" dirty="0" smtClean="0"/>
              <a:t>, donde Josafat casi pierde la vida por aliarse con Israel).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b="3954"/>
          <a:stretch/>
        </p:blipFill>
        <p:spPr>
          <a:xfrm>
            <a:off x="5396358" y="1828800"/>
            <a:ext cx="3747641" cy="5047593"/>
          </a:xfrm>
          <a:prstGeom prst="rect">
            <a:avLst/>
          </a:prstGeom>
        </p:spPr>
      </p:pic>
    </p:spTree>
    <p:extLst>
      <p:ext uri="{BB962C8B-B14F-4D97-AF65-F5344CB8AC3E}">
        <p14:creationId xmlns:p14="http://schemas.microsoft.com/office/powerpoint/2010/main" val="1711396822"/>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smtClean="0"/>
              <a:t>Decidieron </a:t>
            </a:r>
            <a:r>
              <a:rPr lang="es-PR" dirty="0"/>
              <a:t>marchar por la orilla oeste del Mar Muerto, hacia el este pasando por </a:t>
            </a:r>
            <a:r>
              <a:rPr lang="es-PR" dirty="0" err="1"/>
              <a:t>Edom</a:t>
            </a:r>
            <a:r>
              <a:rPr lang="es-PR" dirty="0"/>
              <a:t> y el norte de </a:t>
            </a:r>
            <a:r>
              <a:rPr lang="es-PR" dirty="0" err="1"/>
              <a:t>Moab</a:t>
            </a:r>
            <a:r>
              <a:rPr lang="es-PR" dirty="0" smtClean="0"/>
              <a:t>.</a:t>
            </a:r>
          </a:p>
          <a:p>
            <a:r>
              <a:rPr lang="es-PR" dirty="0" smtClean="0"/>
              <a:t>Ya </a:t>
            </a:r>
            <a:r>
              <a:rPr lang="es-PR" dirty="0"/>
              <a:t>que en aquellos días el </a:t>
            </a:r>
            <a:r>
              <a:rPr lang="es-PR" dirty="0" err="1"/>
              <a:t>Edom</a:t>
            </a:r>
            <a:r>
              <a:rPr lang="es-PR" dirty="0"/>
              <a:t> era un estado vasallo de Josafat, no fue difícil hacerlo participar en la batalla</a:t>
            </a:r>
            <a:r>
              <a:rPr lang="es-PR" dirty="0" smtClean="0"/>
              <a:t>.</a:t>
            </a:r>
            <a:endParaRPr lang="es-PR" dirty="0"/>
          </a:p>
        </p:txBody>
      </p:sp>
      <p:pic>
        <p:nvPicPr>
          <p:cNvPr id="3" name="Picture 2"/>
          <p:cNvPicPr>
            <a:picLocks noChangeAspect="1"/>
          </p:cNvPicPr>
          <p:nvPr/>
        </p:nvPicPr>
        <p:blipFill>
          <a:blip r:embed="rId3" cstate="email">
            <a:lum contrast="20000"/>
            <a:extLst>
              <a:ext uri="{28A0092B-C50C-407E-A947-70E740481C1C}">
                <a14:useLocalDpi xmlns:a14="http://schemas.microsoft.com/office/drawing/2010/main"/>
              </a:ext>
            </a:extLst>
          </a:blip>
          <a:stretch>
            <a:fillRect/>
          </a:stretch>
        </p:blipFill>
        <p:spPr>
          <a:xfrm>
            <a:off x="5373438" y="1828800"/>
            <a:ext cx="3770562" cy="5040086"/>
          </a:xfrm>
          <a:prstGeom prst="rect">
            <a:avLst/>
          </a:prstGeom>
        </p:spPr>
      </p:pic>
    </p:spTree>
    <p:extLst>
      <p:ext uri="{BB962C8B-B14F-4D97-AF65-F5344CB8AC3E}">
        <p14:creationId xmlns:p14="http://schemas.microsoft.com/office/powerpoint/2010/main" val="2576486449"/>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autor tomó en cuenta el hecho de que las naciones experimentaron sus altibajos dentro de una convicción en que, al fin y al cabo, Dios estaba en control del destino de cada nación y rey.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b="7628"/>
          <a:stretch/>
        </p:blipFill>
        <p:spPr>
          <a:xfrm>
            <a:off x="5552769" y="1814515"/>
            <a:ext cx="3591232" cy="5043485"/>
          </a:xfrm>
          <a:prstGeom prst="rect">
            <a:avLst/>
          </a:prstGeom>
        </p:spPr>
      </p:pic>
    </p:spTree>
    <p:extLst>
      <p:ext uri="{BB962C8B-B14F-4D97-AF65-F5344CB8AC3E}">
        <p14:creationId xmlns:p14="http://schemas.microsoft.com/office/powerpoint/2010/main" val="330528718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a:solidFill>
                  <a:srgbClr val="FF0000"/>
                </a:solidFill>
              </a:rPr>
              <a:t>3:10–12</a:t>
            </a:r>
            <a:r>
              <a:rPr lang="es-PR" dirty="0"/>
              <a:t> Acercándose a </a:t>
            </a:r>
            <a:r>
              <a:rPr lang="es-PR" dirty="0" err="1"/>
              <a:t>Moab</a:t>
            </a:r>
            <a:r>
              <a:rPr lang="es-PR" dirty="0"/>
              <a:t>, el ejército se quedó sin agua. </a:t>
            </a:r>
            <a:endParaRPr lang="es-PR" dirty="0" smtClean="0"/>
          </a:p>
          <a:p>
            <a:r>
              <a:rPr lang="es-PR" dirty="0" smtClean="0"/>
              <a:t>Joram </a:t>
            </a:r>
            <a:r>
              <a:rPr lang="es-PR" dirty="0"/>
              <a:t>acusó a Jehová insolentemente por esto, por lo que Josafat sugirió que se consultara a algún profeta de Jehová. </a:t>
            </a:r>
            <a:endParaRPr lang="es-PR" dirty="0" smtClean="0"/>
          </a:p>
          <a:p>
            <a:r>
              <a:rPr lang="es-PR" dirty="0" smtClean="0"/>
              <a:t>Cuando </a:t>
            </a:r>
            <a:r>
              <a:rPr lang="es-PR" dirty="0"/>
              <a:t>se supo que Eliseo, el siervo de Elías, estaba cerca, los tres reyes le salieron al encuentro</a:t>
            </a:r>
            <a:r>
              <a:rPr lang="es-PR" dirty="0" smtClean="0"/>
              <a:t>.</a:t>
            </a:r>
            <a:endParaRPr lang="es-PR" dirty="0"/>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410200" y="1879600"/>
            <a:ext cx="3733800" cy="4978400"/>
          </a:xfrm>
          <a:prstGeom prst="rect">
            <a:avLst/>
          </a:prstGeom>
        </p:spPr>
      </p:pic>
    </p:spTree>
    <p:extLst>
      <p:ext uri="{BB962C8B-B14F-4D97-AF65-F5344CB8AC3E}">
        <p14:creationId xmlns:p14="http://schemas.microsoft.com/office/powerpoint/2010/main" val="1206193752"/>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rPr>
              <a:t>3:13–19</a:t>
            </a:r>
            <a:r>
              <a:rPr lang="es-PR" dirty="0"/>
              <a:t> Al principio Eliseo protestó que no tenía nada que ver con el rey idólatra de Israel y le sugirió que fuera a los profetas idólatras de su padre. </a:t>
            </a:r>
            <a:endParaRPr lang="es-PR" dirty="0" smtClean="0"/>
          </a:p>
          <a:p>
            <a:r>
              <a:rPr lang="es-PR" dirty="0" smtClean="0"/>
              <a:t>La </a:t>
            </a:r>
            <a:r>
              <a:rPr lang="es-PR" dirty="0"/>
              <a:t>respuesta de Joram dejó entrever que no eran los ídolos sino Jehová quien estaba causando el problema. </a:t>
            </a:r>
            <a:endParaRPr lang="es-PR" dirty="0" smtClean="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995" t="2860" r="45526" b="2771"/>
          <a:stretch/>
        </p:blipFill>
        <p:spPr>
          <a:xfrm>
            <a:off x="5334000" y="1828800"/>
            <a:ext cx="3810000" cy="5029200"/>
          </a:xfrm>
          <a:prstGeom prst="rect">
            <a:avLst/>
          </a:prstGeom>
        </p:spPr>
      </p:pic>
    </p:spTree>
    <p:extLst>
      <p:ext uri="{BB962C8B-B14F-4D97-AF65-F5344CB8AC3E}">
        <p14:creationId xmlns:p14="http://schemas.microsoft.com/office/powerpoint/2010/main" val="3722125179"/>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smtClean="0"/>
              <a:t>Por </a:t>
            </a:r>
            <a:r>
              <a:rPr lang="es-PR" dirty="0"/>
              <a:t>deferencia a Josafat, Eliseo accedió a consultar al Señor. </a:t>
            </a:r>
            <a:endParaRPr lang="es-PR" dirty="0" smtClean="0"/>
          </a:p>
          <a:p>
            <a:r>
              <a:rPr lang="es-PR" dirty="0" smtClean="0"/>
              <a:t>Mientras </a:t>
            </a:r>
            <a:r>
              <a:rPr lang="es-PR" dirty="0"/>
              <a:t>el tañedor tocaba, el poder de Dios vino sobre Eliseo y predijo que el valle se llenaría de muchas zanjas no causadas por la lluvia y que los moabitas serían derrotados</a:t>
            </a:r>
            <a:r>
              <a:rPr lang="es-PR" dirty="0" smtClean="0"/>
              <a:t>.</a:t>
            </a:r>
            <a:endParaRPr lang="es-PR" dirty="0"/>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373941" y="1947535"/>
            <a:ext cx="3767431" cy="4495800"/>
          </a:xfrm>
          <a:prstGeom prst="rect">
            <a:avLst/>
          </a:prstGeom>
        </p:spPr>
      </p:pic>
    </p:spTree>
    <p:extLst>
      <p:ext uri="{BB962C8B-B14F-4D97-AF65-F5344CB8AC3E}">
        <p14:creationId xmlns:p14="http://schemas.microsoft.com/office/powerpoint/2010/main" val="1353510176"/>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0" y="0"/>
            <a:ext cx="9144000" cy="6887497"/>
          </a:xfrm>
          <a:prstGeom prst="rect">
            <a:avLst/>
          </a:prstGeom>
        </p:spPr>
      </p:pic>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rPr>
              <a:t>3:20–25</a:t>
            </a:r>
            <a:r>
              <a:rPr lang="es-PR" dirty="0"/>
              <a:t> A la mañana siguiente, el agua entró en el valle viniendo de la parte de </a:t>
            </a:r>
            <a:r>
              <a:rPr lang="es-PR" dirty="0" err="1"/>
              <a:t>Edom</a:t>
            </a:r>
            <a:r>
              <a:rPr lang="es-PR" dirty="0"/>
              <a:t>. </a:t>
            </a:r>
            <a:endParaRPr lang="es-PR" dirty="0" smtClean="0"/>
          </a:p>
          <a:p>
            <a:r>
              <a:rPr lang="es-PR" dirty="0" smtClean="0"/>
              <a:t>Al </a:t>
            </a:r>
            <a:r>
              <a:rPr lang="es-PR" dirty="0"/>
              <a:t>despuntar el alba, el agua se veía como sangre a los ojos de los moabitas y pensaron que los reyes de Israel, Judá y </a:t>
            </a:r>
            <a:r>
              <a:rPr lang="es-PR" dirty="0" err="1"/>
              <a:t>Edom</a:t>
            </a:r>
            <a:r>
              <a:rPr lang="es-PR" dirty="0"/>
              <a:t> habían peleado entre ellos mismos. </a:t>
            </a:r>
            <a:endParaRPr lang="es-PR" dirty="0" smtClean="0"/>
          </a:p>
        </p:txBody>
      </p:sp>
    </p:spTree>
    <p:extLst>
      <p:ext uri="{BB962C8B-B14F-4D97-AF65-F5344CB8AC3E}">
        <p14:creationId xmlns:p14="http://schemas.microsoft.com/office/powerpoint/2010/main" val="3534717625"/>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smtClean="0"/>
              <a:t>Cuando </a:t>
            </a:r>
            <a:r>
              <a:rPr lang="es-PR" dirty="0"/>
              <a:t>se apresuraron para llegar al campamento de Israel para apoderarse del botín, se encontraron frente a un ataque encarnizado. </a:t>
            </a:r>
            <a:endParaRPr lang="es-PR" dirty="0" smtClean="0"/>
          </a:p>
          <a:p>
            <a:r>
              <a:rPr lang="es-PR" dirty="0" smtClean="0"/>
              <a:t>Los </a:t>
            </a:r>
            <a:r>
              <a:rPr lang="es-PR" dirty="0"/>
              <a:t>Israelitas llenaron de piedras la tierra de cultivo, cegaron las fuentes y derribaron todos los buenos árboles</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50578"/>
          <a:stretch/>
        </p:blipFill>
        <p:spPr>
          <a:xfrm>
            <a:off x="5334000" y="1828800"/>
            <a:ext cx="3810000" cy="5029200"/>
          </a:xfrm>
          <a:prstGeom prst="rect">
            <a:avLst/>
          </a:prstGeom>
        </p:spPr>
      </p:pic>
    </p:spTree>
    <p:extLst>
      <p:ext uri="{BB962C8B-B14F-4D97-AF65-F5344CB8AC3E}">
        <p14:creationId xmlns:p14="http://schemas.microsoft.com/office/powerpoint/2010/main" val="2189713263"/>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a:solidFill>
                  <a:srgbClr val="FF0000"/>
                </a:solidFill>
              </a:rPr>
              <a:t>3:26–27</a:t>
            </a:r>
            <a:r>
              <a:rPr lang="es-PR" dirty="0"/>
              <a:t> El rey de </a:t>
            </a:r>
            <a:r>
              <a:rPr lang="es-PR" dirty="0" err="1"/>
              <a:t>Moab</a:t>
            </a:r>
            <a:r>
              <a:rPr lang="es-PR" dirty="0"/>
              <a:t>, amargado por sus antiguos aliados, los edomitas, y sospechando que su rey no pelearía con tanta entrega como Israel y Judá, trató de penetrar a través de las filas de </a:t>
            </a:r>
            <a:r>
              <a:rPr lang="es-PR" dirty="0" err="1"/>
              <a:t>Edom</a:t>
            </a:r>
            <a:r>
              <a:rPr lang="es-PR" dirty="0"/>
              <a:t>. </a:t>
            </a:r>
            <a:endParaRPr lang="es-PR" dirty="0" smtClean="0"/>
          </a:p>
          <a:p>
            <a:r>
              <a:rPr lang="es-PR" dirty="0" smtClean="0"/>
              <a:t>Ante </a:t>
            </a:r>
            <a:r>
              <a:rPr lang="es-PR" dirty="0"/>
              <a:t>el fracaso de su estratagema, ofreció a su primogénito como sacrificio en el muro de la ciudad para apaciguar a sus dioses, incitar a sus hombres a arreciar la batalla, y atemorizar al enemigo.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8606" r="6424"/>
          <a:stretch/>
        </p:blipFill>
        <p:spPr>
          <a:xfrm>
            <a:off x="5410200" y="1826419"/>
            <a:ext cx="3733800" cy="5029200"/>
          </a:xfrm>
          <a:prstGeom prst="rect">
            <a:avLst/>
          </a:prstGeom>
        </p:spPr>
      </p:pic>
    </p:spTree>
    <p:extLst>
      <p:ext uri="{BB962C8B-B14F-4D97-AF65-F5344CB8AC3E}">
        <p14:creationId xmlns:p14="http://schemas.microsoft.com/office/powerpoint/2010/main" val="564952420"/>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t>Israel </a:t>
            </a:r>
            <a:r>
              <a:rPr lang="es-PR" dirty="0"/>
              <a:t>quedó pasmado por este sacrificio humano que era, sin duda, una abominación. </a:t>
            </a:r>
            <a:endParaRPr lang="es-PR" dirty="0" smtClean="0"/>
          </a:p>
          <a:p>
            <a:r>
              <a:rPr lang="es-PR" dirty="0" smtClean="0"/>
              <a:t>Abrumados </a:t>
            </a:r>
            <a:r>
              <a:rPr lang="es-PR" dirty="0"/>
              <a:t>por Dios o por sus propias conciencias, se retiraron dejando libre a </a:t>
            </a:r>
            <a:r>
              <a:rPr lang="es-PR" dirty="0" err="1"/>
              <a:t>Moab</a:t>
            </a:r>
            <a:r>
              <a:rPr lang="es-PR" dirty="0" smtClean="0"/>
              <a:t>.</a:t>
            </a:r>
            <a:endParaRPr lang="es-PR"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r="56954"/>
          <a:stretch/>
        </p:blipFill>
        <p:spPr>
          <a:xfrm>
            <a:off x="5573331" y="1811291"/>
            <a:ext cx="3581399" cy="5046709"/>
          </a:xfrm>
          <a:prstGeom prst="rect">
            <a:avLst/>
          </a:prstGeom>
        </p:spPr>
      </p:pic>
    </p:spTree>
    <p:extLst>
      <p:ext uri="{BB962C8B-B14F-4D97-AF65-F5344CB8AC3E}">
        <p14:creationId xmlns:p14="http://schemas.microsoft.com/office/powerpoint/2010/main" val="1782225749"/>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a:spcBef>
                <a:spcPts val="0"/>
              </a:spcBef>
            </a:pPr>
            <a:r>
              <a:rPr lang="es-PR" sz="4000" dirty="0">
                <a:latin typeface="Candara" pitchFamily="34" charset="0"/>
                <a:cs typeface="Calibri" pitchFamily="34" charset="0"/>
              </a:rPr>
              <a:t>Eliseo predice la victoria de Israel sobre </a:t>
            </a:r>
            <a:r>
              <a:rPr lang="es-PR" sz="4000" dirty="0" err="1">
                <a:latin typeface="Candara" pitchFamily="34" charset="0"/>
                <a:cs typeface="Calibri" pitchFamily="34" charset="0"/>
              </a:rPr>
              <a:t>Moab</a:t>
            </a:r>
            <a:r>
              <a:rPr lang="es-PR" sz="4000" dirty="0">
                <a:latin typeface="Candara" pitchFamily="34" charset="0"/>
                <a:cs typeface="Calibri" pitchFamily="34" charset="0"/>
              </a:rPr>
              <a:t>  </a:t>
            </a:r>
            <a:r>
              <a:rPr lang="es-PR" sz="4000" dirty="0">
                <a:solidFill>
                  <a:srgbClr val="FF0000"/>
                </a:solidFill>
                <a:latin typeface="Candara" pitchFamily="34" charset="0"/>
                <a:cs typeface="Calibri" pitchFamily="34" charset="0"/>
              </a:rPr>
              <a:t>2 Reyes 3.4-12, 17-19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ES" dirty="0" smtClean="0"/>
              <a:t>Nos resta comentar, </a:t>
            </a:r>
            <a:r>
              <a:rPr lang="es-PR" i="1" dirty="0" smtClean="0"/>
              <a:t>“Si </a:t>
            </a:r>
            <a:r>
              <a:rPr lang="es-PR" i="1" dirty="0"/>
              <a:t>Israel se conmovió tan profundamente por este suceso, ¿por qué no fue sacudido lo suficiente como para abandonar su propia idolatría</a:t>
            </a:r>
            <a:r>
              <a:rPr lang="es-PR" i="1" dirty="0" smtClean="0"/>
              <a:t>?”</a:t>
            </a:r>
          </a:p>
          <a:p>
            <a:r>
              <a:rPr lang="es-PR" dirty="0" smtClean="0"/>
              <a:t>Pero </a:t>
            </a:r>
            <a:r>
              <a:rPr lang="es-PR" dirty="0"/>
              <a:t>la idolatría continuó en Israel y en </a:t>
            </a:r>
            <a:r>
              <a:rPr lang="es-PR" dirty="0" smtClean="0"/>
              <a:t>Judá.</a:t>
            </a:r>
            <a:endParaRPr lang="es-PR"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5869" r="25000"/>
          <a:stretch/>
        </p:blipFill>
        <p:spPr>
          <a:xfrm>
            <a:off x="5181600" y="1828800"/>
            <a:ext cx="3965028" cy="5029200"/>
          </a:xfrm>
          <a:prstGeom prst="rect">
            <a:avLst/>
          </a:prstGeom>
        </p:spPr>
      </p:pic>
    </p:spTree>
    <p:extLst>
      <p:ext uri="{BB962C8B-B14F-4D97-AF65-F5344CB8AC3E}">
        <p14:creationId xmlns:p14="http://schemas.microsoft.com/office/powerpoint/2010/main" val="2821025825"/>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Dios usa personas para llevar un mensaje.</a:t>
            </a:r>
          </a:p>
          <a:p>
            <a:pPr lvl="1"/>
            <a:r>
              <a:rPr lang="es-PR" sz="2800" dirty="0" smtClean="0">
                <a:latin typeface="Candara" pitchFamily="34" charset="0"/>
                <a:cs typeface="Calibri" pitchFamily="34" charset="0"/>
              </a:rPr>
              <a:t>Siempre habrá la necesidad de dirigentes espirituales. Nuestro estudio habla de personas que comunicaron la Palabra de Dios a los hombres.</a:t>
            </a:r>
          </a:p>
          <a:p>
            <a:pPr lvl="1"/>
            <a:r>
              <a:rPr lang="es-PR" dirty="0" smtClean="0">
                <a:latin typeface="Candara" pitchFamily="34" charset="0"/>
                <a:cs typeface="Calibri" pitchFamily="34" charset="0"/>
              </a:rPr>
              <a:t>Elías y Eliseo son un ejemplo.</a:t>
            </a:r>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35677"/>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fontScale="92500" lnSpcReduction="10000"/>
          </a:bodyPr>
          <a:lstStyle/>
          <a:p>
            <a:r>
              <a:rPr lang="es-PR" sz="3600" dirty="0" smtClean="0">
                <a:latin typeface="Candara" pitchFamily="34" charset="0"/>
                <a:cs typeface="Calibri" pitchFamily="34" charset="0"/>
              </a:rPr>
              <a:t>El mensaje de los profetas de Dios es fuente de bendición para los que creen, pero de desastre para los incrédulos. </a:t>
            </a:r>
          </a:p>
          <a:p>
            <a:pPr lvl="1"/>
            <a:r>
              <a:rPr lang="es-PR" dirty="0" smtClean="0">
                <a:latin typeface="Candara" pitchFamily="34" charset="0"/>
                <a:cs typeface="Calibri" pitchFamily="34" charset="0"/>
              </a:rPr>
              <a:t>El dirigente espiritual puede ayudar en las situaciones comunes de la vida (</a:t>
            </a:r>
            <a:r>
              <a:rPr lang="es-PR" dirty="0" smtClean="0">
                <a:solidFill>
                  <a:srgbClr val="FF0000"/>
                </a:solidFill>
                <a:latin typeface="Candara" pitchFamily="34" charset="0"/>
                <a:cs typeface="Calibri" pitchFamily="34" charset="0"/>
              </a:rPr>
              <a:t>2.19-22</a:t>
            </a:r>
            <a:r>
              <a:rPr lang="es-PR" dirty="0" smtClean="0">
                <a:latin typeface="Candara" pitchFamily="34" charset="0"/>
                <a:cs typeface="Calibri" pitchFamily="34" charset="0"/>
              </a:rPr>
              <a:t>) o en momentos de crisis nacional (</a:t>
            </a:r>
            <a:r>
              <a:rPr lang="es-PR" dirty="0" smtClean="0">
                <a:solidFill>
                  <a:srgbClr val="FF0000"/>
                </a:solidFill>
                <a:latin typeface="Candara" pitchFamily="34" charset="0"/>
                <a:cs typeface="Calibri" pitchFamily="34" charset="0"/>
              </a:rPr>
              <a:t>3.11</a:t>
            </a:r>
            <a:r>
              <a:rPr lang="es-PR" dirty="0" smtClean="0">
                <a:latin typeface="Candara" pitchFamily="34" charset="0"/>
                <a:cs typeface="Calibri" pitchFamily="34" charset="0"/>
              </a:rPr>
              <a:t>).</a:t>
            </a:r>
          </a:p>
          <a:p>
            <a:pPr lvl="1"/>
            <a:r>
              <a:rPr lang="es-PR" dirty="0" smtClean="0">
                <a:latin typeface="Candara" pitchFamily="34" charset="0"/>
                <a:cs typeface="Calibri" pitchFamily="34" charset="0"/>
              </a:rPr>
              <a:t>Sin embrago, hay miles de personas que no creen en ese mensaje y desprecian la participación de los profetas de Dio.</a:t>
            </a:r>
          </a:p>
          <a:p>
            <a:pPr lvl="1"/>
            <a:r>
              <a:rPr lang="es-PR" dirty="0" smtClean="0">
                <a:latin typeface="Candara" pitchFamily="34" charset="0"/>
                <a:cs typeface="Calibri" pitchFamily="34" charset="0"/>
              </a:rPr>
              <a:t>Despreciar el mensajero de Dios o su palabra es despreciar a Dios mismo.</a:t>
            </a:r>
          </a:p>
          <a:p>
            <a:pPr lvl="1"/>
            <a:endParaRPr lang="es-PR" dirty="0" smtClean="0">
              <a:latin typeface="Candara" pitchFamily="34" charset="0"/>
              <a:cs typeface="Calibri" pitchFamily="34" charset="0"/>
            </a:endParaRPr>
          </a:p>
          <a:p>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35677"/>
          </a:xfrm>
          <a:prstGeom prst="rect">
            <a:avLst/>
          </a:prstGeom>
        </p:spPr>
      </p:pic>
    </p:spTree>
    <p:extLst>
      <p:ext uri="{BB962C8B-B14F-4D97-AF65-F5344CB8AC3E}">
        <p14:creationId xmlns:p14="http://schemas.microsoft.com/office/powerpoint/2010/main" val="298663981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fontScale="92500"/>
          </a:bodyPr>
          <a:lstStyle/>
          <a:p>
            <a:r>
              <a:rPr lang="es-PR" dirty="0" smtClean="0">
                <a:latin typeface="Candara" panose="020E0502030303020204" pitchFamily="34" charset="0"/>
              </a:rPr>
              <a:t>El </a:t>
            </a:r>
            <a:r>
              <a:rPr lang="es-PR" dirty="0">
                <a:latin typeface="Candara" panose="020E0502030303020204" pitchFamily="34" charset="0"/>
              </a:rPr>
              <a:t>autor tuvo celo para comentar sobre los efectos de las acciones de cada rey en relación con Dios y sus mandamientos.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encontramos el resumen de las actividades de cada rey con las palabras</a:t>
            </a:r>
            <a:r>
              <a:rPr lang="es-PR" dirty="0" smtClean="0">
                <a:latin typeface="Candara" panose="020E0502030303020204" pitchFamily="34" charset="0"/>
              </a:rPr>
              <a:t>: </a:t>
            </a:r>
            <a:r>
              <a:rPr lang="es-PR" i="1" dirty="0" smtClean="0">
                <a:latin typeface="Candara" panose="020E0502030303020204" pitchFamily="34" charset="0"/>
              </a:rPr>
              <a:t>“</a:t>
            </a:r>
            <a:r>
              <a:rPr lang="es-PR" i="1" dirty="0">
                <a:latin typeface="Candara" panose="020E0502030303020204" pitchFamily="34" charset="0"/>
              </a:rPr>
              <a:t>E hizo lo malo (o lo bueno)ante los ojos de </a:t>
            </a:r>
            <a:r>
              <a:rPr lang="es-PR" i="1" dirty="0" smtClean="0">
                <a:latin typeface="Candara" panose="020E0502030303020204" pitchFamily="34" charset="0"/>
              </a:rPr>
              <a:t>Jehová”.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3146" r="9495"/>
          <a:stretch/>
        </p:blipFill>
        <p:spPr>
          <a:xfrm>
            <a:off x="5638800" y="1822398"/>
            <a:ext cx="3505200" cy="5035602"/>
          </a:xfrm>
          <a:prstGeom prst="rect">
            <a:avLst/>
          </a:prstGeom>
        </p:spPr>
      </p:pic>
    </p:spTree>
    <p:extLst>
      <p:ext uri="{BB962C8B-B14F-4D97-AF65-F5344CB8AC3E}">
        <p14:creationId xmlns:p14="http://schemas.microsoft.com/office/powerpoint/2010/main" val="1114225920"/>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El verdadero dirigente espiritual escucha solamente la palabra de Dios como su guía.</a:t>
            </a:r>
          </a:p>
          <a:p>
            <a:pPr lvl="1"/>
            <a:r>
              <a:rPr lang="es-PR" dirty="0" smtClean="0">
                <a:latin typeface="Candara" pitchFamily="34" charset="0"/>
                <a:cs typeface="Calibri" pitchFamily="34" charset="0"/>
              </a:rPr>
              <a:t>Ocozías debería haber sido el líder espiritual de su pueblo, pero consultó a Baal-</a:t>
            </a:r>
            <a:r>
              <a:rPr lang="es-PR" dirty="0" err="1" smtClean="0">
                <a:latin typeface="Candara" pitchFamily="34" charset="0"/>
                <a:cs typeface="Calibri" pitchFamily="34" charset="0"/>
              </a:rPr>
              <a:t>Zebub</a:t>
            </a:r>
            <a:r>
              <a:rPr lang="es-PR" dirty="0" smtClean="0">
                <a:latin typeface="Candara" pitchFamily="34" charset="0"/>
                <a:cs typeface="Calibri" pitchFamily="34" charset="0"/>
              </a:rPr>
              <a:t> y murió.</a:t>
            </a:r>
          </a:p>
          <a:p>
            <a:pPr lvl="1"/>
            <a:r>
              <a:rPr lang="es-PR" dirty="0" smtClean="0">
                <a:latin typeface="Candara" pitchFamily="34" charset="0"/>
                <a:cs typeface="Calibri" pitchFamily="34" charset="0"/>
              </a:rPr>
              <a:t>Elías respondió sólo al ángel; mostró con su acción que es mejor obedecer a Dios antes que a los hombres. </a:t>
            </a:r>
          </a:p>
          <a:p>
            <a:pPr lvl="1"/>
            <a:endParaRPr lang="es-PR" dirty="0" smtClean="0">
              <a:latin typeface="Candara" pitchFamily="34" charset="0"/>
              <a:cs typeface="Calibri" pitchFamily="34" charset="0"/>
            </a:endParaRPr>
          </a:p>
          <a:p>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35677"/>
          </a:xfrm>
          <a:prstGeom prst="rect">
            <a:avLst/>
          </a:prstGeom>
        </p:spPr>
      </p:pic>
    </p:spTree>
    <p:extLst>
      <p:ext uri="{BB962C8B-B14F-4D97-AF65-F5344CB8AC3E}">
        <p14:creationId xmlns:p14="http://schemas.microsoft.com/office/powerpoint/2010/main" val="649775398"/>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El dirigente espiritual depende de una relación personal con Dios.</a:t>
            </a:r>
          </a:p>
          <a:p>
            <a:pPr lvl="1"/>
            <a:r>
              <a:rPr lang="es-PR" dirty="0" smtClean="0">
                <a:latin typeface="Candara" pitchFamily="34" charset="0"/>
                <a:cs typeface="Calibri" pitchFamily="34" charset="0"/>
              </a:rPr>
              <a:t>El “espíritu de Elías” no fue algo que el profeta pudiera dar o enseñar a Eliseo, sino que procedía de una relación especial con Dios (</a:t>
            </a:r>
            <a:r>
              <a:rPr lang="es-PR" dirty="0" smtClean="0">
                <a:solidFill>
                  <a:srgbClr val="FF0000"/>
                </a:solidFill>
                <a:latin typeface="Candara" pitchFamily="34" charset="0"/>
                <a:cs typeface="Calibri" pitchFamily="34" charset="0"/>
              </a:rPr>
              <a:t>2.9-10</a:t>
            </a:r>
            <a:r>
              <a:rPr lang="es-PR" dirty="0" smtClean="0">
                <a:latin typeface="Candara" pitchFamily="34" charset="0"/>
                <a:cs typeface="Calibri" pitchFamily="34" charset="0"/>
              </a:rPr>
              <a:t>).</a:t>
            </a:r>
          </a:p>
          <a:p>
            <a:pPr lvl="1"/>
            <a:r>
              <a:rPr lang="es-PR" dirty="0" smtClean="0">
                <a:latin typeface="Candara" pitchFamily="34" charset="0"/>
                <a:cs typeface="Calibri" pitchFamily="34" charset="0"/>
              </a:rPr>
              <a:t>La vida de un dirigente espiritual da evidencia de esta relación que otros notan (</a:t>
            </a:r>
            <a:r>
              <a:rPr lang="es-PR" dirty="0" smtClean="0">
                <a:solidFill>
                  <a:srgbClr val="FF0000"/>
                </a:solidFill>
                <a:latin typeface="Candara" pitchFamily="34" charset="0"/>
                <a:cs typeface="Calibri" pitchFamily="34" charset="0"/>
              </a:rPr>
              <a:t>2.15</a:t>
            </a:r>
            <a:r>
              <a:rPr lang="es-PR" dirty="0" smtClean="0">
                <a:latin typeface="Candara" pitchFamily="34" charset="0"/>
                <a:cs typeface="Calibri" pitchFamily="34" charset="0"/>
              </a:rPr>
              <a:t>)</a:t>
            </a:r>
          </a:p>
          <a:p>
            <a:endParaRPr lang="es-PR" sz="28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05600" y="0"/>
            <a:ext cx="2438400" cy="1835677"/>
          </a:xfrm>
          <a:prstGeom prst="rect">
            <a:avLst/>
          </a:prstGeom>
        </p:spPr>
      </p:pic>
    </p:spTree>
    <p:extLst>
      <p:ext uri="{BB962C8B-B14F-4D97-AF65-F5344CB8AC3E}">
        <p14:creationId xmlns:p14="http://schemas.microsoft.com/office/powerpoint/2010/main" val="4246990302"/>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72</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lnSpcReduction="1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5,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a:latin typeface="Candara" pitchFamily="34" charset="0"/>
                <a:cs typeface="Calibri" pitchFamily="34" charset="0"/>
              </a:rPr>
              <a:t> Carro, Daniel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1 Reyes, 2 Reyes, y 2 </a:t>
            </a:r>
            <a:r>
              <a:rPr lang="es-PR" sz="1400" dirty="0" err="1">
                <a:latin typeface="Candara" pitchFamily="34" charset="0"/>
                <a:cs typeface="Calibri" pitchFamily="34" charset="0"/>
              </a:rPr>
              <a:t>Crónicas</a:t>
            </a:r>
            <a:r>
              <a:rPr lang="es-PR" sz="1400" dirty="0">
                <a:latin typeface="Candara" pitchFamily="34" charset="0"/>
                <a:cs typeface="Calibri" pitchFamily="34" charset="0"/>
              </a:rPr>
              <a:t>. 1. ed. El Paso, TX: Editorial Mundo Hispano, 1993.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 Φ</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Porter</a:t>
            </a:r>
            <a:r>
              <a:rPr lang="es-PR" sz="1400" dirty="0" smtClean="0">
                <a:latin typeface="Candara" pitchFamily="34" charset="0"/>
                <a:cs typeface="Calibri" pitchFamily="34" charset="0"/>
              </a:rPr>
              <a:t>, R. (2005). Estudios </a:t>
            </a:r>
            <a:r>
              <a:rPr lang="es-PR" sz="1400" dirty="0" err="1" smtClean="0">
                <a:latin typeface="Candara" pitchFamily="34" charset="0"/>
                <a:cs typeface="Calibri" pitchFamily="34" charset="0"/>
              </a:rPr>
              <a:t>Bı́blicos</a:t>
            </a:r>
            <a:r>
              <a:rPr lang="es-PR" sz="1400" dirty="0" smtClean="0">
                <a:latin typeface="Candara" pitchFamily="34" charset="0"/>
                <a:cs typeface="Calibri" pitchFamily="34" charset="0"/>
              </a:rPr>
              <a:t> ELA:  (2 Reyes). Puebla, Pue.,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 C.</a:t>
            </a:r>
          </a:p>
          <a:p>
            <a:pPr marL="0" indent="0">
              <a:buNone/>
            </a:pPr>
            <a:endParaRPr lang="es-PR" sz="1400" dirty="0" smtClean="0">
              <a:latin typeface="Candara" pitchFamily="34" charset="0"/>
              <a:cs typeface="Calibri" pitchFamily="34" charset="0"/>
            </a:endParaRPr>
          </a:p>
          <a:p>
            <a:pPr marL="0" indent="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72</a:t>
            </a:fld>
            <a:endParaRPr lang="en-US" sz="1400">
              <a:solidFill>
                <a:srgbClr val="000000"/>
              </a:solidFill>
            </a:endParaRPr>
          </a:p>
        </p:txBody>
      </p:sp>
    </p:spTree>
    <p:extLst>
      <p:ext uri="{BB962C8B-B14F-4D97-AF65-F5344CB8AC3E}">
        <p14:creationId xmlns:p14="http://schemas.microsoft.com/office/powerpoint/2010/main" val="605770307"/>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2830" t="3611" r="1887" b="3855"/>
          <a:stretch/>
        </p:blipFill>
        <p:spPr>
          <a:xfrm>
            <a:off x="-32826" y="-1"/>
            <a:ext cx="9176825" cy="6838118"/>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73</a:t>
            </a:fld>
            <a:endParaRPr lang="en-US"/>
          </a:p>
        </p:txBody>
      </p:sp>
      <p:sp>
        <p:nvSpPr>
          <p:cNvPr id="238596" name="Rectangle 4"/>
          <p:cNvSpPr>
            <a:spLocks noGrp="1" noChangeArrowheads="1"/>
          </p:cNvSpPr>
          <p:nvPr>
            <p:ph type="body" sz="half" idx="4294967295"/>
          </p:nvPr>
        </p:nvSpPr>
        <p:spPr>
          <a:xfrm>
            <a:off x="381000" y="0"/>
            <a:ext cx="8402990" cy="6096000"/>
          </a:xfrm>
          <a:solidFill>
            <a:schemeClr val="tx1">
              <a:alpha val="44000"/>
            </a:schemeClr>
          </a:solidFill>
          <a:ln/>
          <a:effectLst>
            <a:softEdge rad="127000"/>
          </a:effectLst>
        </p:spPr>
        <p:txBody>
          <a:bodyPr anchor="ctr"/>
          <a:lstStyle/>
          <a:p>
            <a:pPr marL="0" indent="0" algn="ctr">
              <a:spcAft>
                <a:spcPts val="600"/>
              </a:spcAft>
              <a:buFontTx/>
              <a:buNone/>
            </a:pPr>
            <a:endPar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3600" dirty="0">
                <a:solidFill>
                  <a:schemeClr val="bg1"/>
                </a:solidFill>
                <a:effectLst>
                  <a:outerShdw blurRad="38100" dist="38100" dir="2700000" algn="tl">
                    <a:srgbClr val="000000">
                      <a:alpha val="43137"/>
                    </a:srgbClr>
                  </a:outerShdw>
                </a:effectLst>
                <a:latin typeface="Candara" panose="020E0502030303020204" pitchFamily="34" charset="0"/>
              </a:rPr>
              <a:t>Unidad 13: El Profeta Eliseo </a:t>
            </a:r>
            <a:endPar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Estudio 41: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spcAft>
                <a:spcPts val="600"/>
              </a:spcAft>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Satisfacer Necesidades Concretas</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buFontTx/>
              <a:buNone/>
              <a:tabLst>
                <a:tab pos="457200" algn="l"/>
              </a:tabLst>
            </a:pPr>
            <a:r>
              <a:rPr lang="es-PR" sz="3600" dirty="0" smtClean="0">
                <a:solidFill>
                  <a:schemeClr val="bg1"/>
                </a:solidFill>
                <a:effectLst>
                  <a:outerShdw blurRad="38100" dist="38100" dir="2700000" algn="tl">
                    <a:srgbClr val="000000">
                      <a:alpha val="43137"/>
                    </a:srgbClr>
                  </a:outerShdw>
                </a:effectLst>
                <a:latin typeface="Candara" panose="020E0502030303020204" pitchFamily="34" charset="0"/>
              </a:rPr>
              <a:t>(2 Reyes 4.1 a 6.7)</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 </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29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octubre </a:t>
            </a: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de 2013</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9558"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98731" y="304800"/>
            <a:ext cx="3746538" cy="707886"/>
          </a:xfrm>
          <a:prstGeom prst="rect">
            <a:avLst/>
          </a:prstGeom>
          <a:noFill/>
        </p:spPr>
        <p:txBody>
          <a:bodyPr wrap="none" rtlCol="0">
            <a:spAutoFit/>
          </a:bodyPr>
          <a:lstStyle/>
          <a:p>
            <a:r>
              <a:rPr lang="en-US" sz="40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000" dirty="0">
                <a:solidFill>
                  <a:schemeClr val="bg1"/>
                </a:solidFill>
                <a:effectLst>
                  <a:outerShdw blurRad="38100" dist="38100" dir="2700000" algn="tl">
                    <a:srgbClr val="000000">
                      <a:alpha val="43137"/>
                    </a:srgbClr>
                  </a:outerShdw>
                </a:effectLst>
                <a:latin typeface="Candara" pitchFamily="34" charset="0"/>
                <a:cs typeface="+mn-cs"/>
              </a:rPr>
              <a:t> </a:t>
            </a:r>
            <a:r>
              <a:rPr lang="en-US" sz="4000" dirty="0" err="1" smtClean="0">
                <a:solidFill>
                  <a:schemeClr val="bg1"/>
                </a:solidFill>
                <a:effectLst>
                  <a:outerShdw blurRad="38100" dist="38100" dir="2700000" algn="tl">
                    <a:srgbClr val="000000">
                      <a:alpha val="43137"/>
                    </a:srgbClr>
                  </a:outerShdw>
                </a:effectLst>
                <a:latin typeface="Candara" pitchFamily="34" charset="0"/>
                <a:cs typeface="+mn-cs"/>
              </a:rPr>
              <a:t>Estudio</a:t>
            </a:r>
            <a:endParaRPr lang="en-US" sz="40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74</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lnSpcReduction="10000"/>
          </a:bodyPr>
          <a:lstStyle/>
          <a:p>
            <a:r>
              <a:rPr lang="es-PR" dirty="0" smtClean="0">
                <a:latin typeface="Candara" panose="020E0502030303020204" pitchFamily="34" charset="0"/>
              </a:rPr>
              <a:t>Los </a:t>
            </a:r>
            <a:r>
              <a:rPr lang="es-PR" dirty="0">
                <a:latin typeface="Candara" panose="020E0502030303020204" pitchFamily="34" charset="0"/>
              </a:rPr>
              <a:t>reyes se evaluaron, no por sus capacidades civiles ni seculares, ni por sus relaciones con los ciudadanos, sino desde la perspectiva del Rey supremo y las leyes establecidas en forma sobrenatural por medio de Moisés.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280904" y="1814515"/>
            <a:ext cx="3863095" cy="5043485"/>
          </a:xfrm>
          <a:prstGeom prst="rect">
            <a:avLst/>
          </a:prstGeom>
        </p:spPr>
      </p:pic>
    </p:spTree>
    <p:extLst>
      <p:ext uri="{BB962C8B-B14F-4D97-AF65-F5344CB8AC3E}">
        <p14:creationId xmlns:p14="http://schemas.microsoft.com/office/powerpoint/2010/main" val="285711060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905000"/>
            <a:ext cx="5333999" cy="4823901"/>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autor quería demostrar cómo en la historia la prosperidad o la caída de naciones, tanto el fervor espiritual o el menoscabo moral y espiritual, se debía al grado de la fidelidad del rey en obedecer las leyes de Dios y de reconocer a Dios como el Autor de la prosperidad o de la caída. </a:t>
            </a:r>
            <a:endParaRPr lang="es-PR" dirty="0" smtClean="0">
              <a:latin typeface="Candara" panose="020E0502030303020204"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9" name="Rectangle 2"/>
          <p:cNvSpPr>
            <a:spLocks noGrp="1" noChangeArrowheads="1"/>
          </p:cNvSpPr>
          <p:nvPr>
            <p:ph type="title"/>
          </p:nvPr>
        </p:nvSpPr>
        <p:spPr>
          <a:xfrm>
            <a:off x="1150939" y="214314"/>
            <a:ext cx="7796212" cy="1462087"/>
          </a:xfrm>
        </p:spPr>
        <p:txBody>
          <a:bodyPr/>
          <a:lstStyle/>
          <a:p>
            <a:r>
              <a:rPr lang="es-PR" sz="4000" dirty="0">
                <a:latin typeface="Candara" panose="020E0502030303020204" pitchFamily="34" charset="0"/>
              </a:rPr>
              <a:t>El propósito de 2 de Reyes</a:t>
            </a:r>
          </a:p>
        </p:txBody>
      </p:sp>
      <p:sp>
        <p:nvSpPr>
          <p:cNvPr id="7" name="TextBox 6"/>
          <p:cNvSpPr txBox="1"/>
          <p:nvPr/>
        </p:nvSpPr>
        <p:spPr>
          <a:xfrm>
            <a:off x="7042151" y="76200"/>
            <a:ext cx="1999265" cy="646331"/>
          </a:xfrm>
          <a:prstGeom prst="rect">
            <a:avLst/>
          </a:prstGeom>
          <a:noFill/>
        </p:spPr>
        <p:txBody>
          <a:bodyPr wrap="none" rtlCol="0">
            <a:spAutoFit/>
          </a:bodyPr>
          <a:lstStyle/>
          <a:p>
            <a:r>
              <a:rPr lang="es-PR" sz="3600" b="1" dirty="0" smtClean="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rPr>
              <a:t>2 Reyes</a:t>
            </a:r>
            <a:endParaRPr lang="es-PR" sz="3600" b="1" dirty="0">
              <a:ln w="9525">
                <a:solidFill>
                  <a:schemeClr val="bg1"/>
                </a:solidFill>
                <a:prstDash val="solid"/>
              </a:ln>
              <a:effectLst>
                <a:glow rad="228600">
                  <a:schemeClr val="accent2">
                    <a:satMod val="175000"/>
                    <a:alpha val="40000"/>
                  </a:schemeClr>
                </a:glow>
                <a:outerShdw blurRad="12700" dist="38100" dir="2700000" algn="tl" rotWithShape="0">
                  <a:schemeClr val="bg1">
                    <a:lumMod val="50000"/>
                  </a:schemeClr>
                </a:outerShdw>
              </a:effectLst>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5556" r="5556" b="2916"/>
          <a:stretch/>
        </p:blipFill>
        <p:spPr>
          <a:xfrm>
            <a:off x="5486400" y="1835003"/>
            <a:ext cx="3657600" cy="5022997"/>
          </a:xfrm>
          <a:prstGeom prst="rect">
            <a:avLst/>
          </a:prstGeom>
        </p:spPr>
      </p:pic>
    </p:spTree>
    <p:extLst>
      <p:ext uri="{BB962C8B-B14F-4D97-AF65-F5344CB8AC3E}">
        <p14:creationId xmlns:p14="http://schemas.microsoft.com/office/powerpoint/2010/main" val="347559166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88662</TotalTime>
  <Words>4919</Words>
  <Application>Microsoft Office PowerPoint</Application>
  <PresentationFormat>On-screen Show (4:3)</PresentationFormat>
  <Paragraphs>532</Paragraphs>
  <Slides>74</Slides>
  <Notes>74</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74</vt:i4>
      </vt:variant>
    </vt:vector>
  </HeadingPairs>
  <TitlesOfParts>
    <vt:vector size="84"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El propósito de 2 de Reyes</vt:lpstr>
      <vt:lpstr>El propósito de 2 de Reyes</vt:lpstr>
      <vt:lpstr>El propósito de 2 de Reyes</vt:lpstr>
      <vt:lpstr>El propósito de 2 de Reyes</vt:lpstr>
      <vt:lpstr>El propósito de 2 de Reyes</vt:lpstr>
      <vt:lpstr>El propósito de 2 de Reyes</vt:lpstr>
      <vt:lpstr>Los Énfasis de 2 Reyes</vt:lpstr>
      <vt:lpstr>Los Énfasis de 2 Reyes</vt:lpstr>
      <vt:lpstr>Los Énfasis de 2 Reyes</vt:lpstr>
      <vt:lpstr>Los Énfasis de 2 Reyes</vt:lpstr>
      <vt:lpstr>¿Qué nos dice 2 Reyes hoy día?</vt:lpstr>
      <vt:lpstr>Verdades proclamadas en 2 Reyes</vt:lpstr>
      <vt:lpstr>El período de los Reyes</vt:lpstr>
      <vt:lpstr>El período de los Reyes</vt:lpstr>
      <vt:lpstr>Elías y Eliseo</vt:lpstr>
      <vt:lpstr>Elías y Eliseo</vt:lpstr>
      <vt:lpstr>Elías y Eliseo</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Elías anuncia y confirma el final de Ocozías  2 Reyes 1.15-17</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sucede a Elías como profeta de Dios  2 Reyes 2.9-18</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Eliseo predice la victoria de Israel sobre Moab  2 Reyes 3.4-12, 17-19</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Reyes</dc:title>
  <dc:creator>Tito Ortega</dc:creator>
  <cp:lastModifiedBy>Tito Ortega</cp:lastModifiedBy>
  <cp:revision>7998</cp:revision>
  <cp:lastPrinted>2013-10-08T19:34:48Z</cp:lastPrinted>
  <dcterms:created xsi:type="dcterms:W3CDTF">2007-01-24T21:53:34Z</dcterms:created>
  <dcterms:modified xsi:type="dcterms:W3CDTF">2013-10-23T18:37:13Z</dcterms:modified>
</cp:coreProperties>
</file>